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5" r:id="rId3"/>
    <p:sldId id="280" r:id="rId4"/>
    <p:sldId id="279" r:id="rId5"/>
    <p:sldId id="278" r:id="rId6"/>
    <p:sldId id="25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5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93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F7F145-1045-49EA-867C-B4616220600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74136FA2-3C29-4C9B-B386-2159098D3481}" type="pres">
      <dgm:prSet presAssocID="{47F7F145-1045-49EA-867C-B46162206001}" presName="Name0" presStyleCnt="0">
        <dgm:presLayoutVars>
          <dgm:dir/>
          <dgm:animLvl val="lvl"/>
          <dgm:resizeHandles val="exact"/>
        </dgm:presLayoutVars>
      </dgm:prSet>
      <dgm:spPr/>
    </dgm:pt>
    <dgm:pt modelId="{BFC2C19B-00BB-4893-AA22-F202A64BF435}" type="pres">
      <dgm:prSet presAssocID="{47F7F145-1045-49EA-867C-B46162206001}" presName="dummy" presStyleCnt="0"/>
      <dgm:spPr/>
    </dgm:pt>
    <dgm:pt modelId="{F381340F-1F4C-4B9D-8639-2ED615C65804}" type="pres">
      <dgm:prSet presAssocID="{47F7F145-1045-49EA-867C-B46162206001}" presName="linH" presStyleCnt="0"/>
      <dgm:spPr/>
    </dgm:pt>
    <dgm:pt modelId="{9AC0B737-B23B-4DCE-9CCA-BF6C2B178561}" type="pres">
      <dgm:prSet presAssocID="{47F7F145-1045-49EA-867C-B46162206001}" presName="padding1" presStyleCnt="0"/>
      <dgm:spPr/>
    </dgm:pt>
    <dgm:pt modelId="{2F371172-6DDF-40FD-B056-39C3074145E2}" type="pres">
      <dgm:prSet presAssocID="{47F7F145-1045-49EA-867C-B46162206001}" presName="padding2" presStyleCnt="0"/>
      <dgm:spPr/>
    </dgm:pt>
    <dgm:pt modelId="{77F87B58-EC7E-4B1D-B31D-996240A93FF6}" type="pres">
      <dgm:prSet presAssocID="{47F7F145-1045-49EA-867C-B46162206001}" presName="negArrow" presStyleCnt="0"/>
      <dgm:spPr/>
    </dgm:pt>
    <dgm:pt modelId="{C8276542-A5E7-4E56-BD6D-A80FEB4A139C}" type="pres">
      <dgm:prSet presAssocID="{47F7F145-1045-49EA-867C-B46162206001}" presName="backgroundArrow" presStyleLbl="node1" presStyleIdx="0" presStyleCnt="1" custScaleY="73858" custLinFactNeighborX="2073" custLinFactNeighborY="24411"/>
      <dgm:spPr>
        <a:solidFill>
          <a:schemeClr val="bg1"/>
        </a:solidFill>
        <a:ln>
          <a:solidFill>
            <a:schemeClr val="tx1">
              <a:lumMod val="75000"/>
            </a:schemeClr>
          </a:solidFill>
        </a:ln>
      </dgm:spPr>
    </dgm:pt>
  </dgm:ptLst>
  <dgm:cxnLst>
    <dgm:cxn modelId="{33F4CC0B-D103-4A40-B1A9-0C1F3A932875}" type="presOf" srcId="{47F7F145-1045-49EA-867C-B46162206001}" destId="{74136FA2-3C29-4C9B-B386-2159098D3481}" srcOrd="0" destOrd="0" presId="urn:microsoft.com/office/officeart/2005/8/layout/hProcess3"/>
    <dgm:cxn modelId="{C9FEDA32-295D-4E33-993D-30825117C641}" type="presParOf" srcId="{74136FA2-3C29-4C9B-B386-2159098D3481}" destId="{BFC2C19B-00BB-4893-AA22-F202A64BF435}" srcOrd="0" destOrd="0" presId="urn:microsoft.com/office/officeart/2005/8/layout/hProcess3"/>
    <dgm:cxn modelId="{2FA39DC8-D274-4CA0-830D-D95CE4E8A3E8}" type="presParOf" srcId="{74136FA2-3C29-4C9B-B386-2159098D3481}" destId="{F381340F-1F4C-4B9D-8639-2ED615C65804}" srcOrd="1" destOrd="0" presId="urn:microsoft.com/office/officeart/2005/8/layout/hProcess3"/>
    <dgm:cxn modelId="{A86859D5-DD34-4A80-870A-41D3EE85200B}" type="presParOf" srcId="{F381340F-1F4C-4B9D-8639-2ED615C65804}" destId="{9AC0B737-B23B-4DCE-9CCA-BF6C2B178561}" srcOrd="0" destOrd="0" presId="urn:microsoft.com/office/officeart/2005/8/layout/hProcess3"/>
    <dgm:cxn modelId="{4DD928D0-10C1-4250-93AF-4E2F745F2D7E}" type="presParOf" srcId="{F381340F-1F4C-4B9D-8639-2ED615C65804}" destId="{2F371172-6DDF-40FD-B056-39C3074145E2}" srcOrd="1" destOrd="0" presId="urn:microsoft.com/office/officeart/2005/8/layout/hProcess3"/>
    <dgm:cxn modelId="{078281A6-023C-442C-8E81-70A95166D43D}" type="presParOf" srcId="{F381340F-1F4C-4B9D-8639-2ED615C65804}" destId="{77F87B58-EC7E-4B1D-B31D-996240A93FF6}" srcOrd="2" destOrd="0" presId="urn:microsoft.com/office/officeart/2005/8/layout/hProcess3"/>
    <dgm:cxn modelId="{3115F5BD-284A-4932-8F7C-A0911A8DE0A6}" type="presParOf" srcId="{F381340F-1F4C-4B9D-8639-2ED615C65804}" destId="{C8276542-A5E7-4E56-BD6D-A80FEB4A139C}" srcOrd="3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76542-A5E7-4E56-BD6D-A80FEB4A139C}">
      <dsp:nvSpPr>
        <dsp:cNvPr id="0" name=""/>
        <dsp:cNvSpPr/>
      </dsp:nvSpPr>
      <dsp:spPr>
        <a:xfrm>
          <a:off x="0" y="270397"/>
          <a:ext cx="1584320" cy="763943"/>
        </a:xfrm>
        <a:prstGeom prst="rightArrow">
          <a:avLst/>
        </a:prstGeom>
        <a:solidFill>
          <a:schemeClr val="bg1"/>
        </a:solidFill>
        <a:ln w="12700" cap="flat" cmpd="sng" algn="ctr">
          <a:solidFill>
            <a:schemeClr val="tx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5EEE5-A6AC-40E3-BAEA-24F87FF6BF68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BCEB8-44EE-43A6-86C5-D47C3D49B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86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2.gif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7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6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Система подтверждения легитимности доступа для мобильных устройств</a:t>
            </a:r>
            <a:b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одзаголовок 14">
            <a:extLst>
              <a:ext uri="{FF2B5EF4-FFF2-40B4-BE49-F238E27FC236}">
                <a16:creationId xmlns:a16="http://schemas.microsoft.com/office/drawing/2014/main" id="{B9C3C48D-6FAE-46E8-958F-C8F6988CE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371" y="4950979"/>
            <a:ext cx="9144000" cy="526795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Лидер проекта – ст. гр. БИ-21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Каджиева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Н.С.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Заголовок 9">
            <a:extLst>
              <a:ext uri="{FF2B5EF4-FFF2-40B4-BE49-F238E27FC236}">
                <a16:creationId xmlns:a16="http://schemas.microsoft.com/office/drawing/2014/main" id="{E99648D2-B3BD-4639-816A-3646FAD2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58" y="489437"/>
            <a:ext cx="3974209" cy="91108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Проблема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5646596B-C3C6-41BA-88A8-3C1DEA55FDBB}"/>
              </a:ext>
            </a:extLst>
          </p:cNvPr>
          <p:cNvSpPr txBox="1">
            <a:spLocks/>
          </p:cNvSpPr>
          <p:nvPr/>
        </p:nvSpPr>
        <p:spPr>
          <a:xfrm>
            <a:off x="868462" y="1330858"/>
            <a:ext cx="2863680" cy="479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Проблема клиента, которую вы решаете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98CCBCE1-EC69-473F-9906-23A00DFCEF8D}"/>
              </a:ext>
            </a:extLst>
          </p:cNvPr>
          <p:cNvSpPr txBox="1">
            <a:spLocks/>
          </p:cNvSpPr>
          <p:nvPr/>
        </p:nvSpPr>
        <p:spPr>
          <a:xfrm>
            <a:off x="7498745" y="1330858"/>
            <a:ext cx="3974208" cy="649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не достаточно?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7DDD6D-311A-41D9-8F79-EAA414117AC8}"/>
              </a:ext>
            </a:extLst>
          </p:cNvPr>
          <p:cNvSpPr txBox="1"/>
          <p:nvPr/>
        </p:nvSpPr>
        <p:spPr>
          <a:xfrm>
            <a:off x="265283" y="2082949"/>
            <a:ext cx="4694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Низкий уровень  личной безопасности применительно к мобильным устройствам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Вероятность несанкционированного доступа к аккаунтам и к базам данных пользователей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Необходимость каждый раз проходить процедуру идентификации и разблокировки устройства</a:t>
            </a:r>
            <a:endParaRPr lang="ru-RU" sz="2000" dirty="0"/>
          </a:p>
          <a:p>
            <a:pPr algn="just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B767A06-24AD-4013-973D-F4496A471DCB}"/>
              </a:ext>
            </a:extLst>
          </p:cNvPr>
          <p:cNvSpPr/>
          <p:nvPr/>
        </p:nvSpPr>
        <p:spPr>
          <a:xfrm>
            <a:off x="6824055" y="1941840"/>
            <a:ext cx="47036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Публикации по данному направлению носят, в основном, прогнозный характер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3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Заголовок 9">
            <a:extLst>
              <a:ext uri="{FF2B5EF4-FFF2-40B4-BE49-F238E27FC236}">
                <a16:creationId xmlns:a16="http://schemas.microsoft.com/office/drawing/2014/main" id="{E99648D2-B3BD-4639-816A-3646FAD2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58" y="489437"/>
            <a:ext cx="3974209" cy="91108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Проблема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5646596B-C3C6-41BA-88A8-3C1DEA55FDBB}"/>
              </a:ext>
            </a:extLst>
          </p:cNvPr>
          <p:cNvSpPr txBox="1">
            <a:spLocks/>
          </p:cNvSpPr>
          <p:nvPr/>
        </p:nvSpPr>
        <p:spPr>
          <a:xfrm>
            <a:off x="868462" y="1330858"/>
            <a:ext cx="2863680" cy="479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Проблема клиента, которую вы решаете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56ECDBF-5B0A-4B54-957A-6C1487989265}"/>
              </a:ext>
            </a:extLst>
          </p:cNvPr>
          <p:cNvGrpSpPr/>
          <p:nvPr/>
        </p:nvGrpSpPr>
        <p:grpSpPr>
          <a:xfrm>
            <a:off x="284428" y="2110042"/>
            <a:ext cx="6572991" cy="3347432"/>
            <a:chOff x="256259" y="2179710"/>
            <a:chExt cx="6572991" cy="334743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9834A11-8420-47F9-BAEB-2984D2B77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6259" y="2179710"/>
              <a:ext cx="6572991" cy="334743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BA4177-E00E-48A4-BE32-497AB38F7CE6}"/>
                </a:ext>
              </a:extLst>
            </p:cNvPr>
            <p:cNvSpPr txBox="1"/>
            <p:nvPr/>
          </p:nvSpPr>
          <p:spPr>
            <a:xfrm>
              <a:off x="4366964" y="4131955"/>
              <a:ext cx="232896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Необходимость каждый раз проходить процедуру идентификации и разблокировки устройства</a:t>
              </a:r>
            </a:p>
          </p:txBody>
        </p:sp>
      </p:grpSp>
      <p:sp>
        <p:nvSpPr>
          <p:cNvPr id="21" name="Текст 15">
            <a:extLst>
              <a:ext uri="{FF2B5EF4-FFF2-40B4-BE49-F238E27FC236}">
                <a16:creationId xmlns:a16="http://schemas.microsoft.com/office/drawing/2014/main" id="{98CCBCE1-EC69-473F-9906-23A00DFCEF8D}"/>
              </a:ext>
            </a:extLst>
          </p:cNvPr>
          <p:cNvSpPr txBox="1">
            <a:spLocks/>
          </p:cNvSpPr>
          <p:nvPr/>
        </p:nvSpPr>
        <p:spPr>
          <a:xfrm>
            <a:off x="7498745" y="1330858"/>
            <a:ext cx="3974208" cy="649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не достаточно?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A1F4960-AECF-4BD1-985E-2FB8E4716FE7}"/>
              </a:ext>
            </a:extLst>
          </p:cNvPr>
          <p:cNvSpPr/>
          <p:nvPr/>
        </p:nvSpPr>
        <p:spPr>
          <a:xfrm>
            <a:off x="7041769" y="2093839"/>
            <a:ext cx="470364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Системы в большинстве случаев используются для построения базы знаний, отражающей минимальный необходимый контент конкретной предметной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84800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8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24750" t="31429" r="21436" b="18032"/>
          <a:stretch/>
        </p:blipFill>
        <p:spPr>
          <a:xfrm>
            <a:off x="1423300" y="1463688"/>
            <a:ext cx="8725988" cy="46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5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8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639C3FB-3D15-4FB9-B531-89FC2DCD201E}"/>
              </a:ext>
            </a:extLst>
          </p:cNvPr>
          <p:cNvGrpSpPr/>
          <p:nvPr/>
        </p:nvGrpSpPr>
        <p:grpSpPr>
          <a:xfrm>
            <a:off x="1122079" y="1689472"/>
            <a:ext cx="9389167" cy="3148005"/>
            <a:chOff x="695359" y="2940050"/>
            <a:chExt cx="7417509" cy="1914525"/>
          </a:xfrm>
        </p:grpSpPr>
        <p:grpSp>
          <p:nvGrpSpPr>
            <p:cNvPr id="17" name="Group 49">
              <a:extLst>
                <a:ext uri="{FF2B5EF4-FFF2-40B4-BE49-F238E27FC236}">
                  <a16:creationId xmlns:a16="http://schemas.microsoft.com/office/drawing/2014/main" id="{19DBF445-DB82-49E9-AD1C-4EB36F87B8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7676" y="2949575"/>
              <a:ext cx="1087437" cy="1905000"/>
              <a:chOff x="3667126" y="2509838"/>
              <a:chExt cx="1379538" cy="2416175"/>
            </a:xfrm>
          </p:grpSpPr>
          <p:sp>
            <p:nvSpPr>
              <p:cNvPr id="58" name="Freeform 8">
                <a:extLst>
                  <a:ext uri="{FF2B5EF4-FFF2-40B4-BE49-F238E27FC236}">
                    <a16:creationId xmlns:a16="http://schemas.microsoft.com/office/drawing/2014/main" id="{A63878C2-DE3B-4214-801E-39F72AFE1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126" y="2509838"/>
                <a:ext cx="1379538" cy="2416175"/>
              </a:xfrm>
              <a:custGeom>
                <a:avLst/>
                <a:gdLst/>
                <a:ahLst/>
                <a:cxnLst>
                  <a:cxn ang="0">
                    <a:pos x="370" y="495"/>
                  </a:cxn>
                  <a:cxn ang="0">
                    <a:pos x="370" y="152"/>
                  </a:cxn>
                  <a:cxn ang="0">
                    <a:pos x="185" y="0"/>
                  </a:cxn>
                  <a:cxn ang="0">
                    <a:pos x="0" y="152"/>
                  </a:cxn>
                  <a:cxn ang="0">
                    <a:pos x="0" y="495"/>
                  </a:cxn>
                  <a:cxn ang="0">
                    <a:pos x="185" y="648"/>
                  </a:cxn>
                  <a:cxn ang="0">
                    <a:pos x="370" y="495"/>
                  </a:cxn>
                </a:cxnLst>
                <a:rect l="0" t="0" r="r" b="b"/>
                <a:pathLst>
                  <a:path w="370" h="648">
                    <a:moveTo>
                      <a:pt x="370" y="495"/>
                    </a:moveTo>
                    <a:cubicBezTo>
                      <a:pt x="370" y="152"/>
                      <a:pt x="370" y="152"/>
                      <a:pt x="370" y="152"/>
                    </a:cubicBezTo>
                    <a:cubicBezTo>
                      <a:pt x="370" y="64"/>
                      <a:pt x="287" y="0"/>
                      <a:pt x="185" y="0"/>
                    </a:cubicBezTo>
                    <a:cubicBezTo>
                      <a:pt x="82" y="0"/>
                      <a:pt x="0" y="64"/>
                      <a:pt x="0" y="152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83"/>
                      <a:pt x="82" y="648"/>
                      <a:pt x="185" y="648"/>
                    </a:cubicBezTo>
                    <a:cubicBezTo>
                      <a:pt x="287" y="648"/>
                      <a:pt x="370" y="583"/>
                      <a:pt x="370" y="495"/>
                    </a:cubicBezTo>
                    <a:close/>
                  </a:path>
                </a:pathLst>
              </a:custGeom>
              <a:solidFill>
                <a:srgbClr val="093667"/>
              </a:solidFill>
              <a:ln w="9525" cap="flat" cmpd="sng" algn="ctr">
                <a:solidFill>
                  <a:srgbClr val="013253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400" dir="5400000" algn="t" rotWithShape="0">
                  <a:prstClr val="black">
                    <a:alpha val="27000"/>
                  </a:prstClr>
                </a:outerShdw>
              </a:effectLst>
            </p:spPr>
            <p:txBody>
              <a:bodyPr lIns="82124" tIns="41061" rIns="82124" bIns="41061" anchor="ctr"/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>
                  <a:latin typeface="Arial" charset="0"/>
                </a:endParaRPr>
              </a:p>
            </p:txBody>
          </p:sp>
          <p:sp>
            <p:nvSpPr>
              <p:cNvPr id="59" name="Freeform 14">
                <a:extLst>
                  <a:ext uri="{FF2B5EF4-FFF2-40B4-BE49-F238E27FC236}">
                    <a16:creationId xmlns:a16="http://schemas.microsoft.com/office/drawing/2014/main" id="{2DCCAC38-B54C-446D-A7E4-92CC2BAC1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126" y="3027363"/>
                <a:ext cx="1379538" cy="1898650"/>
              </a:xfrm>
              <a:custGeom>
                <a:avLst/>
                <a:gdLst>
                  <a:gd name="T0" fmla="*/ 0 w 370"/>
                  <a:gd name="T1" fmla="*/ 369 h 509"/>
                  <a:gd name="T2" fmla="*/ 185 w 370"/>
                  <a:gd name="T3" fmla="*/ 509 h 509"/>
                  <a:gd name="T4" fmla="*/ 370 w 370"/>
                  <a:gd name="T5" fmla="*/ 356 h 509"/>
                  <a:gd name="T6" fmla="*/ 370 w 370"/>
                  <a:gd name="T7" fmla="*/ 13 h 509"/>
                  <a:gd name="T8" fmla="*/ 369 w 370"/>
                  <a:gd name="T9" fmla="*/ 0 h 509"/>
                  <a:gd name="T10" fmla="*/ 0 w 370"/>
                  <a:gd name="T11" fmla="*/ 369 h 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0" h="509">
                    <a:moveTo>
                      <a:pt x="0" y="369"/>
                    </a:moveTo>
                    <a:cubicBezTo>
                      <a:pt x="8" y="451"/>
                      <a:pt x="88" y="509"/>
                      <a:pt x="185" y="509"/>
                    </a:cubicBezTo>
                    <a:cubicBezTo>
                      <a:pt x="287" y="509"/>
                      <a:pt x="370" y="444"/>
                      <a:pt x="370" y="356"/>
                    </a:cubicBezTo>
                    <a:cubicBezTo>
                      <a:pt x="370" y="13"/>
                      <a:pt x="370" y="13"/>
                      <a:pt x="370" y="13"/>
                    </a:cubicBezTo>
                    <a:cubicBezTo>
                      <a:pt x="370" y="9"/>
                      <a:pt x="370" y="5"/>
                      <a:pt x="369" y="0"/>
                    </a:cubicBezTo>
                    <a:lnTo>
                      <a:pt x="0" y="36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C16">
                      <a:alpha val="34901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18" name="Group 49">
              <a:extLst>
                <a:ext uri="{FF2B5EF4-FFF2-40B4-BE49-F238E27FC236}">
                  <a16:creationId xmlns:a16="http://schemas.microsoft.com/office/drawing/2014/main" id="{BD8D50BA-2758-4627-9783-8A745424A0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4363" y="2940050"/>
              <a:ext cx="1087437" cy="1905000"/>
              <a:chOff x="3667126" y="2509838"/>
              <a:chExt cx="1379538" cy="2416175"/>
            </a:xfrm>
          </p:grpSpPr>
          <p:sp>
            <p:nvSpPr>
              <p:cNvPr id="56" name="Freeform 8">
                <a:extLst>
                  <a:ext uri="{FF2B5EF4-FFF2-40B4-BE49-F238E27FC236}">
                    <a16:creationId xmlns:a16="http://schemas.microsoft.com/office/drawing/2014/main" id="{8D16E942-F67C-4332-A77F-98E03D38F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126" y="2509838"/>
                <a:ext cx="1379538" cy="2416175"/>
              </a:xfrm>
              <a:custGeom>
                <a:avLst/>
                <a:gdLst/>
                <a:ahLst/>
                <a:cxnLst>
                  <a:cxn ang="0">
                    <a:pos x="370" y="495"/>
                  </a:cxn>
                  <a:cxn ang="0">
                    <a:pos x="370" y="152"/>
                  </a:cxn>
                  <a:cxn ang="0">
                    <a:pos x="185" y="0"/>
                  </a:cxn>
                  <a:cxn ang="0">
                    <a:pos x="0" y="152"/>
                  </a:cxn>
                  <a:cxn ang="0">
                    <a:pos x="0" y="495"/>
                  </a:cxn>
                  <a:cxn ang="0">
                    <a:pos x="185" y="648"/>
                  </a:cxn>
                  <a:cxn ang="0">
                    <a:pos x="370" y="495"/>
                  </a:cxn>
                </a:cxnLst>
                <a:rect l="0" t="0" r="r" b="b"/>
                <a:pathLst>
                  <a:path w="370" h="648">
                    <a:moveTo>
                      <a:pt x="370" y="495"/>
                    </a:moveTo>
                    <a:cubicBezTo>
                      <a:pt x="370" y="152"/>
                      <a:pt x="370" y="152"/>
                      <a:pt x="370" y="152"/>
                    </a:cubicBezTo>
                    <a:cubicBezTo>
                      <a:pt x="370" y="64"/>
                      <a:pt x="287" y="0"/>
                      <a:pt x="185" y="0"/>
                    </a:cubicBezTo>
                    <a:cubicBezTo>
                      <a:pt x="82" y="0"/>
                      <a:pt x="0" y="64"/>
                      <a:pt x="0" y="152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83"/>
                      <a:pt x="82" y="648"/>
                      <a:pt x="185" y="648"/>
                    </a:cubicBezTo>
                    <a:cubicBezTo>
                      <a:pt x="287" y="648"/>
                      <a:pt x="370" y="583"/>
                      <a:pt x="370" y="495"/>
                    </a:cubicBezTo>
                    <a:close/>
                  </a:path>
                </a:pathLst>
              </a:custGeom>
              <a:solidFill>
                <a:srgbClr val="093667"/>
              </a:solidFill>
              <a:ln w="9525" cap="flat" cmpd="sng" algn="ctr">
                <a:solidFill>
                  <a:srgbClr val="013253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400" dir="5400000" algn="t" rotWithShape="0">
                  <a:prstClr val="black">
                    <a:alpha val="27000"/>
                  </a:prstClr>
                </a:outerShdw>
              </a:effectLst>
            </p:spPr>
            <p:txBody>
              <a:bodyPr lIns="82124" tIns="41061" rIns="82124" bIns="41061" anchor="ctr"/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>
                  <a:latin typeface="Arial" charset="0"/>
                </a:endParaRPr>
              </a:p>
            </p:txBody>
          </p:sp>
          <p:sp>
            <p:nvSpPr>
              <p:cNvPr id="57" name="Freeform 14">
                <a:extLst>
                  <a:ext uri="{FF2B5EF4-FFF2-40B4-BE49-F238E27FC236}">
                    <a16:creationId xmlns:a16="http://schemas.microsoft.com/office/drawing/2014/main" id="{0D537C5A-9EE8-44B7-A39C-FAB5074B9E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126" y="3027363"/>
                <a:ext cx="1379538" cy="1898650"/>
              </a:xfrm>
              <a:custGeom>
                <a:avLst/>
                <a:gdLst>
                  <a:gd name="T0" fmla="*/ 0 w 370"/>
                  <a:gd name="T1" fmla="*/ 369 h 509"/>
                  <a:gd name="T2" fmla="*/ 185 w 370"/>
                  <a:gd name="T3" fmla="*/ 509 h 509"/>
                  <a:gd name="T4" fmla="*/ 370 w 370"/>
                  <a:gd name="T5" fmla="*/ 356 h 509"/>
                  <a:gd name="T6" fmla="*/ 370 w 370"/>
                  <a:gd name="T7" fmla="*/ 13 h 509"/>
                  <a:gd name="T8" fmla="*/ 369 w 370"/>
                  <a:gd name="T9" fmla="*/ 0 h 509"/>
                  <a:gd name="T10" fmla="*/ 0 w 370"/>
                  <a:gd name="T11" fmla="*/ 369 h 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0" h="509">
                    <a:moveTo>
                      <a:pt x="0" y="369"/>
                    </a:moveTo>
                    <a:cubicBezTo>
                      <a:pt x="8" y="451"/>
                      <a:pt x="88" y="509"/>
                      <a:pt x="185" y="509"/>
                    </a:cubicBezTo>
                    <a:cubicBezTo>
                      <a:pt x="287" y="509"/>
                      <a:pt x="370" y="444"/>
                      <a:pt x="370" y="356"/>
                    </a:cubicBezTo>
                    <a:cubicBezTo>
                      <a:pt x="370" y="13"/>
                      <a:pt x="370" y="13"/>
                      <a:pt x="370" y="13"/>
                    </a:cubicBezTo>
                    <a:cubicBezTo>
                      <a:pt x="370" y="9"/>
                      <a:pt x="370" y="5"/>
                      <a:pt x="369" y="0"/>
                    </a:cubicBezTo>
                    <a:lnTo>
                      <a:pt x="0" y="36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C16">
                      <a:alpha val="34901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19" name="Group 49">
              <a:extLst>
                <a:ext uri="{FF2B5EF4-FFF2-40B4-BE49-F238E27FC236}">
                  <a16:creationId xmlns:a16="http://schemas.microsoft.com/office/drawing/2014/main" id="{9D200F58-602E-42BE-AA01-234E101694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0463" y="2944812"/>
              <a:ext cx="1087437" cy="1905000"/>
              <a:chOff x="3667126" y="2509838"/>
              <a:chExt cx="1379538" cy="2416175"/>
            </a:xfrm>
          </p:grpSpPr>
          <p:sp>
            <p:nvSpPr>
              <p:cNvPr id="54" name="Freeform 8">
                <a:extLst>
                  <a:ext uri="{FF2B5EF4-FFF2-40B4-BE49-F238E27FC236}">
                    <a16:creationId xmlns:a16="http://schemas.microsoft.com/office/drawing/2014/main" id="{47CBC3B7-DA59-4D4E-AC62-0EEC48138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126" y="2509838"/>
                <a:ext cx="1379538" cy="2416175"/>
              </a:xfrm>
              <a:custGeom>
                <a:avLst/>
                <a:gdLst/>
                <a:ahLst/>
                <a:cxnLst>
                  <a:cxn ang="0">
                    <a:pos x="370" y="495"/>
                  </a:cxn>
                  <a:cxn ang="0">
                    <a:pos x="370" y="152"/>
                  </a:cxn>
                  <a:cxn ang="0">
                    <a:pos x="185" y="0"/>
                  </a:cxn>
                  <a:cxn ang="0">
                    <a:pos x="0" y="152"/>
                  </a:cxn>
                  <a:cxn ang="0">
                    <a:pos x="0" y="495"/>
                  </a:cxn>
                  <a:cxn ang="0">
                    <a:pos x="185" y="648"/>
                  </a:cxn>
                  <a:cxn ang="0">
                    <a:pos x="370" y="495"/>
                  </a:cxn>
                </a:cxnLst>
                <a:rect l="0" t="0" r="r" b="b"/>
                <a:pathLst>
                  <a:path w="370" h="648">
                    <a:moveTo>
                      <a:pt x="370" y="495"/>
                    </a:moveTo>
                    <a:cubicBezTo>
                      <a:pt x="370" y="152"/>
                      <a:pt x="370" y="152"/>
                      <a:pt x="370" y="152"/>
                    </a:cubicBezTo>
                    <a:cubicBezTo>
                      <a:pt x="370" y="64"/>
                      <a:pt x="287" y="0"/>
                      <a:pt x="185" y="0"/>
                    </a:cubicBezTo>
                    <a:cubicBezTo>
                      <a:pt x="82" y="0"/>
                      <a:pt x="0" y="64"/>
                      <a:pt x="0" y="152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83"/>
                      <a:pt x="82" y="648"/>
                      <a:pt x="185" y="648"/>
                    </a:cubicBezTo>
                    <a:cubicBezTo>
                      <a:pt x="287" y="648"/>
                      <a:pt x="370" y="583"/>
                      <a:pt x="370" y="495"/>
                    </a:cubicBezTo>
                    <a:close/>
                  </a:path>
                </a:pathLst>
              </a:custGeom>
              <a:solidFill>
                <a:srgbClr val="093667"/>
              </a:solidFill>
              <a:ln w="9525" cap="flat" cmpd="sng" algn="ctr">
                <a:solidFill>
                  <a:srgbClr val="013253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400" dir="5400000" algn="t" rotWithShape="0">
                  <a:prstClr val="black">
                    <a:alpha val="27000"/>
                  </a:prstClr>
                </a:outerShdw>
              </a:effectLst>
            </p:spPr>
            <p:txBody>
              <a:bodyPr lIns="82124" tIns="41061" rIns="82124" bIns="41061" anchor="ctr"/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>
                  <a:latin typeface="Arial" charset="0"/>
                </a:endParaRPr>
              </a:p>
            </p:txBody>
          </p:sp>
          <p:sp>
            <p:nvSpPr>
              <p:cNvPr id="55" name="Freeform 14">
                <a:extLst>
                  <a:ext uri="{FF2B5EF4-FFF2-40B4-BE49-F238E27FC236}">
                    <a16:creationId xmlns:a16="http://schemas.microsoft.com/office/drawing/2014/main" id="{188B720F-5063-46E4-AAE6-70DF77303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126" y="3027363"/>
                <a:ext cx="1379538" cy="1898650"/>
              </a:xfrm>
              <a:custGeom>
                <a:avLst/>
                <a:gdLst>
                  <a:gd name="T0" fmla="*/ 0 w 370"/>
                  <a:gd name="T1" fmla="*/ 369 h 509"/>
                  <a:gd name="T2" fmla="*/ 185 w 370"/>
                  <a:gd name="T3" fmla="*/ 509 h 509"/>
                  <a:gd name="T4" fmla="*/ 370 w 370"/>
                  <a:gd name="T5" fmla="*/ 356 h 509"/>
                  <a:gd name="T6" fmla="*/ 370 w 370"/>
                  <a:gd name="T7" fmla="*/ 13 h 509"/>
                  <a:gd name="T8" fmla="*/ 369 w 370"/>
                  <a:gd name="T9" fmla="*/ 0 h 509"/>
                  <a:gd name="T10" fmla="*/ 0 w 370"/>
                  <a:gd name="T11" fmla="*/ 369 h 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0" h="509">
                    <a:moveTo>
                      <a:pt x="0" y="369"/>
                    </a:moveTo>
                    <a:cubicBezTo>
                      <a:pt x="8" y="451"/>
                      <a:pt x="88" y="509"/>
                      <a:pt x="185" y="509"/>
                    </a:cubicBezTo>
                    <a:cubicBezTo>
                      <a:pt x="287" y="509"/>
                      <a:pt x="370" y="444"/>
                      <a:pt x="370" y="356"/>
                    </a:cubicBezTo>
                    <a:cubicBezTo>
                      <a:pt x="370" y="13"/>
                      <a:pt x="370" y="13"/>
                      <a:pt x="370" y="13"/>
                    </a:cubicBezTo>
                    <a:cubicBezTo>
                      <a:pt x="370" y="9"/>
                      <a:pt x="370" y="5"/>
                      <a:pt x="369" y="0"/>
                    </a:cubicBezTo>
                    <a:lnTo>
                      <a:pt x="0" y="36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C16">
                      <a:alpha val="34901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5DA41B39-F3C5-4E52-B70D-96A7BD4C88E5}"/>
                </a:ext>
              </a:extLst>
            </p:cNvPr>
            <p:cNvGrpSpPr/>
            <p:nvPr/>
          </p:nvGrpSpPr>
          <p:grpSpPr>
            <a:xfrm>
              <a:off x="4657725" y="3351213"/>
              <a:ext cx="1024932" cy="1028700"/>
              <a:chOff x="4953000" y="3365500"/>
              <a:chExt cx="1024932" cy="1028700"/>
            </a:xfrm>
          </p:grpSpPr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id="{FE6F07A6-77C7-45FC-98E7-D3EA99A02BC6}"/>
                  </a:ext>
                </a:extLst>
              </p:cNvPr>
              <p:cNvSpPr/>
              <p:nvPr/>
            </p:nvSpPr>
            <p:spPr>
              <a:xfrm>
                <a:off x="5226050" y="3505200"/>
                <a:ext cx="436681" cy="7310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53" name="Picture 6" descr="C:\Users\Вячеслав\Downloads\kisspng-telephone-accademia-insegnanti-di-ballo-a-s-c-dan-5aecef3e6276e5.7087462815254771824033.png">
                <a:extLst>
                  <a:ext uri="{FF2B5EF4-FFF2-40B4-BE49-F238E27FC236}">
                    <a16:creationId xmlns:a16="http://schemas.microsoft.com/office/drawing/2014/main" id="{727F5856-C482-4AE0-B202-318FE45B00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 l="5969" t="11754" r="8584" b="5968"/>
              <a:stretch>
                <a:fillRect/>
              </a:stretch>
            </p:blipFill>
            <p:spPr bwMode="auto">
              <a:xfrm>
                <a:off x="4953000" y="3365500"/>
                <a:ext cx="1024932" cy="1028700"/>
              </a:xfrm>
              <a:prstGeom prst="rect">
                <a:avLst/>
              </a:prstGeom>
              <a:noFill/>
            </p:spPr>
          </p:pic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EAE3FAE8-0F0F-4552-8CBA-C100037C411F}"/>
                </a:ext>
              </a:extLst>
            </p:cNvPr>
            <p:cNvGrpSpPr/>
            <p:nvPr/>
          </p:nvGrpSpPr>
          <p:grpSpPr>
            <a:xfrm>
              <a:off x="2877318" y="3196801"/>
              <a:ext cx="1012825" cy="1390333"/>
              <a:chOff x="2920181" y="3225376"/>
              <a:chExt cx="1012825" cy="1390333"/>
            </a:xfrm>
          </p:grpSpPr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9726E27C-C565-4092-88CD-8D0F163E40A5}"/>
                  </a:ext>
                </a:extLst>
              </p:cNvPr>
              <p:cNvSpPr/>
              <p:nvPr/>
            </p:nvSpPr>
            <p:spPr>
              <a:xfrm>
                <a:off x="3071813" y="3257550"/>
                <a:ext cx="560387" cy="12334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51" name="Picture 7" descr="C:\Users\Вячеслав\Downloads\kisspng-iphone-x-mobile-app-handheld-devices-smartphone-po-5b818cc75d6c09.5000860515352168393827.png">
                <a:extLst>
                  <a:ext uri="{FF2B5EF4-FFF2-40B4-BE49-F238E27FC236}">
                    <a16:creationId xmlns:a16="http://schemas.microsoft.com/office/drawing/2014/main" id="{DF67325C-21AB-4830-8256-C0182D469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920181" y="3225376"/>
                <a:ext cx="1012825" cy="139033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graphicFrame>
          <p:nvGraphicFramePr>
            <p:cNvPr id="22" name="Схема 21">
              <a:extLst>
                <a:ext uri="{FF2B5EF4-FFF2-40B4-BE49-F238E27FC236}">
                  <a16:creationId xmlns:a16="http://schemas.microsoft.com/office/drawing/2014/main" id="{06285D20-556E-4E07-9562-94A341BF7AD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93566046"/>
                </p:ext>
              </p:extLst>
            </p:nvPr>
          </p:nvGraphicFramePr>
          <p:xfrm>
            <a:off x="1861228" y="3132307"/>
            <a:ext cx="1251624" cy="6290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2FA34A-DD36-40D2-9461-A9CE8B63D6A6}"/>
                </a:ext>
              </a:extLst>
            </p:cNvPr>
            <p:cNvSpPr txBox="1"/>
            <p:nvPr/>
          </p:nvSpPr>
          <p:spPr>
            <a:xfrm>
              <a:off x="2008552" y="3688897"/>
              <a:ext cx="953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>
                  <a:solidFill>
                    <a:schemeClr val="bg1"/>
                  </a:solidFill>
                  <a:latin typeface="Roboto" charset="0"/>
                  <a:ea typeface="Roboto" charset="0"/>
                </a:rPr>
                <a:t>Передача параметров с датчиков на устройство</a:t>
              </a:r>
            </a:p>
          </p:txBody>
        </p:sp>
        <p:pic>
          <p:nvPicPr>
            <p:cNvPr id="24" name="Picture 2" descr="https://www.novusark.com/img/bg-img/server.gif">
              <a:extLst>
                <a:ext uri="{FF2B5EF4-FFF2-40B4-BE49-F238E27FC236}">
                  <a16:creationId xmlns:a16="http://schemas.microsoft.com/office/drawing/2014/main" id="{2E10DBAA-0E0C-4F22-9049-2827FC9D8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459268" y="3394854"/>
              <a:ext cx="990600" cy="9906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grpSp>
          <p:nvGrpSpPr>
            <p:cNvPr id="28" name="Group 51">
              <a:extLst>
                <a:ext uri="{FF2B5EF4-FFF2-40B4-BE49-F238E27FC236}">
                  <a16:creationId xmlns:a16="http://schemas.microsoft.com/office/drawing/2014/main" id="{B61468E2-1448-4B10-A1C3-67E4C0E356D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7476111" y="3852191"/>
              <a:ext cx="331991" cy="941522"/>
              <a:chOff x="6904038" y="2509838"/>
              <a:chExt cx="1379538" cy="2416175"/>
            </a:xfrm>
          </p:grpSpPr>
          <p:sp>
            <p:nvSpPr>
              <p:cNvPr id="48" name="Freeform 10">
                <a:extLst>
                  <a:ext uri="{FF2B5EF4-FFF2-40B4-BE49-F238E27FC236}">
                    <a16:creationId xmlns:a16="http://schemas.microsoft.com/office/drawing/2014/main" id="{5A1894A3-D2A9-4F30-8D8A-B0AAC059A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4038" y="2509838"/>
                <a:ext cx="1379538" cy="2416175"/>
              </a:xfrm>
              <a:custGeom>
                <a:avLst/>
                <a:gdLst/>
                <a:ahLst/>
                <a:cxnLst>
                  <a:cxn ang="0">
                    <a:pos x="370" y="495"/>
                  </a:cxn>
                  <a:cxn ang="0">
                    <a:pos x="370" y="152"/>
                  </a:cxn>
                  <a:cxn ang="0">
                    <a:pos x="185" y="0"/>
                  </a:cxn>
                  <a:cxn ang="0">
                    <a:pos x="0" y="152"/>
                  </a:cxn>
                  <a:cxn ang="0">
                    <a:pos x="0" y="495"/>
                  </a:cxn>
                  <a:cxn ang="0">
                    <a:pos x="185" y="648"/>
                  </a:cxn>
                  <a:cxn ang="0">
                    <a:pos x="370" y="495"/>
                  </a:cxn>
                </a:cxnLst>
                <a:rect l="0" t="0" r="r" b="b"/>
                <a:pathLst>
                  <a:path w="370" h="648">
                    <a:moveTo>
                      <a:pt x="370" y="495"/>
                    </a:moveTo>
                    <a:cubicBezTo>
                      <a:pt x="370" y="152"/>
                      <a:pt x="370" y="152"/>
                      <a:pt x="370" y="152"/>
                    </a:cubicBezTo>
                    <a:cubicBezTo>
                      <a:pt x="370" y="64"/>
                      <a:pt x="287" y="0"/>
                      <a:pt x="185" y="0"/>
                    </a:cubicBezTo>
                    <a:cubicBezTo>
                      <a:pt x="83" y="0"/>
                      <a:pt x="0" y="64"/>
                      <a:pt x="0" y="152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83"/>
                      <a:pt x="83" y="648"/>
                      <a:pt x="185" y="648"/>
                    </a:cubicBezTo>
                    <a:cubicBezTo>
                      <a:pt x="287" y="648"/>
                      <a:pt x="370" y="583"/>
                      <a:pt x="370" y="495"/>
                    </a:cubicBezTo>
                    <a:close/>
                  </a:path>
                </a:pathLst>
              </a:custGeom>
              <a:solidFill>
                <a:srgbClr val="0199A1"/>
              </a:solidFill>
              <a:ln w="9525" cap="flat" cmpd="sng" algn="ctr">
                <a:solidFill>
                  <a:srgbClr val="048C89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400" dir="5400000" algn="t" rotWithShape="0">
                  <a:prstClr val="black">
                    <a:alpha val="27000"/>
                  </a:prstClr>
                </a:outerShdw>
              </a:effectLst>
            </p:spPr>
            <p:txBody>
              <a:bodyPr lIns="82124" tIns="41061" rIns="82124" bIns="41061" anchor="ctr"/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>
                  <a:latin typeface="Arial" charset="0"/>
                </a:endParaRPr>
              </a:p>
            </p:txBody>
          </p:sp>
          <p:sp>
            <p:nvSpPr>
              <p:cNvPr id="49" name="Freeform 16">
                <a:extLst>
                  <a:ext uri="{FF2B5EF4-FFF2-40B4-BE49-F238E27FC236}">
                    <a16:creationId xmlns:a16="http://schemas.microsoft.com/office/drawing/2014/main" id="{5D55D660-0AD4-4DD1-AD56-F29D7E463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4038" y="3027362"/>
                <a:ext cx="1379538" cy="1898651"/>
              </a:xfrm>
              <a:custGeom>
                <a:avLst/>
                <a:gdLst>
                  <a:gd name="T0" fmla="*/ 0 w 370"/>
                  <a:gd name="T1" fmla="*/ 369 h 509"/>
                  <a:gd name="T2" fmla="*/ 185 w 370"/>
                  <a:gd name="T3" fmla="*/ 509 h 509"/>
                  <a:gd name="T4" fmla="*/ 370 w 370"/>
                  <a:gd name="T5" fmla="*/ 356 h 509"/>
                  <a:gd name="T6" fmla="*/ 370 w 370"/>
                  <a:gd name="T7" fmla="*/ 13 h 509"/>
                  <a:gd name="T8" fmla="*/ 370 w 370"/>
                  <a:gd name="T9" fmla="*/ 0 h 509"/>
                  <a:gd name="T10" fmla="*/ 0 w 370"/>
                  <a:gd name="T11" fmla="*/ 369 h 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0" h="509">
                    <a:moveTo>
                      <a:pt x="0" y="369"/>
                    </a:moveTo>
                    <a:cubicBezTo>
                      <a:pt x="8" y="451"/>
                      <a:pt x="88" y="509"/>
                      <a:pt x="185" y="509"/>
                    </a:cubicBezTo>
                    <a:cubicBezTo>
                      <a:pt x="287" y="509"/>
                      <a:pt x="370" y="444"/>
                      <a:pt x="370" y="356"/>
                    </a:cubicBezTo>
                    <a:cubicBezTo>
                      <a:pt x="370" y="13"/>
                      <a:pt x="370" y="13"/>
                      <a:pt x="370" y="13"/>
                    </a:cubicBezTo>
                    <a:cubicBezTo>
                      <a:pt x="370" y="9"/>
                      <a:pt x="370" y="5"/>
                      <a:pt x="370" y="0"/>
                    </a:cubicBezTo>
                    <a:lnTo>
                      <a:pt x="0" y="36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1315D">
                      <a:alpha val="28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29" name="Group 51">
              <a:extLst>
                <a:ext uri="{FF2B5EF4-FFF2-40B4-BE49-F238E27FC236}">
                  <a16:creationId xmlns:a16="http://schemas.microsoft.com/office/drawing/2014/main" id="{2B8126E1-C2D8-4E09-8E11-8866D04E7FE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7440444" y="3148557"/>
              <a:ext cx="331991" cy="941522"/>
              <a:chOff x="6904038" y="2509838"/>
              <a:chExt cx="1379538" cy="2416175"/>
            </a:xfrm>
          </p:grpSpPr>
          <p:sp>
            <p:nvSpPr>
              <p:cNvPr id="46" name="Freeform 10">
                <a:extLst>
                  <a:ext uri="{FF2B5EF4-FFF2-40B4-BE49-F238E27FC236}">
                    <a16:creationId xmlns:a16="http://schemas.microsoft.com/office/drawing/2014/main" id="{DE926D7B-5A4D-4637-A5F7-54CC477B2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4038" y="2509838"/>
                <a:ext cx="1379538" cy="2416175"/>
              </a:xfrm>
              <a:custGeom>
                <a:avLst/>
                <a:gdLst/>
                <a:ahLst/>
                <a:cxnLst>
                  <a:cxn ang="0">
                    <a:pos x="370" y="495"/>
                  </a:cxn>
                  <a:cxn ang="0">
                    <a:pos x="370" y="152"/>
                  </a:cxn>
                  <a:cxn ang="0">
                    <a:pos x="185" y="0"/>
                  </a:cxn>
                  <a:cxn ang="0">
                    <a:pos x="0" y="152"/>
                  </a:cxn>
                  <a:cxn ang="0">
                    <a:pos x="0" y="495"/>
                  </a:cxn>
                  <a:cxn ang="0">
                    <a:pos x="185" y="648"/>
                  </a:cxn>
                  <a:cxn ang="0">
                    <a:pos x="370" y="495"/>
                  </a:cxn>
                </a:cxnLst>
                <a:rect l="0" t="0" r="r" b="b"/>
                <a:pathLst>
                  <a:path w="370" h="648">
                    <a:moveTo>
                      <a:pt x="370" y="495"/>
                    </a:moveTo>
                    <a:cubicBezTo>
                      <a:pt x="370" y="152"/>
                      <a:pt x="370" y="152"/>
                      <a:pt x="370" y="152"/>
                    </a:cubicBezTo>
                    <a:cubicBezTo>
                      <a:pt x="370" y="64"/>
                      <a:pt x="287" y="0"/>
                      <a:pt x="185" y="0"/>
                    </a:cubicBezTo>
                    <a:cubicBezTo>
                      <a:pt x="83" y="0"/>
                      <a:pt x="0" y="64"/>
                      <a:pt x="0" y="152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83"/>
                      <a:pt x="83" y="648"/>
                      <a:pt x="185" y="648"/>
                    </a:cubicBezTo>
                    <a:cubicBezTo>
                      <a:pt x="287" y="648"/>
                      <a:pt x="370" y="583"/>
                      <a:pt x="370" y="495"/>
                    </a:cubicBezTo>
                    <a:close/>
                  </a:path>
                </a:pathLst>
              </a:custGeom>
              <a:solidFill>
                <a:srgbClr val="0199A1"/>
              </a:solidFill>
              <a:ln w="9525" cap="flat" cmpd="sng" algn="ctr">
                <a:solidFill>
                  <a:srgbClr val="048C89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400" dir="5400000" algn="t" rotWithShape="0">
                  <a:prstClr val="black">
                    <a:alpha val="27000"/>
                  </a:prstClr>
                </a:outerShdw>
              </a:effectLst>
            </p:spPr>
            <p:txBody>
              <a:bodyPr lIns="82124" tIns="41061" rIns="82124" bIns="41061" anchor="ctr"/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>
                  <a:latin typeface="Arial" charset="0"/>
                </a:endParaRPr>
              </a:p>
            </p:txBody>
          </p:sp>
          <p:sp>
            <p:nvSpPr>
              <p:cNvPr id="47" name="Freeform 16">
                <a:extLst>
                  <a:ext uri="{FF2B5EF4-FFF2-40B4-BE49-F238E27FC236}">
                    <a16:creationId xmlns:a16="http://schemas.microsoft.com/office/drawing/2014/main" id="{99180D1C-C58D-43D0-BDF8-408F587E4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4038" y="3027362"/>
                <a:ext cx="1379538" cy="1898651"/>
              </a:xfrm>
              <a:custGeom>
                <a:avLst/>
                <a:gdLst>
                  <a:gd name="T0" fmla="*/ 0 w 370"/>
                  <a:gd name="T1" fmla="*/ 369 h 509"/>
                  <a:gd name="T2" fmla="*/ 185 w 370"/>
                  <a:gd name="T3" fmla="*/ 509 h 509"/>
                  <a:gd name="T4" fmla="*/ 370 w 370"/>
                  <a:gd name="T5" fmla="*/ 356 h 509"/>
                  <a:gd name="T6" fmla="*/ 370 w 370"/>
                  <a:gd name="T7" fmla="*/ 13 h 509"/>
                  <a:gd name="T8" fmla="*/ 370 w 370"/>
                  <a:gd name="T9" fmla="*/ 0 h 509"/>
                  <a:gd name="T10" fmla="*/ 0 w 370"/>
                  <a:gd name="T11" fmla="*/ 369 h 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0" h="509">
                    <a:moveTo>
                      <a:pt x="0" y="369"/>
                    </a:moveTo>
                    <a:cubicBezTo>
                      <a:pt x="8" y="451"/>
                      <a:pt x="88" y="509"/>
                      <a:pt x="185" y="509"/>
                    </a:cubicBezTo>
                    <a:cubicBezTo>
                      <a:pt x="287" y="509"/>
                      <a:pt x="370" y="444"/>
                      <a:pt x="370" y="356"/>
                    </a:cubicBezTo>
                    <a:cubicBezTo>
                      <a:pt x="370" y="13"/>
                      <a:pt x="370" y="13"/>
                      <a:pt x="370" y="13"/>
                    </a:cubicBezTo>
                    <a:cubicBezTo>
                      <a:pt x="370" y="9"/>
                      <a:pt x="370" y="5"/>
                      <a:pt x="370" y="0"/>
                    </a:cubicBezTo>
                    <a:lnTo>
                      <a:pt x="0" y="36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1315D">
                      <a:alpha val="28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9A7D7D-A269-47F4-9296-9E87E143F595}"/>
                </a:ext>
              </a:extLst>
            </p:cNvPr>
            <p:cNvSpPr txBox="1"/>
            <p:nvPr/>
          </p:nvSpPr>
          <p:spPr>
            <a:xfrm>
              <a:off x="7256834" y="3482502"/>
              <a:ext cx="7168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</a:rPr>
                <a:t>Сервер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663C86-C642-4F14-AE7F-E87DFE22347F}"/>
                </a:ext>
              </a:extLst>
            </p:cNvPr>
            <p:cNvSpPr txBox="1"/>
            <p:nvPr/>
          </p:nvSpPr>
          <p:spPr>
            <a:xfrm>
              <a:off x="7214680" y="4205591"/>
              <a:ext cx="8739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</a:rPr>
                <a:t>База данных</a:t>
              </a:r>
            </a:p>
          </p:txBody>
        </p:sp>
        <p:grpSp>
          <p:nvGrpSpPr>
            <p:cNvPr id="32" name="Group 51">
              <a:extLst>
                <a:ext uri="{FF2B5EF4-FFF2-40B4-BE49-F238E27FC236}">
                  <a16:creationId xmlns:a16="http://schemas.microsoft.com/office/drawing/2014/main" id="{842C416F-D8F8-444E-B297-86140BA85F4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5027984" y="2830786"/>
              <a:ext cx="331991" cy="941522"/>
              <a:chOff x="6904038" y="2509838"/>
              <a:chExt cx="1379538" cy="2416175"/>
            </a:xfrm>
          </p:grpSpPr>
          <p:sp>
            <p:nvSpPr>
              <p:cNvPr id="44" name="Freeform 10">
                <a:extLst>
                  <a:ext uri="{FF2B5EF4-FFF2-40B4-BE49-F238E27FC236}">
                    <a16:creationId xmlns:a16="http://schemas.microsoft.com/office/drawing/2014/main" id="{AC229FE6-909D-4F13-8C9A-3711FB956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4038" y="2509838"/>
                <a:ext cx="1379538" cy="2416175"/>
              </a:xfrm>
              <a:custGeom>
                <a:avLst/>
                <a:gdLst/>
                <a:ahLst/>
                <a:cxnLst>
                  <a:cxn ang="0">
                    <a:pos x="370" y="495"/>
                  </a:cxn>
                  <a:cxn ang="0">
                    <a:pos x="370" y="152"/>
                  </a:cxn>
                  <a:cxn ang="0">
                    <a:pos x="185" y="0"/>
                  </a:cxn>
                  <a:cxn ang="0">
                    <a:pos x="0" y="152"/>
                  </a:cxn>
                  <a:cxn ang="0">
                    <a:pos x="0" y="495"/>
                  </a:cxn>
                  <a:cxn ang="0">
                    <a:pos x="185" y="648"/>
                  </a:cxn>
                  <a:cxn ang="0">
                    <a:pos x="370" y="495"/>
                  </a:cxn>
                </a:cxnLst>
                <a:rect l="0" t="0" r="r" b="b"/>
                <a:pathLst>
                  <a:path w="370" h="648">
                    <a:moveTo>
                      <a:pt x="370" y="495"/>
                    </a:moveTo>
                    <a:cubicBezTo>
                      <a:pt x="370" y="152"/>
                      <a:pt x="370" y="152"/>
                      <a:pt x="370" y="152"/>
                    </a:cubicBezTo>
                    <a:cubicBezTo>
                      <a:pt x="370" y="64"/>
                      <a:pt x="287" y="0"/>
                      <a:pt x="185" y="0"/>
                    </a:cubicBezTo>
                    <a:cubicBezTo>
                      <a:pt x="83" y="0"/>
                      <a:pt x="0" y="64"/>
                      <a:pt x="0" y="152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83"/>
                      <a:pt x="83" y="648"/>
                      <a:pt x="185" y="648"/>
                    </a:cubicBezTo>
                    <a:cubicBezTo>
                      <a:pt x="287" y="648"/>
                      <a:pt x="370" y="583"/>
                      <a:pt x="370" y="495"/>
                    </a:cubicBezTo>
                    <a:close/>
                  </a:path>
                </a:pathLst>
              </a:custGeom>
              <a:solidFill>
                <a:srgbClr val="0199A1"/>
              </a:solidFill>
              <a:ln w="9525" cap="flat" cmpd="sng" algn="ctr">
                <a:solidFill>
                  <a:srgbClr val="048C89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400" dir="5400000" algn="t" rotWithShape="0">
                  <a:prstClr val="black">
                    <a:alpha val="27000"/>
                  </a:prstClr>
                </a:outerShdw>
              </a:effectLst>
            </p:spPr>
            <p:txBody>
              <a:bodyPr lIns="82124" tIns="41061" rIns="82124" bIns="41061" anchor="ctr"/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>
                  <a:latin typeface="Arial" charset="0"/>
                </a:endParaRPr>
              </a:p>
            </p:txBody>
          </p:sp>
          <p:sp>
            <p:nvSpPr>
              <p:cNvPr id="45" name="Freeform 16">
                <a:extLst>
                  <a:ext uri="{FF2B5EF4-FFF2-40B4-BE49-F238E27FC236}">
                    <a16:creationId xmlns:a16="http://schemas.microsoft.com/office/drawing/2014/main" id="{D6FDA240-AF5E-4CE6-8D74-8FB72510E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4038" y="3027362"/>
                <a:ext cx="1379538" cy="1898651"/>
              </a:xfrm>
              <a:custGeom>
                <a:avLst/>
                <a:gdLst>
                  <a:gd name="T0" fmla="*/ 0 w 370"/>
                  <a:gd name="T1" fmla="*/ 369 h 509"/>
                  <a:gd name="T2" fmla="*/ 185 w 370"/>
                  <a:gd name="T3" fmla="*/ 509 h 509"/>
                  <a:gd name="T4" fmla="*/ 370 w 370"/>
                  <a:gd name="T5" fmla="*/ 356 h 509"/>
                  <a:gd name="T6" fmla="*/ 370 w 370"/>
                  <a:gd name="T7" fmla="*/ 13 h 509"/>
                  <a:gd name="T8" fmla="*/ 370 w 370"/>
                  <a:gd name="T9" fmla="*/ 0 h 509"/>
                  <a:gd name="T10" fmla="*/ 0 w 370"/>
                  <a:gd name="T11" fmla="*/ 369 h 5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0" h="509">
                    <a:moveTo>
                      <a:pt x="0" y="369"/>
                    </a:moveTo>
                    <a:cubicBezTo>
                      <a:pt x="8" y="451"/>
                      <a:pt x="88" y="509"/>
                      <a:pt x="185" y="509"/>
                    </a:cubicBezTo>
                    <a:cubicBezTo>
                      <a:pt x="287" y="509"/>
                      <a:pt x="370" y="444"/>
                      <a:pt x="370" y="356"/>
                    </a:cubicBezTo>
                    <a:cubicBezTo>
                      <a:pt x="370" y="13"/>
                      <a:pt x="370" y="13"/>
                      <a:pt x="370" y="13"/>
                    </a:cubicBezTo>
                    <a:cubicBezTo>
                      <a:pt x="370" y="9"/>
                      <a:pt x="370" y="5"/>
                      <a:pt x="370" y="0"/>
                    </a:cubicBezTo>
                    <a:lnTo>
                      <a:pt x="0" y="36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1315D">
                      <a:alpha val="28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13B1E6-EE0D-43F4-B779-66C9EC7FC83C}"/>
                </a:ext>
              </a:extLst>
            </p:cNvPr>
            <p:cNvSpPr txBox="1"/>
            <p:nvPr/>
          </p:nvSpPr>
          <p:spPr>
            <a:xfrm>
              <a:off x="4902741" y="3190671"/>
              <a:ext cx="56457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</a:rPr>
                <a:t>Клиент</a:t>
              </a:r>
            </a:p>
          </p:txBody>
        </p:sp>
        <p:sp>
          <p:nvSpPr>
            <p:cNvPr id="34" name="Стрелка вправо 49">
              <a:extLst>
                <a:ext uri="{FF2B5EF4-FFF2-40B4-BE49-F238E27FC236}">
                  <a16:creationId xmlns:a16="http://schemas.microsoft.com/office/drawing/2014/main" id="{26A23D11-BF46-4295-A73F-4C3212EDBEEA}"/>
                </a:ext>
              </a:extLst>
            </p:cNvPr>
            <p:cNvSpPr/>
            <p:nvPr/>
          </p:nvSpPr>
          <p:spPr>
            <a:xfrm>
              <a:off x="5450732" y="3960724"/>
              <a:ext cx="1251624" cy="464608"/>
            </a:xfrm>
            <a:prstGeom prst="rightArrow">
              <a:avLst>
                <a:gd name="adj1" fmla="val 38833"/>
                <a:gd name="adj2" fmla="val 52792"/>
              </a:avLst>
            </a:prstGeom>
            <a:solidFill>
              <a:schemeClr val="bg1"/>
            </a:solidFill>
            <a:ln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Стрелка вправо 50">
              <a:extLst>
                <a:ext uri="{FF2B5EF4-FFF2-40B4-BE49-F238E27FC236}">
                  <a16:creationId xmlns:a16="http://schemas.microsoft.com/office/drawing/2014/main" id="{7DBB1AB6-F186-4237-B8AA-3CBC01F5EC66}"/>
                </a:ext>
              </a:extLst>
            </p:cNvPr>
            <p:cNvSpPr/>
            <p:nvPr/>
          </p:nvSpPr>
          <p:spPr>
            <a:xfrm flipH="1">
              <a:off x="5379397" y="3411166"/>
              <a:ext cx="1251624" cy="398080"/>
            </a:xfrm>
            <a:prstGeom prst="rightArrow">
              <a:avLst>
                <a:gd name="adj1" fmla="val 40226"/>
                <a:gd name="adj2" fmla="val 50000"/>
              </a:avLst>
            </a:prstGeom>
            <a:solidFill>
              <a:schemeClr val="bg1"/>
            </a:solidFill>
            <a:ln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A80AC-9186-49EB-AA3E-2C8BCC33DBF9}"/>
                </a:ext>
              </a:extLst>
            </p:cNvPr>
            <p:cNvSpPr txBox="1"/>
            <p:nvPr/>
          </p:nvSpPr>
          <p:spPr>
            <a:xfrm>
              <a:off x="5596646" y="4319081"/>
              <a:ext cx="8322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Эталон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45CAB2C-2893-432E-ACAD-853220F4DE4E}"/>
                </a:ext>
              </a:extLst>
            </p:cNvPr>
            <p:cNvSpPr txBox="1"/>
            <p:nvPr/>
          </p:nvSpPr>
          <p:spPr>
            <a:xfrm>
              <a:off x="5574230" y="3656190"/>
              <a:ext cx="10791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b="1" dirty="0">
                  <a:solidFill>
                    <a:schemeClr val="bg1"/>
                  </a:solidFill>
                </a:rPr>
                <a:t>Защищенный </a:t>
              </a:r>
            </a:p>
            <a:p>
              <a:pPr algn="ctr"/>
              <a:r>
                <a:rPr lang="ru-RU" sz="1000" b="1" dirty="0">
                  <a:solidFill>
                    <a:schemeClr val="bg1"/>
                  </a:solidFill>
                </a:rPr>
                <a:t>канал связи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3EFAE8-9FB4-42D8-82B1-7E53ADED1933}"/>
                </a:ext>
              </a:extLst>
            </p:cNvPr>
            <p:cNvSpPr txBox="1"/>
            <p:nvPr/>
          </p:nvSpPr>
          <p:spPr>
            <a:xfrm>
              <a:off x="5391681" y="3114261"/>
              <a:ext cx="139343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b="1" dirty="0">
                  <a:solidFill>
                    <a:schemeClr val="bg1"/>
                  </a:solidFill>
                </a:rPr>
                <a:t>Статистический анализ </a:t>
              </a:r>
            </a:p>
            <a:p>
              <a:pPr algn="ctr"/>
              <a:r>
                <a:rPr lang="ru-RU" sz="700" b="1" dirty="0">
                  <a:solidFill>
                    <a:schemeClr val="bg1"/>
                  </a:solidFill>
                </a:rPr>
                <a:t>биометрических характеристик</a:t>
              </a:r>
            </a:p>
          </p:txBody>
        </p:sp>
        <p:sp>
          <p:nvSpPr>
            <p:cNvPr id="39" name="Стрелка вправо 54">
              <a:extLst>
                <a:ext uri="{FF2B5EF4-FFF2-40B4-BE49-F238E27FC236}">
                  <a16:creationId xmlns:a16="http://schemas.microsoft.com/office/drawing/2014/main" id="{F54D7109-2B88-411F-AD44-7547FDF21556}"/>
                </a:ext>
              </a:extLst>
            </p:cNvPr>
            <p:cNvSpPr/>
            <p:nvPr/>
          </p:nvSpPr>
          <p:spPr>
            <a:xfrm>
              <a:off x="3575550" y="3927594"/>
              <a:ext cx="1251624" cy="464608"/>
            </a:xfrm>
            <a:prstGeom prst="rightArrow">
              <a:avLst>
                <a:gd name="adj1" fmla="val 38833"/>
                <a:gd name="adj2" fmla="val 52792"/>
              </a:avLst>
            </a:prstGeom>
            <a:solidFill>
              <a:schemeClr val="bg1"/>
            </a:solidFill>
            <a:ln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трелка вправо 55">
              <a:extLst>
                <a:ext uri="{FF2B5EF4-FFF2-40B4-BE49-F238E27FC236}">
                  <a16:creationId xmlns:a16="http://schemas.microsoft.com/office/drawing/2014/main" id="{DDB6FC8B-DC71-4E2C-AE53-7EC1B63AB2F2}"/>
                </a:ext>
              </a:extLst>
            </p:cNvPr>
            <p:cNvSpPr/>
            <p:nvPr/>
          </p:nvSpPr>
          <p:spPr>
            <a:xfrm flipH="1">
              <a:off x="3537345" y="3351530"/>
              <a:ext cx="1251624" cy="398080"/>
            </a:xfrm>
            <a:prstGeom prst="rightArrow">
              <a:avLst>
                <a:gd name="adj1" fmla="val 40226"/>
                <a:gd name="adj2" fmla="val 50000"/>
              </a:avLst>
            </a:prstGeom>
            <a:solidFill>
              <a:schemeClr val="bg1"/>
            </a:solidFill>
            <a:ln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9654D5-EEE2-4E53-9CF2-42CA3299FB6F}"/>
                </a:ext>
              </a:extLst>
            </p:cNvPr>
            <p:cNvSpPr txBox="1"/>
            <p:nvPr/>
          </p:nvSpPr>
          <p:spPr>
            <a:xfrm>
              <a:off x="3591340" y="3094384"/>
              <a:ext cx="126558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b="1" dirty="0">
                  <a:solidFill>
                    <a:schemeClr val="bg1"/>
                  </a:solidFill>
                </a:rPr>
                <a:t>Формирование решения об идентификации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42DB16-A269-4EA0-9F7B-A28159825AD9}"/>
                </a:ext>
              </a:extLst>
            </p:cNvPr>
            <p:cNvSpPr txBox="1"/>
            <p:nvPr/>
          </p:nvSpPr>
          <p:spPr>
            <a:xfrm>
              <a:off x="3609264" y="4260575"/>
              <a:ext cx="12145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b="1" dirty="0">
                  <a:solidFill>
                    <a:schemeClr val="bg1"/>
                  </a:solidFill>
                </a:rPr>
                <a:t>Передача собранных параметров</a:t>
              </a:r>
            </a:p>
          </p:txBody>
        </p:sp>
        <p:pic>
          <p:nvPicPr>
            <p:cNvPr id="43" name="Picture 3" descr="C:\Users\Вячеслав\Downloads\kisspng-computer-icons-portable-network-graphics-scalable-5c230ffbe838b7.0316697415458017239512.png">
              <a:extLst>
                <a:ext uri="{FF2B5EF4-FFF2-40B4-BE49-F238E27FC236}">
                  <a16:creationId xmlns:a16="http://schemas.microsoft.com/office/drawing/2014/main" id="{76B8E42F-9542-49DC-A4CC-DFA99E7754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95359" y="3435322"/>
              <a:ext cx="1209592" cy="12095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83368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Телефон: +79298624121 </a:t>
            </a:r>
          </a:p>
          <a:p>
            <a:pPr algn="l"/>
            <a:r>
              <a:rPr lang="en-US" dirty="0"/>
              <a:t>E-mail</a:t>
            </a:r>
            <a:r>
              <a:rPr lang="ru-RU" dirty="0"/>
              <a:t>:</a:t>
            </a:r>
            <a:r>
              <a:rPr lang="en-US" dirty="0"/>
              <a:t>nellya58@gmail.com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1724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159</Words>
  <Application>Microsoft Office PowerPoint</Application>
  <PresentationFormat>Широкоэкранный</PresentationFormat>
  <Paragraphs>34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Times New Roman</vt:lpstr>
      <vt:lpstr>Wingdings</vt:lpstr>
      <vt:lpstr>Тема Office</vt:lpstr>
      <vt:lpstr>Система подтверждения легитимности доступа для мобильных устройств  </vt:lpstr>
      <vt:lpstr>Проблема</vt:lpstr>
      <vt:lpstr>Проблема</vt:lpstr>
      <vt:lpstr>Решение</vt:lpstr>
      <vt:lpstr>Решение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1</cp:lastModifiedBy>
  <cp:revision>73</cp:revision>
  <dcterms:created xsi:type="dcterms:W3CDTF">2022-12-07T07:35:46Z</dcterms:created>
  <dcterms:modified xsi:type="dcterms:W3CDTF">2024-05-21T16:07:13Z</dcterms:modified>
</cp:coreProperties>
</file>