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7"/>
  </p:notesMasterIdLst>
  <p:handoutMasterIdLst>
    <p:handoutMasterId r:id="rId18"/>
  </p:handoutMasterIdLst>
  <p:sldIdLst>
    <p:sldId id="305" r:id="rId6"/>
    <p:sldId id="260" r:id="rId7"/>
    <p:sldId id="295" r:id="rId8"/>
    <p:sldId id="304" r:id="rId9"/>
    <p:sldId id="297" r:id="rId10"/>
    <p:sldId id="298" r:id="rId11"/>
    <p:sldId id="372" r:id="rId12"/>
    <p:sldId id="350" r:id="rId13"/>
    <p:sldId id="301" r:id="rId14"/>
    <p:sldId id="302" r:id="rId15"/>
    <p:sldId id="303" r:id="rId16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6BFF"/>
    <a:srgbClr val="FFEAA7"/>
    <a:srgbClr val="20D7C0"/>
    <a:srgbClr val="FF8200"/>
    <a:srgbClr val="0640BC"/>
    <a:srgbClr val="F1F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23" autoAdjust="0"/>
    <p:restoredTop sz="95604" autoAdjust="0"/>
  </p:normalViewPr>
  <p:slideViewPr>
    <p:cSldViewPr snapToGrid="0">
      <p:cViewPr varScale="1">
        <p:scale>
          <a:sx n="35" d="100"/>
          <a:sy n="35" d="100"/>
        </p:scale>
        <p:origin x="126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18.11.2023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8d5664205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Google Shape;324;g8d5664205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8ca398f4d5_0_1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8ca398f4d5_0_1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2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4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6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>
            <a:spLocks noGrp="1"/>
          </p:cNvSpPr>
          <p:nvPr>
            <p:ph type="title"/>
          </p:nvPr>
        </p:nvSpPr>
        <p:spPr>
          <a:xfrm>
            <a:off x="5817525" y="3579510"/>
            <a:ext cx="8469050" cy="415668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11872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10553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10553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10553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10553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10553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10553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10553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10553"/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subTitle" idx="1"/>
          </p:nvPr>
        </p:nvSpPr>
        <p:spPr>
          <a:xfrm>
            <a:off x="5817525" y="8077520"/>
            <a:ext cx="8469050" cy="129228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3518"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09078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7"/>
          <p:cNvSpPr txBox="1">
            <a:spLocks noGrp="1"/>
          </p:cNvSpPr>
          <p:nvPr>
            <p:ph type="title"/>
          </p:nvPr>
        </p:nvSpPr>
        <p:spPr>
          <a:xfrm>
            <a:off x="10856082" y="1188000"/>
            <a:ext cx="7665018" cy="446952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5277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5277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5277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5277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5277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5277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5277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5277"/>
            </a:lvl9pPr>
          </a:lstStyle>
          <a:p>
            <a:endParaRPr/>
          </a:p>
        </p:txBody>
      </p:sp>
      <p:sp>
        <p:nvSpPr>
          <p:cNvPr id="27" name="Google Shape;27;p7"/>
          <p:cNvSpPr txBox="1">
            <a:spLocks noGrp="1"/>
          </p:cNvSpPr>
          <p:nvPr>
            <p:ph type="subTitle" idx="1"/>
          </p:nvPr>
        </p:nvSpPr>
        <p:spPr>
          <a:xfrm>
            <a:off x="10856082" y="5657850"/>
            <a:ext cx="7665018" cy="43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082663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  <p:sldLayoutId id="2147483677" r:id="rId10"/>
    <p:sldLayoutId id="214748367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B0437D-058E-15C6-F43D-97772F139A3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7F9332A-D61E-50B7-AA6A-44AF159F897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60287BD-55CF-6C31-7167-567E81F5545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8701684-489F-E5F9-09F2-90E28BC6D9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-2118093"/>
            <a:ext cx="20256500" cy="13567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16826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8274176" cy="3171782"/>
          </a:xfrm>
        </p:spPr>
        <p:txBody>
          <a:bodyPr>
            <a:noAutofit/>
          </a:bodyPr>
          <a:lstStyle/>
          <a:p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бизнес-модели</a:t>
            </a:r>
            <a:b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800" b="1" dirty="0"/>
            </a:b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СОЗДАНИЮ ПРОИЗВОДСТВЕННОЙ ЛИНИИ НОСОЧНЫХ ИЗДЕЛИЙ</a:t>
            </a:r>
            <a:br>
              <a:rPr lang="ru-RU" sz="3200" b="1" dirty="0">
                <a:solidFill>
                  <a:schemeClr val="bg2">
                    <a:lumMod val="50000"/>
                  </a:schemeClr>
                </a:solidFill>
              </a:rPr>
            </a:br>
            <a:endParaRPr lang="ru-RU" sz="32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1133857"/>
          </a:xfrm>
        </p:spPr>
        <p:txBody>
          <a:bodyPr/>
          <a:lstStyle/>
          <a:p>
            <a:r>
              <a:rPr lang="ru-RU" dirty="0"/>
              <a:t>Султанова Алина Анатольевна</a:t>
            </a:r>
          </a:p>
          <a:p>
            <a:r>
              <a:rPr lang="ru-RU" dirty="0"/>
              <a:t>Пташкина Екатерина Сергеевна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5352A1D-B41E-1342-9F17-0F2653F526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Picture 2" descr="C:\Users\Софья\Desktop\Приоритет 2030\ru.png">
            <a:extLst>
              <a:ext uri="{FF2B5EF4-FFF2-40B4-BE49-F238E27FC236}">
                <a16:creationId xmlns:a16="http://schemas.microsoft.com/office/drawing/2014/main" id="{C6610BE0-0D66-F6F0-F44C-E06BAEEFEF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22942" y="483383"/>
            <a:ext cx="3519505" cy="218535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6FB8ABE-A3F7-AB64-CB99-C083503CB4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1000" y="5280926"/>
            <a:ext cx="9329610" cy="5665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952C7B6-29F6-45A1-23AC-729BFDB7FDF5}"/>
              </a:ext>
            </a:extLst>
          </p:cNvPr>
          <p:cNvSpPr txBox="1"/>
          <p:nvPr/>
        </p:nvSpPr>
        <p:spPr>
          <a:xfrm>
            <a:off x="5303520" y="1655505"/>
            <a:ext cx="13935456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4500" algn="just"/>
            <a:r>
              <a:rPr lang="ru-RU" sz="3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Производство носочных изделий в России постепенно уменьшается, в 2020-м году оно составляло 187 млн. пар, что на 33% меньше показателя 1940 года. Однако спрос на носочные изделия сохраняется на высоком уровне, производство классических чулочно-носочных изделий становится популярным на территории России, однако, создание производства более уникальной продукции, не замечается.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2019 импортировано 1,4 млрд пар  (70% импортных изделий).</a:t>
            </a:r>
          </a:p>
          <a:p>
            <a:pPr indent="444500" algn="just" rtl="0">
              <a:spcBef>
                <a:spcPts val="0"/>
              </a:spcBef>
              <a:spcAft>
                <a:spcPts val="0"/>
              </a:spcAft>
            </a:pPr>
            <a:endParaRPr lang="ru-RU" sz="3200" b="0" dirty="0">
              <a:effectLst/>
            </a:endParaRPr>
          </a:p>
          <a:p>
            <a:br>
              <a:rPr lang="ru-RU" sz="3200" dirty="0"/>
            </a:br>
            <a:endParaRPr lang="ru-RU" sz="32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DFA1D97-78F4-9034-5C44-18E9AB172E70}"/>
              </a:ext>
            </a:extLst>
          </p:cNvPr>
          <p:cNvSpPr txBox="1"/>
          <p:nvPr/>
        </p:nvSpPr>
        <p:spPr>
          <a:xfrm>
            <a:off x="3947273" y="10946368"/>
            <a:ext cx="1151229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Источник: 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www.bracatus.com</a:t>
            </a:r>
            <a:endParaRPr lang="en-US" b="0" dirty="0">
              <a:effectLst/>
            </a:endParaRPr>
          </a:p>
          <a:p>
            <a:br>
              <a:rPr lang="en-US" dirty="0"/>
            </a:br>
            <a:endParaRPr lang="ru-RU" dirty="0"/>
          </a:p>
        </p:txBody>
      </p:sp>
      <p:pic>
        <p:nvPicPr>
          <p:cNvPr id="11" name="Picture 2" descr="C:\Users\user\Desktop\IMG_8092-1000x500.jpg">
            <a:extLst>
              <a:ext uri="{FF2B5EF4-FFF2-40B4-BE49-F238E27FC236}">
                <a16:creationId xmlns:a16="http://schemas.microsoft.com/office/drawing/2014/main" id="{3CD4F70C-9BD7-A956-3182-441D11C870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 l="9533" r="6032"/>
          <a:stretch>
            <a:fillRect/>
          </a:stretch>
        </p:blipFill>
        <p:spPr bwMode="auto">
          <a:xfrm>
            <a:off x="90465" y="1925102"/>
            <a:ext cx="5025689" cy="297608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Проблема клиента, которую вы решаете.</a:t>
            </a:r>
          </a:p>
          <a:p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E8E038BC-E53B-614C-A9F9-2C3CA505E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ru-RU" dirty="0"/>
              <a:t>Почему существующих вариантов решения </a:t>
            </a:r>
            <a:br>
              <a:rPr lang="ru-RU" dirty="0"/>
            </a:br>
            <a:r>
              <a:rPr lang="ru-RU" dirty="0"/>
              <a:t>не достаточно?</a:t>
            </a:r>
          </a:p>
        </p:txBody>
      </p:sp>
      <p:sp>
        <p:nvSpPr>
          <p:cNvPr id="6" name="Google Shape;446;p62">
            <a:extLst>
              <a:ext uri="{FF2B5EF4-FFF2-40B4-BE49-F238E27FC236}">
                <a16:creationId xmlns:a16="http://schemas.microsoft.com/office/drawing/2014/main" id="{B10A32F3-1362-8E00-FDD2-E52A1A5B6755}"/>
              </a:ext>
            </a:extLst>
          </p:cNvPr>
          <p:cNvSpPr txBox="1">
            <a:spLocks/>
          </p:cNvSpPr>
          <p:nvPr/>
        </p:nvSpPr>
        <p:spPr>
          <a:xfrm>
            <a:off x="894588" y="2877837"/>
            <a:ext cx="6768084" cy="127836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Tx/>
              <a:buFontTx/>
            </a:pPr>
            <a:r>
              <a:rPr lang="ru-RU" dirty="0"/>
              <a:t>Какие изделия вы предпочитаете?</a:t>
            </a:r>
          </a:p>
        </p:txBody>
      </p:sp>
      <p:sp>
        <p:nvSpPr>
          <p:cNvPr id="7" name="Google Shape;451;p62">
            <a:extLst>
              <a:ext uri="{FF2B5EF4-FFF2-40B4-BE49-F238E27FC236}">
                <a16:creationId xmlns:a16="http://schemas.microsoft.com/office/drawing/2014/main" id="{4637E2F1-F2DD-F16F-D60F-E9D064F6CCC7}"/>
              </a:ext>
            </a:extLst>
          </p:cNvPr>
          <p:cNvSpPr txBox="1">
            <a:spLocks/>
          </p:cNvSpPr>
          <p:nvPr/>
        </p:nvSpPr>
        <p:spPr>
          <a:xfrm>
            <a:off x="2980078" y="4618127"/>
            <a:ext cx="3420722" cy="127836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ClrTx/>
              <a:buFont typeface="Arial" panose="020B0604020202020204" pitchFamily="34" charset="0"/>
              <a:buNone/>
            </a:pPr>
            <a:r>
              <a:rPr lang="ru-RU" sz="2400" dirty="0"/>
              <a:t>Необычные изделия (подчеркивающие индивидуальность)</a:t>
            </a:r>
          </a:p>
        </p:txBody>
      </p:sp>
      <p:sp>
        <p:nvSpPr>
          <p:cNvPr id="8" name="Google Shape;448;p62">
            <a:extLst>
              <a:ext uri="{FF2B5EF4-FFF2-40B4-BE49-F238E27FC236}">
                <a16:creationId xmlns:a16="http://schemas.microsoft.com/office/drawing/2014/main" id="{CD0D7F09-B772-E196-26C5-B59261F1BB62}"/>
              </a:ext>
            </a:extLst>
          </p:cNvPr>
          <p:cNvSpPr txBox="1">
            <a:spLocks/>
          </p:cNvSpPr>
          <p:nvPr/>
        </p:nvSpPr>
        <p:spPr>
          <a:xfrm>
            <a:off x="2980078" y="6112566"/>
            <a:ext cx="3036674" cy="56255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  <a:buFont typeface="Arial" panose="020B0604020202020204" pitchFamily="34" charset="0"/>
              <a:buNone/>
            </a:pPr>
            <a:r>
              <a:rPr lang="ru-RU" sz="2400" dirty="0"/>
              <a:t>Простые, классические носки</a:t>
            </a:r>
          </a:p>
        </p:txBody>
      </p:sp>
      <p:sp>
        <p:nvSpPr>
          <p:cNvPr id="9" name="Google Shape;454;p62">
            <a:extLst>
              <a:ext uri="{FF2B5EF4-FFF2-40B4-BE49-F238E27FC236}">
                <a16:creationId xmlns:a16="http://schemas.microsoft.com/office/drawing/2014/main" id="{2DFBD78C-D366-67E4-A030-5A162C40DCEA}"/>
              </a:ext>
            </a:extLst>
          </p:cNvPr>
          <p:cNvSpPr txBox="1">
            <a:spLocks/>
          </p:cNvSpPr>
          <p:nvPr/>
        </p:nvSpPr>
        <p:spPr>
          <a:xfrm>
            <a:off x="2976780" y="7356326"/>
            <a:ext cx="2603700" cy="49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ClrTx/>
              <a:buFont typeface="Arial" panose="020B0604020202020204" pitchFamily="34" charset="0"/>
              <a:buNone/>
            </a:pPr>
            <a:r>
              <a:rPr lang="ru-RU" sz="2400" dirty="0"/>
              <a:t>Как простые, так и уникальные</a:t>
            </a:r>
          </a:p>
        </p:txBody>
      </p:sp>
      <p:sp>
        <p:nvSpPr>
          <p:cNvPr id="12" name="Google Shape;447;p62">
            <a:extLst>
              <a:ext uri="{FF2B5EF4-FFF2-40B4-BE49-F238E27FC236}">
                <a16:creationId xmlns:a16="http://schemas.microsoft.com/office/drawing/2014/main" id="{FC4DB0C6-17E6-E1FB-3D9A-721F3C39D782}"/>
              </a:ext>
            </a:extLst>
          </p:cNvPr>
          <p:cNvSpPr txBox="1">
            <a:spLocks/>
          </p:cNvSpPr>
          <p:nvPr/>
        </p:nvSpPr>
        <p:spPr>
          <a:xfrm>
            <a:off x="1177200" y="4738730"/>
            <a:ext cx="1015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Tx/>
              <a:buFontTx/>
            </a:pPr>
            <a:r>
              <a:rPr lang="ru-RU"/>
              <a:t>9%</a:t>
            </a:r>
            <a:endParaRPr lang="ru-RU" dirty="0"/>
          </a:p>
        </p:txBody>
      </p:sp>
      <p:sp>
        <p:nvSpPr>
          <p:cNvPr id="17" name="Google Shape;447;p62">
            <a:extLst>
              <a:ext uri="{FF2B5EF4-FFF2-40B4-BE49-F238E27FC236}">
                <a16:creationId xmlns:a16="http://schemas.microsoft.com/office/drawing/2014/main" id="{D83D03E5-7E6B-B67C-B0BB-BC85357865EC}"/>
              </a:ext>
            </a:extLst>
          </p:cNvPr>
          <p:cNvSpPr txBox="1">
            <a:spLocks/>
          </p:cNvSpPr>
          <p:nvPr/>
        </p:nvSpPr>
        <p:spPr>
          <a:xfrm>
            <a:off x="1177200" y="6004270"/>
            <a:ext cx="1346544" cy="85372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Tx/>
              <a:buFontTx/>
            </a:pPr>
            <a:r>
              <a:rPr lang="ru-RU" dirty="0"/>
              <a:t>47%</a:t>
            </a:r>
          </a:p>
        </p:txBody>
      </p:sp>
      <p:sp>
        <p:nvSpPr>
          <p:cNvPr id="18" name="Google Shape;447;p62">
            <a:extLst>
              <a:ext uri="{FF2B5EF4-FFF2-40B4-BE49-F238E27FC236}">
                <a16:creationId xmlns:a16="http://schemas.microsoft.com/office/drawing/2014/main" id="{3610291A-244E-E888-C9FD-02DFEB4DB4C5}"/>
              </a:ext>
            </a:extLst>
          </p:cNvPr>
          <p:cNvSpPr txBox="1">
            <a:spLocks/>
          </p:cNvSpPr>
          <p:nvPr/>
        </p:nvSpPr>
        <p:spPr>
          <a:xfrm>
            <a:off x="1177200" y="7264885"/>
            <a:ext cx="1346544" cy="85372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Tx/>
              <a:buFontTx/>
            </a:pPr>
            <a:r>
              <a:rPr lang="ru-RU" dirty="0"/>
              <a:t>44%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E01C5D8-4413-DA3C-F4F2-4AF5C141E8B5}"/>
              </a:ext>
            </a:extLst>
          </p:cNvPr>
          <p:cNvSpPr txBox="1"/>
          <p:nvPr/>
        </p:nvSpPr>
        <p:spPr>
          <a:xfrm>
            <a:off x="10732006" y="5655178"/>
            <a:ext cx="7755636" cy="1477328"/>
          </a:xfrm>
          <a:prstGeom prst="rect">
            <a:avLst/>
          </a:prstGeom>
          <a:noFill/>
        </p:spPr>
        <p:txBody>
          <a:bodyPr wrap="square" lIns="27000" tIns="0" rIns="27000" bIns="0" rtlCol="0" anchor="ctr">
            <a:spAutoFit/>
          </a:bodyPr>
          <a:lstStyle/>
          <a:p>
            <a:r>
              <a:rPr lang="ru-RU" altLang="ko-KR" sz="3200" b="1" dirty="0">
                <a:solidFill>
                  <a:schemeClr val="tx1"/>
                </a:solidFill>
                <a:latin typeface="+mj-lt"/>
              </a:rPr>
              <a:t>Потребность в </a:t>
            </a:r>
          </a:p>
          <a:p>
            <a:r>
              <a:rPr lang="ru-RU" altLang="ko-KR" sz="3200" b="1" dirty="0">
                <a:solidFill>
                  <a:schemeClr val="tx1"/>
                </a:solidFill>
                <a:latin typeface="+mj-lt"/>
              </a:rPr>
              <a:t>позициях, которые соответствуют </a:t>
            </a:r>
          </a:p>
          <a:p>
            <a:r>
              <a:rPr lang="ru-RU" altLang="ko-KR" sz="3200" b="1" dirty="0">
                <a:solidFill>
                  <a:schemeClr val="tx1"/>
                </a:solidFill>
                <a:latin typeface="+mj-lt"/>
              </a:rPr>
              <a:t>трендам ведущих домов моды мира</a:t>
            </a:r>
            <a:endParaRPr lang="ko-KR" altLang="en-US" sz="32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37360DF-A470-D6DC-5C49-B8AB6F18D005}"/>
              </a:ext>
            </a:extLst>
          </p:cNvPr>
          <p:cNvSpPr txBox="1"/>
          <p:nvPr/>
        </p:nvSpPr>
        <p:spPr>
          <a:xfrm>
            <a:off x="10696859" y="7840144"/>
            <a:ext cx="914552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charset="-52"/>
                <a:cs typeface="Arial" pitchFamily="34" charset="0"/>
              </a:rPr>
              <a:t>85% изделий, представленных на Российском рынке не относятся к трендам</a:t>
            </a:r>
            <a:endParaRPr lang="en-US" altLang="ko-KR" sz="2800" dirty="0">
              <a:solidFill>
                <a:schemeClr val="tx1">
                  <a:lumMod val="75000"/>
                  <a:lumOff val="25000"/>
                </a:schemeClr>
              </a:solidFill>
              <a:latin typeface="Montserrat" charset="-52"/>
              <a:cs typeface="Arial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C359893-7B48-C7AA-A950-92AAC07BC989}"/>
              </a:ext>
            </a:extLst>
          </p:cNvPr>
          <p:cNvSpPr txBox="1"/>
          <p:nvPr/>
        </p:nvSpPr>
        <p:spPr>
          <a:xfrm>
            <a:off x="10732006" y="2817375"/>
            <a:ext cx="8369301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/>
            <a:r>
              <a:rPr lang="ru-RU" sz="2800" dirty="0"/>
              <a:t>Ведущие дома моды трансформировали привычные всем чулочно-носочные изделия в трендовый аксессуар и представили свои коллекции миллионам потенциальных потребителей, задав новый тренд в индустрии моды</a:t>
            </a:r>
            <a:r>
              <a:rPr lang="ru-RU" dirty="0"/>
              <a:t>…</a:t>
            </a:r>
          </a:p>
        </p:txBody>
      </p:sp>
      <p:pic>
        <p:nvPicPr>
          <p:cNvPr id="24" name="Picture 2" descr="C:\Users\user\Desktop\ДИПЛОМ\фото\WhatsApp Image 2022-06-13 at 19.58.23.jpeg">
            <a:extLst>
              <a:ext uri="{FF2B5EF4-FFF2-40B4-BE49-F238E27FC236}">
                <a16:creationId xmlns:a16="http://schemas.microsoft.com/office/drawing/2014/main" id="{0C155D19-DC0A-4361-818B-A3BC769074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75891" y="3072868"/>
            <a:ext cx="4052931" cy="60793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05FBE516-7CA2-B2AC-1541-C4A53E3D7E00}"/>
              </a:ext>
            </a:extLst>
          </p:cNvPr>
          <p:cNvSpPr txBox="1">
            <a:spLocks/>
          </p:cNvSpPr>
          <p:nvPr/>
        </p:nvSpPr>
        <p:spPr>
          <a:xfrm>
            <a:off x="2853466" y="1426464"/>
            <a:ext cx="14397168" cy="62633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Tx/>
              <a:buNone/>
            </a:pPr>
            <a:r>
              <a:rPr lang="ru-RU" sz="4000" b="1" dirty="0">
                <a:solidFill>
                  <a:schemeClr val="tx2">
                    <a:lumMod val="75000"/>
                  </a:schemeClr>
                </a:solidFill>
                <a:latin typeface="Montserrat" charset="-52"/>
              </a:rPr>
              <a:t>Отличные от предложенных российскими производителями носочные изделия</a:t>
            </a:r>
            <a:endParaRPr lang="en-US" sz="4000" b="1" dirty="0">
              <a:solidFill>
                <a:schemeClr val="tx2">
                  <a:lumMod val="75000"/>
                </a:schemeClr>
              </a:solidFill>
              <a:latin typeface="Montserrat" charset="-52"/>
            </a:endParaRPr>
          </a:p>
        </p:txBody>
      </p:sp>
      <p:pic>
        <p:nvPicPr>
          <p:cNvPr id="10" name="Рисунок 9" descr="WhatsApp Image 2022-07-05 at 19.27.00.jpeg">
            <a:extLst>
              <a:ext uri="{FF2B5EF4-FFF2-40B4-BE49-F238E27FC236}">
                <a16:creationId xmlns:a16="http://schemas.microsoft.com/office/drawing/2014/main" id="{F6746948-DFD8-3808-E677-CDFD362A56D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515" b="5515"/>
          <a:stretch>
            <a:fillRect/>
          </a:stretch>
        </p:blipFill>
        <p:spPr>
          <a:xfrm>
            <a:off x="1290719" y="3215076"/>
            <a:ext cx="3508502" cy="4160408"/>
          </a:xfrm>
          <a:prstGeom prst="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</p:pic>
      <p:grpSp>
        <p:nvGrpSpPr>
          <p:cNvPr id="13" name="그룹 4">
            <a:extLst>
              <a:ext uri="{FF2B5EF4-FFF2-40B4-BE49-F238E27FC236}">
                <a16:creationId xmlns:a16="http://schemas.microsoft.com/office/drawing/2014/main" id="{3AD4253E-15D2-712F-6EB9-252516B8DC94}"/>
              </a:ext>
            </a:extLst>
          </p:cNvPr>
          <p:cNvGrpSpPr/>
          <p:nvPr/>
        </p:nvGrpSpPr>
        <p:grpSpPr>
          <a:xfrm>
            <a:off x="980309" y="7422765"/>
            <a:ext cx="4129323" cy="3377559"/>
            <a:chOff x="919228" y="3823327"/>
            <a:chExt cx="2292846" cy="2213593"/>
          </a:xfrm>
        </p:grpSpPr>
        <p:sp>
          <p:nvSpPr>
            <p:cNvPr id="14" name="Rectangle 3">
              <a:extLst>
                <a:ext uri="{FF2B5EF4-FFF2-40B4-BE49-F238E27FC236}">
                  <a16:creationId xmlns:a16="http://schemas.microsoft.com/office/drawing/2014/main" id="{0C896A42-5F25-1C28-CB7B-BC74138E7886}"/>
                </a:ext>
              </a:extLst>
            </p:cNvPr>
            <p:cNvSpPr/>
            <p:nvPr/>
          </p:nvSpPr>
          <p:spPr>
            <a:xfrm>
              <a:off x="919228" y="3823327"/>
              <a:ext cx="2292846" cy="36004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3200" b="1" dirty="0">
                  <a:solidFill>
                    <a:schemeClr val="bg1"/>
                  </a:solidFill>
                  <a:latin typeface="Montserrat" charset="-52"/>
                </a:rPr>
                <a:t>Жаккард</a:t>
              </a:r>
            </a:p>
            <a:p>
              <a:pPr algn="ctr"/>
              <a:endParaRPr lang="ko-KR" altLang="en-US" dirty="0"/>
            </a:p>
          </p:txBody>
        </p:sp>
        <p:sp>
          <p:nvSpPr>
            <p:cNvPr id="15" name="Rectangle 4">
              <a:extLst>
                <a:ext uri="{FF2B5EF4-FFF2-40B4-BE49-F238E27FC236}">
                  <a16:creationId xmlns:a16="http://schemas.microsoft.com/office/drawing/2014/main" id="{42283333-7345-7E61-66C9-902223E01546}"/>
                </a:ext>
              </a:extLst>
            </p:cNvPr>
            <p:cNvSpPr/>
            <p:nvPr/>
          </p:nvSpPr>
          <p:spPr>
            <a:xfrm>
              <a:off x="919228" y="4183368"/>
              <a:ext cx="2292846" cy="154988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altLang="ko-KR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charset="-52"/>
                  <a:cs typeface="Arial" pitchFamily="34" charset="0"/>
                </a:rPr>
                <a:t>Разноцветный рисунок (не всегда), возможность объёмных узоров</a:t>
              </a:r>
              <a:endParaRPr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charset="-52"/>
                <a:cs typeface="Arial" pitchFamily="34" charset="0"/>
              </a:endParaRPr>
            </a:p>
            <a:p>
              <a:pPr algn="ctr"/>
              <a:endParaRPr lang="ko-KR" altLang="en-US" dirty="0"/>
            </a:p>
          </p:txBody>
        </p:sp>
        <p:sp>
          <p:nvSpPr>
            <p:cNvPr id="16" name="Rectangle 5">
              <a:extLst>
                <a:ext uri="{FF2B5EF4-FFF2-40B4-BE49-F238E27FC236}">
                  <a16:creationId xmlns:a16="http://schemas.microsoft.com/office/drawing/2014/main" id="{03A39B00-DE1E-24B7-F0D6-B17084070915}"/>
                </a:ext>
              </a:extLst>
            </p:cNvPr>
            <p:cNvSpPr/>
            <p:nvPr/>
          </p:nvSpPr>
          <p:spPr>
            <a:xfrm>
              <a:off x="919228" y="5733256"/>
              <a:ext cx="2292846" cy="303664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3600" dirty="0">
                  <a:latin typeface="Montserrat" charset="-52"/>
                </a:rPr>
                <a:t>GUCCI</a:t>
              </a:r>
              <a:endParaRPr lang="ko-KR" altLang="en-US" sz="3600" dirty="0">
                <a:latin typeface="Montserrat" charset="-52"/>
              </a:endParaRPr>
            </a:p>
          </p:txBody>
        </p:sp>
      </p:grpSp>
      <p:grpSp>
        <p:nvGrpSpPr>
          <p:cNvPr id="17" name="그룹 1">
            <a:extLst>
              <a:ext uri="{FF2B5EF4-FFF2-40B4-BE49-F238E27FC236}">
                <a16:creationId xmlns:a16="http://schemas.microsoft.com/office/drawing/2014/main" id="{2B863E81-DF6D-629B-330F-4A9DD74467FD}"/>
              </a:ext>
            </a:extLst>
          </p:cNvPr>
          <p:cNvGrpSpPr/>
          <p:nvPr/>
        </p:nvGrpSpPr>
        <p:grpSpPr>
          <a:xfrm>
            <a:off x="5720596" y="7422766"/>
            <a:ext cx="3860721" cy="3385440"/>
            <a:chOff x="3362631" y="3823327"/>
            <a:chExt cx="2292846" cy="2213592"/>
          </a:xfrm>
        </p:grpSpPr>
        <p:sp>
          <p:nvSpPr>
            <p:cNvPr id="18" name="Rectangle 7">
              <a:extLst>
                <a:ext uri="{FF2B5EF4-FFF2-40B4-BE49-F238E27FC236}">
                  <a16:creationId xmlns:a16="http://schemas.microsoft.com/office/drawing/2014/main" id="{6DBC99CB-43C0-B756-987F-F33A575B9584}"/>
                </a:ext>
              </a:extLst>
            </p:cNvPr>
            <p:cNvSpPr/>
            <p:nvPr/>
          </p:nvSpPr>
          <p:spPr>
            <a:xfrm>
              <a:off x="3362631" y="3823327"/>
              <a:ext cx="2292846" cy="36004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altLang="ko-KR" sz="3200" b="1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Кружево</a:t>
              </a:r>
              <a:endParaRPr lang="ko-KR" altLang="en-US" sz="3200" b="1" dirty="0">
                <a:solidFill>
                  <a:schemeClr val="bg1"/>
                </a:solidFill>
                <a:latin typeface="Montserrat" panose="00000500000000000000" pitchFamily="2" charset="-52"/>
              </a:endParaRPr>
            </a:p>
          </p:txBody>
        </p:sp>
        <p:sp>
          <p:nvSpPr>
            <p:cNvPr id="19" name="Rectangle 8">
              <a:extLst>
                <a:ext uri="{FF2B5EF4-FFF2-40B4-BE49-F238E27FC236}">
                  <a16:creationId xmlns:a16="http://schemas.microsoft.com/office/drawing/2014/main" id="{88CA9602-D85B-95FD-141A-2FD44D49AF80}"/>
                </a:ext>
              </a:extLst>
            </p:cNvPr>
            <p:cNvSpPr/>
            <p:nvPr/>
          </p:nvSpPr>
          <p:spPr>
            <a:xfrm>
              <a:off x="3362631" y="4183368"/>
              <a:ext cx="2292846" cy="156017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altLang="ko-KR" sz="2000" dirty="0">
                  <a:solidFill>
                    <a:schemeClr val="tx1"/>
                  </a:solidFill>
                  <a:latin typeface="Montserrat" charset="-52"/>
                </a:rPr>
                <a:t>Уникальное ажурное плетение</a:t>
              </a:r>
              <a:endParaRPr lang="en-US" sz="2000" dirty="0">
                <a:solidFill>
                  <a:schemeClr val="tx1"/>
                </a:solidFill>
                <a:latin typeface="Montserrat" charset="-52"/>
              </a:endParaRPr>
            </a:p>
            <a:p>
              <a:pPr algn="ctr"/>
              <a:endParaRPr lang="ko-KR" altLang="en-US" dirty="0"/>
            </a:p>
          </p:txBody>
        </p:sp>
        <p:sp>
          <p:nvSpPr>
            <p:cNvPr id="20" name="Rectangle 9">
              <a:extLst>
                <a:ext uri="{FF2B5EF4-FFF2-40B4-BE49-F238E27FC236}">
                  <a16:creationId xmlns:a16="http://schemas.microsoft.com/office/drawing/2014/main" id="{962614B7-6F86-5392-FD1F-7CCB3C29CCA5}"/>
                </a:ext>
              </a:extLst>
            </p:cNvPr>
            <p:cNvSpPr/>
            <p:nvPr/>
          </p:nvSpPr>
          <p:spPr>
            <a:xfrm>
              <a:off x="3362631" y="5743539"/>
              <a:ext cx="2292846" cy="29338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3600" dirty="0">
                  <a:latin typeface="Montserrat" charset="-52"/>
                </a:rPr>
                <a:t>Prada</a:t>
              </a:r>
              <a:endParaRPr lang="ko-KR" altLang="en-US" sz="3600" dirty="0">
                <a:latin typeface="Montserrat" charset="-52"/>
              </a:endParaRPr>
            </a:p>
          </p:txBody>
        </p:sp>
      </p:grpSp>
      <p:grpSp>
        <p:nvGrpSpPr>
          <p:cNvPr id="22" name="그룹 2">
            <a:extLst>
              <a:ext uri="{FF2B5EF4-FFF2-40B4-BE49-F238E27FC236}">
                <a16:creationId xmlns:a16="http://schemas.microsoft.com/office/drawing/2014/main" id="{91B380E6-593E-9B55-9DB8-00D841D4CF35}"/>
              </a:ext>
            </a:extLst>
          </p:cNvPr>
          <p:cNvGrpSpPr/>
          <p:nvPr/>
        </p:nvGrpSpPr>
        <p:grpSpPr>
          <a:xfrm>
            <a:off x="10052049" y="7422765"/>
            <a:ext cx="4129323" cy="3385441"/>
            <a:chOff x="6200676" y="3823327"/>
            <a:chExt cx="2292846" cy="2213591"/>
          </a:xfrm>
        </p:grpSpPr>
        <p:sp>
          <p:nvSpPr>
            <p:cNvPr id="23" name="Rectangle 15">
              <a:extLst>
                <a:ext uri="{FF2B5EF4-FFF2-40B4-BE49-F238E27FC236}">
                  <a16:creationId xmlns:a16="http://schemas.microsoft.com/office/drawing/2014/main" id="{D30043B1-3210-5B78-9096-2A3B5F743081}"/>
                </a:ext>
              </a:extLst>
            </p:cNvPr>
            <p:cNvSpPr/>
            <p:nvPr/>
          </p:nvSpPr>
          <p:spPr>
            <a:xfrm>
              <a:off x="6200676" y="3823327"/>
              <a:ext cx="2292846" cy="360040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altLang="ko-KR" sz="2800" b="1" dirty="0" err="1">
                  <a:latin typeface="Montserrat" charset="-52"/>
                </a:rPr>
                <a:t>Люрексовая</a:t>
              </a:r>
              <a:r>
                <a:rPr lang="ru-RU" altLang="ko-KR" sz="2800" b="1" dirty="0">
                  <a:latin typeface="Montserrat" charset="-52"/>
                </a:rPr>
                <a:t> нить</a:t>
              </a:r>
              <a:endParaRPr lang="en-US" sz="2800" b="1" dirty="0">
                <a:latin typeface="Montserrat" charset="-52"/>
              </a:endParaRPr>
            </a:p>
            <a:p>
              <a:pPr algn="ctr"/>
              <a:endParaRPr lang="ko-KR" altLang="en-US" dirty="0"/>
            </a:p>
          </p:txBody>
        </p:sp>
        <p:sp>
          <p:nvSpPr>
            <p:cNvPr id="24" name="Rectangle 16">
              <a:extLst>
                <a:ext uri="{FF2B5EF4-FFF2-40B4-BE49-F238E27FC236}">
                  <a16:creationId xmlns:a16="http://schemas.microsoft.com/office/drawing/2014/main" id="{C062878F-A3B7-C492-228A-FA0A30ABF17C}"/>
                </a:ext>
              </a:extLst>
            </p:cNvPr>
            <p:cNvSpPr/>
            <p:nvPr/>
          </p:nvSpPr>
          <p:spPr>
            <a:xfrm>
              <a:off x="6200676" y="5733253"/>
              <a:ext cx="2292846" cy="303665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3600" dirty="0" err="1">
                  <a:latin typeface="Montserrat" charset="-52"/>
                </a:rPr>
                <a:t>Fendi</a:t>
              </a:r>
              <a:endParaRPr lang="ko-KR" altLang="en-US" sz="3600" dirty="0">
                <a:latin typeface="Montserrat" charset="-52"/>
              </a:endParaRPr>
            </a:p>
          </p:txBody>
        </p:sp>
        <p:sp>
          <p:nvSpPr>
            <p:cNvPr id="25" name="Rectangle 17">
              <a:extLst>
                <a:ext uri="{FF2B5EF4-FFF2-40B4-BE49-F238E27FC236}">
                  <a16:creationId xmlns:a16="http://schemas.microsoft.com/office/drawing/2014/main" id="{D848CB6C-4B56-9D2E-A2B6-154230A4EA72}"/>
                </a:ext>
              </a:extLst>
            </p:cNvPr>
            <p:cNvSpPr/>
            <p:nvPr/>
          </p:nvSpPr>
          <p:spPr>
            <a:xfrm>
              <a:off x="6200676" y="4183370"/>
              <a:ext cx="2292846" cy="154988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altLang="ko-KR" sz="2400" dirty="0">
                  <a:solidFill>
                    <a:schemeClr val="tx1"/>
                  </a:solidFill>
                  <a:latin typeface="Montserrat" charset="-52"/>
                </a:rPr>
                <a:t>Блестящая, металлизированная нить</a:t>
              </a:r>
              <a:endParaRPr lang="en-US" sz="2400" dirty="0">
                <a:solidFill>
                  <a:schemeClr val="tx1"/>
                </a:solidFill>
                <a:latin typeface="Montserrat" charset="-52"/>
              </a:endParaRPr>
            </a:p>
            <a:p>
              <a:pPr algn="ctr"/>
              <a:endParaRPr lang="ko-KR" altLang="en-US" dirty="0"/>
            </a:p>
          </p:txBody>
        </p:sp>
      </p:grpSp>
      <p:grpSp>
        <p:nvGrpSpPr>
          <p:cNvPr id="26" name="그룹 3">
            <a:extLst>
              <a:ext uri="{FF2B5EF4-FFF2-40B4-BE49-F238E27FC236}">
                <a16:creationId xmlns:a16="http://schemas.microsoft.com/office/drawing/2014/main" id="{36C4ACD3-708D-12BF-4DCD-4B50C6CF23C5}"/>
              </a:ext>
            </a:extLst>
          </p:cNvPr>
          <p:cNvGrpSpPr/>
          <p:nvPr/>
        </p:nvGrpSpPr>
        <p:grpSpPr>
          <a:xfrm>
            <a:off x="14652103" y="7375484"/>
            <a:ext cx="4129323" cy="3432723"/>
            <a:chOff x="9038721" y="3823327"/>
            <a:chExt cx="2292846" cy="2213591"/>
          </a:xfrm>
        </p:grpSpPr>
        <p:sp>
          <p:nvSpPr>
            <p:cNvPr id="27" name="Rectangle 11">
              <a:extLst>
                <a:ext uri="{FF2B5EF4-FFF2-40B4-BE49-F238E27FC236}">
                  <a16:creationId xmlns:a16="http://schemas.microsoft.com/office/drawing/2014/main" id="{8105C7E6-F13B-3104-B583-41316117C170}"/>
                </a:ext>
              </a:extLst>
            </p:cNvPr>
            <p:cNvSpPr/>
            <p:nvPr/>
          </p:nvSpPr>
          <p:spPr>
            <a:xfrm>
              <a:off x="9038721" y="3823327"/>
              <a:ext cx="2292846" cy="360040"/>
            </a:xfrm>
            <a:prstGeom prst="rect">
              <a:avLst/>
            </a:prstGeom>
            <a:solidFill>
              <a:schemeClr val="accent6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b="1" dirty="0">
                  <a:latin typeface="Montserrat" charset="-52"/>
                </a:rPr>
                <a:t>Индивидуальность</a:t>
              </a:r>
              <a:endParaRPr lang="en-US" sz="2800" b="1" dirty="0">
                <a:latin typeface="Montserrat" charset="-52"/>
              </a:endParaRPr>
            </a:p>
            <a:p>
              <a:pPr algn="ctr"/>
              <a:endParaRPr lang="ko-KR" altLang="en-US" dirty="0"/>
            </a:p>
          </p:txBody>
        </p:sp>
        <p:sp>
          <p:nvSpPr>
            <p:cNvPr id="28" name="Rectangle 12">
              <a:extLst>
                <a:ext uri="{FF2B5EF4-FFF2-40B4-BE49-F238E27FC236}">
                  <a16:creationId xmlns:a16="http://schemas.microsoft.com/office/drawing/2014/main" id="{A276EF87-8FE3-144B-40B5-13581BA2DF72}"/>
                </a:ext>
              </a:extLst>
            </p:cNvPr>
            <p:cNvSpPr/>
            <p:nvPr/>
          </p:nvSpPr>
          <p:spPr>
            <a:xfrm>
              <a:off x="9038721" y="4183370"/>
              <a:ext cx="2292846" cy="154988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altLang="ko-KR" sz="2400" dirty="0">
                  <a:solidFill>
                    <a:schemeClr val="tx1"/>
                  </a:solidFill>
                  <a:latin typeface="Montserrat" charset="-52"/>
                </a:rPr>
                <a:t>Элементы ручной отделки</a:t>
              </a:r>
              <a:endParaRPr lang="en-US" sz="2400" dirty="0">
                <a:solidFill>
                  <a:schemeClr val="tx1"/>
                </a:solidFill>
                <a:latin typeface="Montserrat" charset="-52"/>
              </a:endParaRPr>
            </a:p>
            <a:p>
              <a:pPr algn="ctr"/>
              <a:endParaRPr lang="ko-KR" altLang="en-US" dirty="0"/>
            </a:p>
          </p:txBody>
        </p:sp>
        <p:sp>
          <p:nvSpPr>
            <p:cNvPr id="29" name="Rectangle 13">
              <a:extLst>
                <a:ext uri="{FF2B5EF4-FFF2-40B4-BE49-F238E27FC236}">
                  <a16:creationId xmlns:a16="http://schemas.microsoft.com/office/drawing/2014/main" id="{592B30F9-0C72-7451-01F0-E2259E88C69C}"/>
                </a:ext>
              </a:extLst>
            </p:cNvPr>
            <p:cNvSpPr/>
            <p:nvPr/>
          </p:nvSpPr>
          <p:spPr>
            <a:xfrm>
              <a:off x="9038721" y="5733253"/>
              <a:ext cx="2292846" cy="303665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3600" dirty="0">
                  <a:latin typeface="Montserrat" charset="-52"/>
                </a:rPr>
                <a:t>Birkenstock</a:t>
              </a:r>
              <a:endParaRPr lang="ko-KR" altLang="en-US" sz="3600" dirty="0">
                <a:latin typeface="Montserrat" charset="-52"/>
              </a:endParaRPr>
            </a:p>
          </p:txBody>
        </p:sp>
      </p:grpSp>
      <p:pic>
        <p:nvPicPr>
          <p:cNvPr id="30" name="Рисунок 29" descr="WhatsApp Image 2022-06-13 at 20.09.04.jpeg">
            <a:extLst>
              <a:ext uri="{FF2B5EF4-FFF2-40B4-BE49-F238E27FC236}">
                <a16:creationId xmlns:a16="http://schemas.microsoft.com/office/drawing/2014/main" id="{9F1C47A8-0B3E-8BF6-3CE9-B856432705F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729" r="7729"/>
          <a:stretch>
            <a:fillRect/>
          </a:stretch>
        </p:blipFill>
        <p:spPr>
          <a:xfrm>
            <a:off x="5824952" y="3262357"/>
            <a:ext cx="3511777" cy="4160408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</p:pic>
      <p:pic>
        <p:nvPicPr>
          <p:cNvPr id="31" name="Рисунок 30" descr="WhatsApp Image 2022-06-13 at 20.09.05.jpeg">
            <a:extLst>
              <a:ext uri="{FF2B5EF4-FFF2-40B4-BE49-F238E27FC236}">
                <a16:creationId xmlns:a16="http://schemas.microsoft.com/office/drawing/2014/main" id="{E5001970-8D24-6A08-9FE3-971735AFAB9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286" b="3286"/>
          <a:stretch>
            <a:fillRect/>
          </a:stretch>
        </p:blipFill>
        <p:spPr>
          <a:xfrm>
            <a:off x="10336176" y="3259537"/>
            <a:ext cx="3471007" cy="4115947"/>
          </a:xfrm>
          <a:prstGeom prst="rect">
            <a:avLst/>
          </a:prstGeom>
          <a:ln>
            <a:solidFill>
              <a:schemeClr val="tx2">
                <a:lumMod val="75000"/>
              </a:schemeClr>
            </a:solidFill>
          </a:ln>
        </p:spPr>
      </p:pic>
      <p:pic>
        <p:nvPicPr>
          <p:cNvPr id="32" name="Рисунок 31" descr="WhatsApp Image 2022-07-05 at 19.25.21.jpeg">
            <a:extLst>
              <a:ext uri="{FF2B5EF4-FFF2-40B4-BE49-F238E27FC236}">
                <a16:creationId xmlns:a16="http://schemas.microsoft.com/office/drawing/2014/main" id="{53227920-E29A-5BE5-7A26-2E12735D11D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042" r="3042"/>
          <a:stretch>
            <a:fillRect/>
          </a:stretch>
        </p:blipFill>
        <p:spPr>
          <a:xfrm>
            <a:off x="14873684" y="3182057"/>
            <a:ext cx="3565710" cy="4160408"/>
          </a:xfrm>
          <a:prstGeom prst="rect">
            <a:avLst/>
          </a:prstGeom>
          <a:ln>
            <a:solidFill>
              <a:schemeClr val="accent6">
                <a:lumMod val="2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2A4759-0E3D-2918-EEB2-008F0F20F9A7}"/>
              </a:ext>
            </a:extLst>
          </p:cNvPr>
          <p:cNvSpPr txBox="1"/>
          <p:nvPr/>
        </p:nvSpPr>
        <p:spPr>
          <a:xfrm>
            <a:off x="144018" y="1453148"/>
            <a:ext cx="18886932" cy="19538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</a:pP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Сейчас на рынке России в основном зарубежные производители уникальных носков и колгот. Местные же, ориентируются на производство более простого и недорогого продукта. Этот рынок быстро расширяется, но, несмотря на это, производить что-то уникальное пока никто не решается.</a:t>
            </a:r>
            <a:endParaRPr lang="ru-R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447BC2C-1239-7117-984C-88BB0D0DD71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t="14855" b="2287"/>
          <a:stretch/>
        </p:blipFill>
        <p:spPr bwMode="auto">
          <a:xfrm>
            <a:off x="546354" y="3810120"/>
            <a:ext cx="7776500" cy="4239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5E847C0-5C88-CE4E-C343-4F9B615BAF6C}"/>
              </a:ext>
            </a:extLst>
          </p:cNvPr>
          <p:cNvSpPr txBox="1"/>
          <p:nvPr/>
        </p:nvSpPr>
        <p:spPr>
          <a:xfrm>
            <a:off x="144018" y="8452448"/>
            <a:ext cx="1167688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Результаты опроса по предпочтению брендов в Приморском крае</a:t>
            </a:r>
            <a:endParaRPr lang="ru-RU" sz="2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F9BD141-3241-5252-0920-0BF65673FAB4}"/>
              </a:ext>
            </a:extLst>
          </p:cNvPr>
          <p:cNvSpPr txBox="1"/>
          <p:nvPr/>
        </p:nvSpPr>
        <p:spPr>
          <a:xfrm>
            <a:off x="8500836" y="3810120"/>
            <a:ext cx="11056910" cy="11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</a:pP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Проблема: Потребность в ограниченном предложении уникальных носочных изделий.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6" name="Picture 2" descr="C:\Users\user\Desktop\ДИПЛОМ\фото\WhatsApp Image 2022-06-13 at 20.01.46.jpeg">
            <a:extLst>
              <a:ext uri="{FF2B5EF4-FFF2-40B4-BE49-F238E27FC236}">
                <a16:creationId xmlns:a16="http://schemas.microsoft.com/office/drawing/2014/main" id="{D4A13F0A-1E7A-7053-58AC-564C13794C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42448" y="5195797"/>
            <a:ext cx="3929709" cy="5604528"/>
          </a:xfrm>
          <a:prstGeom prst="rect">
            <a:avLst/>
          </a:prstGeom>
          <a:noFill/>
        </p:spPr>
      </p:pic>
      <p:pic>
        <p:nvPicPr>
          <p:cNvPr id="17" name="Picture 2" descr="C:\Users\user\Downloads\Без названия (1).jpg">
            <a:extLst>
              <a:ext uri="{FF2B5EF4-FFF2-40B4-BE49-F238E27FC236}">
                <a16:creationId xmlns:a16="http://schemas.microsoft.com/office/drawing/2014/main" id="{7F9DA003-6131-A8E7-1F7E-7DB8059A76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t="6122" b="4082"/>
          <a:stretch>
            <a:fillRect/>
          </a:stretch>
        </p:blipFill>
        <p:spPr bwMode="auto">
          <a:xfrm>
            <a:off x="14845194" y="5195797"/>
            <a:ext cx="4554770" cy="56045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" y="3571"/>
          <a:ext cx="20104103" cy="11330734"/>
        </p:xfrm>
        <a:graphic>
          <a:graphicData uri="http://schemas.openxmlformats.org/drawingml/2006/table">
            <a:tbl>
              <a:tblPr/>
              <a:tblGrid>
                <a:gridCol w="37840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661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254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8661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1622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240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latin typeface="Montserrat" charset="-52"/>
                          <a:ea typeface="Calibri"/>
                          <a:cs typeface="Times New Roman"/>
                        </a:rPr>
                        <a:t>Структура затрат</a:t>
                      </a:r>
                      <a:endParaRPr lang="ru-RU" sz="2200" dirty="0">
                        <a:latin typeface="Montserrat" charset="-52"/>
                        <a:ea typeface="Calibri"/>
                        <a:cs typeface="Times New Roman"/>
                      </a:endParaRPr>
                    </a:p>
                  </a:txBody>
                  <a:tcPr marL="91550" marR="9155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latin typeface="Montserrat" charset="-52"/>
                          <a:ea typeface="Calibri"/>
                          <a:cs typeface="Times New Roman"/>
                        </a:rPr>
                        <a:t>Ключевые виды деятельности</a:t>
                      </a:r>
                      <a:endParaRPr lang="ru-RU" sz="2200" dirty="0">
                        <a:latin typeface="Montserrat" charset="-52"/>
                        <a:ea typeface="Calibri"/>
                        <a:cs typeface="Times New Roman"/>
                      </a:endParaRPr>
                    </a:p>
                  </a:txBody>
                  <a:tcPr marL="91550" marR="9155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latin typeface="Montserrat" charset="-52"/>
                          <a:ea typeface="Calibri"/>
                          <a:cs typeface="Times New Roman"/>
                        </a:rPr>
                        <a:t>Ценностное предложение</a:t>
                      </a:r>
                      <a:endParaRPr lang="ru-RU" sz="2200" dirty="0">
                        <a:latin typeface="Montserrat" charset="-52"/>
                        <a:ea typeface="Calibri"/>
                        <a:cs typeface="Times New Roman"/>
                      </a:endParaRPr>
                    </a:p>
                  </a:txBody>
                  <a:tcPr marL="91550" marR="9155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latin typeface="Montserrat" charset="-52"/>
                          <a:ea typeface="Calibri"/>
                          <a:cs typeface="Times New Roman"/>
                        </a:rPr>
                        <a:t>Взаимоотношения с клиентами</a:t>
                      </a:r>
                      <a:endParaRPr lang="ru-RU" sz="2200" dirty="0">
                        <a:latin typeface="Montserrat" charset="-52"/>
                        <a:ea typeface="Calibri"/>
                        <a:cs typeface="Times New Roman"/>
                      </a:endParaRPr>
                    </a:p>
                  </a:txBody>
                  <a:tcPr marL="91550" marR="9155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latin typeface="Montserrat" charset="-52"/>
                          <a:ea typeface="Calibri"/>
                          <a:cs typeface="Times New Roman"/>
                        </a:rPr>
                        <a:t>Потребительские сегменты</a:t>
                      </a:r>
                      <a:endParaRPr lang="ru-RU" sz="2200" dirty="0">
                        <a:latin typeface="Montserrat" charset="-52"/>
                        <a:ea typeface="Calibri"/>
                        <a:cs typeface="Times New Roman"/>
                      </a:endParaRPr>
                    </a:p>
                  </a:txBody>
                  <a:tcPr marL="91550" marR="9155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9243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Montserrat" charset="-52"/>
                          <a:ea typeface="Calibri"/>
                          <a:cs typeface="Times New Roman"/>
                        </a:rPr>
                        <a:t>Аренда помещения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Montserrat" charset="-52"/>
                          <a:ea typeface="Calibri"/>
                          <a:cs typeface="Times New Roman"/>
                        </a:rPr>
                        <a:t>Покупка оборудования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Montserrat" charset="-52"/>
                          <a:ea typeface="Calibri"/>
                          <a:cs typeface="Times New Roman"/>
                        </a:rPr>
                        <a:t>Закуп сырья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Montserrat" charset="-52"/>
                          <a:ea typeface="Calibri"/>
                          <a:cs typeface="Times New Roman"/>
                        </a:rPr>
                        <a:t>Затраты на содержание оборудования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Montserrat" charset="-52"/>
                          <a:ea typeface="Calibri"/>
                          <a:cs typeface="Times New Roman"/>
                        </a:rPr>
                        <a:t>Зарплата персонала, обслуживающего оборудования</a:t>
                      </a:r>
                    </a:p>
                  </a:txBody>
                  <a:tcPr marL="91550" marR="91550" marT="0" marB="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9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dirty="0">
                          <a:latin typeface="Montserrat" charset="-52"/>
                          <a:ea typeface="Calibri"/>
                          <a:cs typeface="Times New Roman"/>
                        </a:rPr>
                        <a:t>Продажа носочных изделий через магазин </a:t>
                      </a:r>
                      <a:r>
                        <a:rPr lang="en-US" sz="2000" dirty="0">
                          <a:latin typeface="Montserrat" charset="-52"/>
                          <a:ea typeface="Calibri"/>
                          <a:cs typeface="Times New Roman"/>
                        </a:rPr>
                        <a:t>SINIY</a:t>
                      </a:r>
                      <a:r>
                        <a:rPr lang="ru-RU" sz="2000" dirty="0">
                          <a:latin typeface="Montserrat" charset="-52"/>
                          <a:ea typeface="Calibri"/>
                          <a:cs typeface="Times New Roman"/>
                        </a:rPr>
                        <a:t>_</a:t>
                      </a:r>
                      <a:r>
                        <a:rPr lang="en-US" sz="2000" dirty="0">
                          <a:latin typeface="Montserrat" charset="-52"/>
                          <a:ea typeface="Calibri"/>
                          <a:cs typeface="Times New Roman"/>
                        </a:rPr>
                        <a:t>CHULOK</a:t>
                      </a:r>
                      <a:endParaRPr lang="ru-RU" sz="2000" dirty="0">
                        <a:latin typeface="Montserrat" charset="-52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latin typeface="Montserrat" charset="-52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b="1" dirty="0">
                        <a:latin typeface="Montserrat" charset="-52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Montserrat" charset="-52"/>
                          <a:ea typeface="Calibri"/>
                          <a:cs typeface="Times New Roman"/>
                        </a:rPr>
                        <a:t>Производство носочных изделий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latin typeface="Montserrat" charset="-52"/>
                        <a:ea typeface="Calibri"/>
                        <a:cs typeface="Times New Roman"/>
                      </a:endParaRPr>
                    </a:p>
                  </a:txBody>
                  <a:tcPr marL="91550" marR="91550" marT="0" marB="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9FC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Montserrat" charset="-52"/>
                          <a:ea typeface="Calibri"/>
                          <a:cs typeface="Times New Roman"/>
                        </a:rPr>
                        <a:t>Уникальный ассортимент носочных изделий, сформированный на основании существующих тенденций в индустрии моды</a:t>
                      </a:r>
                    </a:p>
                  </a:txBody>
                  <a:tcPr marL="91550" marR="91550" marT="0" marB="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Montserrat" charset="-52"/>
                          <a:ea typeface="Calibri"/>
                          <a:cs typeface="Times New Roman"/>
                        </a:rPr>
                        <a:t>Взаимодействие с клиентами происходит посредством социальных сетей, а также личного контакта. </a:t>
                      </a:r>
                      <a:r>
                        <a:rPr lang="ru-RU" sz="2000" dirty="0" err="1">
                          <a:latin typeface="Montserrat" charset="-52"/>
                          <a:ea typeface="Calibri"/>
                          <a:cs typeface="Times New Roman"/>
                        </a:rPr>
                        <a:t>Онлайн</a:t>
                      </a:r>
                      <a:r>
                        <a:rPr lang="ru-RU" sz="2000" dirty="0">
                          <a:latin typeface="Montserrat" charset="-52"/>
                          <a:ea typeface="Calibri"/>
                          <a:cs typeface="Times New Roman"/>
                        </a:rPr>
                        <a:t> магазин </a:t>
                      </a:r>
                      <a:r>
                        <a:rPr lang="en-US" sz="2000" dirty="0">
                          <a:latin typeface="Montserrat" charset="-52"/>
                          <a:ea typeface="Calibri"/>
                          <a:cs typeface="Times New Roman"/>
                        </a:rPr>
                        <a:t>SINIY</a:t>
                      </a:r>
                      <a:r>
                        <a:rPr lang="ru-RU" sz="2000" dirty="0">
                          <a:latin typeface="Montserrat" charset="-52"/>
                          <a:ea typeface="Calibri"/>
                          <a:cs typeface="Times New Roman"/>
                        </a:rPr>
                        <a:t>_</a:t>
                      </a:r>
                      <a:r>
                        <a:rPr lang="en-US" sz="2000" dirty="0">
                          <a:latin typeface="Montserrat" charset="-52"/>
                          <a:ea typeface="Calibri"/>
                          <a:cs typeface="Times New Roman"/>
                        </a:rPr>
                        <a:t>CHULOK</a:t>
                      </a:r>
                      <a:r>
                        <a:rPr lang="ru-RU" sz="2000" dirty="0">
                          <a:latin typeface="Montserrat" charset="-52"/>
                          <a:ea typeface="Calibri"/>
                          <a:cs typeface="Times New Roman"/>
                        </a:rPr>
                        <a:t> представлен в лаконичном оформлении с синей атрибутикой, в виде значков и цвета текста. Потребительский сегмент положительно относится к ассортименту и качеству обслуживания в магазине.</a:t>
                      </a:r>
                    </a:p>
                  </a:txBody>
                  <a:tcPr marL="91550" marR="91550" marT="0" marB="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9FC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Montserrat" charset="-52"/>
                          <a:ea typeface="Calibri"/>
                          <a:cs typeface="Times New Roman"/>
                        </a:rPr>
                        <a:t>Потребителями являются те женщины, для которых очень важен стиль, которые следят за модой, в возрасте от 25 до 40 лет. Женщины с различным образом жизни, которых объединяет следование модным тенденциям</a:t>
                      </a:r>
                      <a:r>
                        <a:rPr lang="ru-RU" sz="2000" i="1" dirty="0">
                          <a:latin typeface="Montserrat" charset="-52"/>
                          <a:ea typeface="Calibri"/>
                          <a:cs typeface="Times New Roman"/>
                        </a:rPr>
                        <a:t>.</a:t>
                      </a:r>
                      <a:endParaRPr lang="ru-RU" sz="2000" dirty="0">
                        <a:latin typeface="Montserrat" charset="-52"/>
                        <a:ea typeface="Calibri"/>
                        <a:cs typeface="Times New Roman"/>
                      </a:endParaRPr>
                    </a:p>
                  </a:txBody>
                  <a:tcPr marL="91550" marR="91550" marT="0" marB="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60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latin typeface="Montserrat" charset="-52"/>
                          <a:ea typeface="Calibri"/>
                          <a:cs typeface="Times New Roman"/>
                        </a:rPr>
                        <a:t>Ключевые ресурсы</a:t>
                      </a:r>
                      <a:endParaRPr lang="ru-RU" sz="2200" dirty="0">
                        <a:latin typeface="Montserrat" charset="-52"/>
                        <a:ea typeface="Calibri"/>
                        <a:cs typeface="Times New Roman"/>
                      </a:endParaRPr>
                    </a:p>
                  </a:txBody>
                  <a:tcPr marL="91550" marR="9155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latin typeface="Montserrat" charset="-52"/>
                          <a:ea typeface="Calibri"/>
                          <a:cs typeface="Times New Roman"/>
                        </a:rPr>
                        <a:t>Каналы сбыта</a:t>
                      </a:r>
                      <a:endParaRPr lang="ru-RU" sz="2200" dirty="0">
                        <a:latin typeface="Montserrat" charset="-52"/>
                        <a:ea typeface="Calibri"/>
                        <a:cs typeface="Times New Roman"/>
                      </a:endParaRPr>
                    </a:p>
                  </a:txBody>
                  <a:tcPr marL="91550" marR="9155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116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Montserrat" charset="-52"/>
                          <a:ea typeface="Calibri"/>
                          <a:cs typeface="Times New Roman"/>
                        </a:rPr>
                        <a:t>Помещение для производства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Montserrat" charset="-52"/>
                          <a:ea typeface="Calibri"/>
                          <a:cs typeface="Times New Roman"/>
                        </a:rPr>
                        <a:t>Оборудование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Montserrat" charset="-52"/>
                          <a:ea typeface="Calibri"/>
                          <a:cs typeface="Times New Roman"/>
                        </a:rPr>
                        <a:t>Сырье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Montserrat" charset="-52"/>
                          <a:ea typeface="Calibri"/>
                          <a:cs typeface="Times New Roman"/>
                        </a:rPr>
                        <a:t>Персонал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Montserrat" charset="-52"/>
                          <a:ea typeface="Calibri"/>
                          <a:cs typeface="Times New Roman"/>
                        </a:rPr>
                        <a:t>Площадка для реализации продаж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Montserrat" charset="-52"/>
                          <a:ea typeface="Calibri"/>
                          <a:cs typeface="Times New Roman"/>
                        </a:rPr>
                        <a:t>Денежные средства</a:t>
                      </a:r>
                    </a:p>
                  </a:txBody>
                  <a:tcPr marL="91550" marR="91550" marT="0" marB="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9F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Montserrat" charset="-52"/>
                          <a:ea typeface="Calibri"/>
                          <a:cs typeface="Times New Roman"/>
                        </a:rPr>
                        <a:t>Площадкой для реализации готовой продукции станет магазин </a:t>
                      </a:r>
                      <a:r>
                        <a:rPr lang="en-US" sz="2000" dirty="0">
                          <a:latin typeface="Montserrat" charset="-52"/>
                          <a:ea typeface="Calibri"/>
                          <a:cs typeface="Times New Roman"/>
                        </a:rPr>
                        <a:t>SINIY</a:t>
                      </a:r>
                      <a:r>
                        <a:rPr lang="ru-RU" sz="2000" dirty="0">
                          <a:latin typeface="Montserrat" charset="-52"/>
                          <a:ea typeface="Calibri"/>
                          <a:cs typeface="Times New Roman"/>
                        </a:rPr>
                        <a:t>_</a:t>
                      </a:r>
                      <a:r>
                        <a:rPr lang="en-US" sz="2000" dirty="0">
                          <a:latin typeface="Montserrat" charset="-52"/>
                          <a:ea typeface="Calibri"/>
                          <a:cs typeface="Times New Roman"/>
                        </a:rPr>
                        <a:t>CHULOK</a:t>
                      </a:r>
                      <a:r>
                        <a:rPr lang="ru-RU" sz="2000" dirty="0">
                          <a:latin typeface="Montserrat" charset="-52"/>
                          <a:ea typeface="Calibri"/>
                          <a:cs typeface="Times New Roman"/>
                        </a:rPr>
                        <a:t>, который имеет более 1000 постоянных клиентов по всей России, а также охват аудитории в социальных сетях более 20000.</a:t>
                      </a:r>
                    </a:p>
                  </a:txBody>
                  <a:tcPr marL="91550" marR="91550" marT="0" marB="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9F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7732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latin typeface="Montserrat" charset="-52"/>
                          <a:ea typeface="Calibri"/>
                          <a:cs typeface="Times New Roman"/>
                        </a:rPr>
                        <a:t>Ключевые партнеры</a:t>
                      </a:r>
                      <a:endParaRPr lang="ru-RU" sz="2200" dirty="0">
                        <a:latin typeface="Montserrat" charset="-52"/>
                        <a:ea typeface="Calibri"/>
                        <a:cs typeface="Times New Roman"/>
                      </a:endParaRPr>
                    </a:p>
                  </a:txBody>
                  <a:tcPr marL="91550" marR="9155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latin typeface="Montserrat" charset="-52"/>
                          <a:ea typeface="Calibri"/>
                          <a:cs typeface="Times New Roman"/>
                        </a:rPr>
                        <a:t>Потоки поступления доходов</a:t>
                      </a:r>
                      <a:endParaRPr lang="ru-RU" sz="2200" dirty="0">
                        <a:latin typeface="Montserrat" charset="-52"/>
                        <a:ea typeface="Calibri"/>
                        <a:cs typeface="Times New Roman"/>
                      </a:endParaRPr>
                    </a:p>
                  </a:txBody>
                  <a:tcPr marL="91550" marR="9155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72079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Montserrat" charset="-52"/>
                          <a:ea typeface="Calibri"/>
                          <a:cs typeface="Times New Roman"/>
                        </a:rPr>
                        <a:t>Дом моды </a:t>
                      </a:r>
                      <a:r>
                        <a:rPr lang="en-US" sz="2000" dirty="0">
                          <a:latin typeface="Montserrat" charset="-52"/>
                          <a:ea typeface="Calibri"/>
                          <a:cs typeface="Times New Roman"/>
                        </a:rPr>
                        <a:t>SUCCUB</a:t>
                      </a:r>
                      <a:endParaRPr lang="ru-RU" sz="2000" dirty="0">
                        <a:latin typeface="Montserrat" charset="-52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Montserrat" charset="-52"/>
                          <a:ea typeface="Calibri"/>
                          <a:cs typeface="Times New Roman"/>
                        </a:rPr>
                        <a:t>Поставщики оборудования:  А-ТЕКС,</a:t>
                      </a:r>
                      <a:r>
                        <a:rPr lang="ru-RU" sz="2000" baseline="0" dirty="0">
                          <a:latin typeface="Montserrat" charset="-52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000" dirty="0">
                          <a:latin typeface="Montserrat" charset="-52"/>
                          <a:ea typeface="Calibri"/>
                          <a:cs typeface="Times New Roman"/>
                        </a:rPr>
                        <a:t>LONATI</a:t>
                      </a:r>
                      <a:r>
                        <a:rPr lang="ru-RU" sz="2000" dirty="0">
                          <a:latin typeface="Montserrat" charset="-52"/>
                          <a:ea typeface="Calibri"/>
                          <a:cs typeface="Times New Roman"/>
                        </a:rPr>
                        <a:t>, Компания «Орловский стиль», ТРАНСМЕТАЛЛ, </a:t>
                      </a:r>
                      <a:r>
                        <a:rPr lang="ru-RU" sz="2000" dirty="0" err="1">
                          <a:latin typeface="Montserrat" charset="-52"/>
                          <a:ea typeface="Calibri"/>
                          <a:cs typeface="Times New Roman"/>
                        </a:rPr>
                        <a:t>Ившвеймаш</a:t>
                      </a:r>
                      <a:r>
                        <a:rPr lang="ru-RU" sz="2000" dirty="0">
                          <a:latin typeface="Montserrat" charset="-52"/>
                          <a:ea typeface="Calibri"/>
                          <a:cs typeface="Times New Roman"/>
                        </a:rPr>
                        <a:t>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Montserrat" charset="-52"/>
                          <a:ea typeface="Calibri"/>
                          <a:cs typeface="Times New Roman"/>
                        </a:rPr>
                        <a:t>Поставщики сырья: ООО «ВУЛКАМ», «</a:t>
                      </a:r>
                      <a:r>
                        <a:rPr lang="ru-RU" sz="2000" dirty="0" err="1">
                          <a:latin typeface="Montserrat" charset="-52"/>
                          <a:ea typeface="Calibri"/>
                          <a:cs typeface="Times New Roman"/>
                        </a:rPr>
                        <a:t>ВестаТекс</a:t>
                      </a:r>
                      <a:r>
                        <a:rPr lang="ru-RU" sz="2000" dirty="0">
                          <a:latin typeface="Montserrat" charset="-52"/>
                          <a:ea typeface="Calibri"/>
                          <a:cs typeface="Times New Roman"/>
                        </a:rPr>
                        <a:t>», «Швейные системы»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Montserrat" charset="-52"/>
                          <a:ea typeface="Calibri"/>
                          <a:cs typeface="Times New Roman"/>
                        </a:rPr>
                        <a:t>Модные периодические издания «Дорогое удовольствие», «</a:t>
                      </a:r>
                      <a:r>
                        <a:rPr lang="en-US" sz="2000" dirty="0">
                          <a:latin typeface="Montserrat" charset="-52"/>
                          <a:ea typeface="Calibri"/>
                          <a:cs typeface="Times New Roman"/>
                        </a:rPr>
                        <a:t>OFF</a:t>
                      </a:r>
                      <a:r>
                        <a:rPr lang="ru-RU" sz="2000" dirty="0">
                          <a:latin typeface="Montserrat" charset="-52"/>
                          <a:ea typeface="Calibri"/>
                          <a:cs typeface="Times New Roman"/>
                        </a:rPr>
                        <a:t>».</a:t>
                      </a:r>
                    </a:p>
                  </a:txBody>
                  <a:tcPr marL="91550" marR="91550" marT="0" marB="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9F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Montserrat" charset="-52"/>
                          <a:ea typeface="Calibri"/>
                          <a:cs typeface="Times New Roman"/>
                        </a:rPr>
                        <a:t>Розничная продажа чулочно-носочных изделий </a:t>
                      </a:r>
                      <a:r>
                        <a:rPr lang="ru-RU" sz="2000" dirty="0" err="1">
                          <a:latin typeface="Montserrat" charset="-52"/>
                          <a:ea typeface="Calibri"/>
                          <a:cs typeface="Times New Roman"/>
                        </a:rPr>
                        <a:t>онлайн</a:t>
                      </a:r>
                      <a:r>
                        <a:rPr lang="ru-RU" sz="2000" dirty="0">
                          <a:latin typeface="Montserrat" charset="-52"/>
                          <a:ea typeface="Calibri"/>
                          <a:cs typeface="Times New Roman"/>
                        </a:rPr>
                        <a:t> и </a:t>
                      </a:r>
                      <a:r>
                        <a:rPr lang="ru-RU" sz="2000" dirty="0" err="1">
                          <a:latin typeface="Montserrat" charset="-52"/>
                          <a:ea typeface="Calibri"/>
                          <a:cs typeface="Times New Roman"/>
                        </a:rPr>
                        <a:t>офлайн</a:t>
                      </a:r>
                      <a:endParaRPr lang="ru-RU" sz="2000" dirty="0">
                        <a:latin typeface="Montserrat" charset="-52"/>
                        <a:ea typeface="Calibri"/>
                        <a:cs typeface="Times New Roman"/>
                      </a:endParaRPr>
                    </a:p>
                  </a:txBody>
                  <a:tcPr marL="91550" marR="91550" marT="0" marB="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9F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053" name="Picture 5" descr="C:\Users\user\Desktop\Без имени-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27759" y="1066642"/>
            <a:ext cx="6016068" cy="300803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9076153" y="10407379"/>
            <a:ext cx="404278" cy="5659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78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282;p45"/>
          <p:cNvSpPr/>
          <p:nvPr/>
        </p:nvSpPr>
        <p:spPr>
          <a:xfrm rot="16200000">
            <a:off x="-272597" y="3837198"/>
            <a:ext cx="11308556" cy="3641305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201008" tIns="201008" rIns="201008" bIns="201008" anchor="ctr" anchorCtr="0">
            <a:noAutofit/>
          </a:bodyPr>
          <a:lstStyle/>
          <a:p>
            <a:endParaRPr sz="3078"/>
          </a:p>
        </p:txBody>
      </p:sp>
      <p:sp>
        <p:nvSpPr>
          <p:cNvPr id="16" name="Google Shape;164;p33"/>
          <p:cNvSpPr/>
          <p:nvPr/>
        </p:nvSpPr>
        <p:spPr>
          <a:xfrm rot="10800000">
            <a:off x="4510934" y="5657850"/>
            <a:ext cx="3957940" cy="5654278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14300" dist="95250" dir="3420000" algn="bl" rotWithShape="0">
              <a:srgbClr val="000000">
                <a:alpha val="22000"/>
              </a:srgbClr>
            </a:outerShdw>
          </a:effectLst>
        </p:spPr>
        <p:txBody>
          <a:bodyPr spcFirstLastPara="1" wrap="square" lIns="201008" tIns="201008" rIns="201008" bIns="201008" anchor="ctr" anchorCtr="0">
            <a:noAutofit/>
          </a:bodyPr>
          <a:lstStyle/>
          <a:p>
            <a:endParaRPr sz="3078"/>
          </a:p>
        </p:txBody>
      </p:sp>
      <p:sp>
        <p:nvSpPr>
          <p:cNvPr id="15" name="Google Shape;164;p33"/>
          <p:cNvSpPr/>
          <p:nvPr/>
        </p:nvSpPr>
        <p:spPr>
          <a:xfrm rot="10800000">
            <a:off x="0" y="4707944"/>
            <a:ext cx="3719346" cy="6174386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14300" dist="95250" dir="3420000" algn="bl" rotWithShape="0">
              <a:srgbClr val="000000">
                <a:alpha val="22000"/>
              </a:srgbClr>
            </a:outerShdw>
          </a:effectLst>
        </p:spPr>
        <p:txBody>
          <a:bodyPr spcFirstLastPara="1" wrap="square" lIns="201008" tIns="201008" rIns="201008" bIns="201008" anchor="ctr" anchorCtr="0">
            <a:noAutofit/>
          </a:bodyPr>
          <a:lstStyle/>
          <a:p>
            <a:endParaRPr sz="3078"/>
          </a:p>
        </p:txBody>
      </p:sp>
      <p:sp>
        <p:nvSpPr>
          <p:cNvPr id="281" name="Google Shape;281;p45"/>
          <p:cNvSpPr txBox="1">
            <a:spLocks noGrp="1"/>
          </p:cNvSpPr>
          <p:nvPr>
            <p:ph type="subTitle" idx="1"/>
          </p:nvPr>
        </p:nvSpPr>
        <p:spPr>
          <a:xfrm>
            <a:off x="12110179" y="2966451"/>
            <a:ext cx="7665018" cy="6991882"/>
          </a:xfrm>
          <a:prstGeom prst="rect">
            <a:avLst/>
          </a:prstGeom>
        </p:spPr>
        <p:txBody>
          <a:bodyPr spcFirstLastPara="1" wrap="square" lIns="201008" tIns="201008" rIns="201008" bIns="201008" anchor="t" anchorCtr="0">
            <a:noAutofit/>
          </a:bodyPr>
          <a:lstStyle/>
          <a:p>
            <a:pPr marL="0" indent="0"/>
            <a:r>
              <a:rPr lang="ru-RU" sz="3518" dirty="0"/>
              <a:t>С различным образом жизни, которых объединяет следование модным тенденциям.</a:t>
            </a:r>
          </a:p>
          <a:p>
            <a:pPr marL="0" indent="0"/>
            <a:r>
              <a:rPr lang="ru-RU" sz="3518" dirty="0"/>
              <a:t>Для которых очень важен их особенный стиль, который подчеркивает индивидуальность.</a:t>
            </a:r>
          </a:p>
          <a:p>
            <a:pPr marL="0" indent="0"/>
            <a:r>
              <a:rPr lang="ru-RU" sz="3518" dirty="0"/>
              <a:t>Возрастной диапазон составляет 25-45 лет</a:t>
            </a:r>
            <a:endParaRPr sz="3518" dirty="0"/>
          </a:p>
        </p:txBody>
      </p:sp>
      <p:sp>
        <p:nvSpPr>
          <p:cNvPr id="282" name="Google Shape;282;p45"/>
          <p:cNvSpPr/>
          <p:nvPr/>
        </p:nvSpPr>
        <p:spPr>
          <a:xfrm>
            <a:off x="12743449" y="1699910"/>
            <a:ext cx="4617743" cy="77633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201008" tIns="201008" rIns="201008" bIns="201008" anchor="ctr" anchorCtr="0">
            <a:noAutofit/>
          </a:bodyPr>
          <a:lstStyle/>
          <a:p>
            <a:endParaRPr sz="3078"/>
          </a:p>
        </p:txBody>
      </p:sp>
      <p:sp>
        <p:nvSpPr>
          <p:cNvPr id="284" name="Google Shape;284;p45"/>
          <p:cNvSpPr txBox="1">
            <a:spLocks noGrp="1"/>
          </p:cNvSpPr>
          <p:nvPr>
            <p:ph type="title"/>
          </p:nvPr>
        </p:nvSpPr>
        <p:spPr>
          <a:xfrm>
            <a:off x="12110179" y="1066640"/>
            <a:ext cx="7665018" cy="2374764"/>
          </a:xfrm>
          <a:prstGeom prst="rect">
            <a:avLst/>
          </a:prstGeom>
        </p:spPr>
        <p:txBody>
          <a:bodyPr spcFirstLastPara="1" wrap="square" lIns="201008" tIns="201008" rIns="201008" bIns="201008" anchor="t" anchorCtr="0">
            <a:noAutofit/>
          </a:bodyPr>
          <a:lstStyle/>
          <a:p>
            <a:br>
              <a:rPr lang="ru-RU" b="1" dirty="0">
                <a:solidFill>
                  <a:schemeClr val="accent1"/>
                </a:solidFill>
                <a:latin typeface="Playfair Display" charset="-52"/>
              </a:rPr>
            </a:br>
            <a:r>
              <a:rPr lang="ru-RU" b="1" dirty="0">
                <a:solidFill>
                  <a:schemeClr val="accent1"/>
                </a:solidFill>
                <a:latin typeface="Playfair Display" charset="-52"/>
              </a:rPr>
              <a:t>    </a:t>
            </a:r>
            <a:r>
              <a:rPr lang="ru-RU" b="1" dirty="0">
                <a:solidFill>
                  <a:schemeClr val="bg1"/>
                </a:solidFill>
                <a:latin typeface="Playfair Display" charset="-52"/>
              </a:rPr>
              <a:t>ЖЕНЩИНЫ</a:t>
            </a:r>
            <a:endParaRPr b="1" dirty="0">
              <a:solidFill>
                <a:schemeClr val="bg1"/>
              </a:solidFill>
              <a:latin typeface="Playfair Display" charset="-52"/>
            </a:endParaRPr>
          </a:p>
        </p:txBody>
      </p:sp>
      <p:cxnSp>
        <p:nvCxnSpPr>
          <p:cNvPr id="285" name="Google Shape;285;p45"/>
          <p:cNvCxnSpPr/>
          <p:nvPr/>
        </p:nvCxnSpPr>
        <p:spPr>
          <a:xfrm>
            <a:off x="12426814" y="9615790"/>
            <a:ext cx="3981905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099" name="Picture 3" descr="C:\Users\user\Desktop\ДИПЛОМ\фото\WhatsApp Image 2022-06-13 at 20.04.25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4669252" y="5771012"/>
            <a:ext cx="3704365" cy="5541116"/>
          </a:xfrm>
          <a:prstGeom prst="rect">
            <a:avLst/>
          </a:prstGeom>
          <a:noFill/>
        </p:spPr>
      </p:pic>
      <p:pic>
        <p:nvPicPr>
          <p:cNvPr id="4100" name="Picture 4" descr="C:\Users\user\Desktop\ДИПЛОМ\фото\WhatsApp Image 2022-06-13 at 20.04.26.jpeg"/>
          <p:cNvPicPr>
            <a:picLocks noChangeAspect="1" noChangeArrowheads="1"/>
          </p:cNvPicPr>
          <p:nvPr/>
        </p:nvPicPr>
        <p:blipFill>
          <a:blip r:embed="rId4"/>
          <a:srcRect t="2561"/>
          <a:stretch>
            <a:fillRect/>
          </a:stretch>
        </p:blipFill>
        <p:spPr bwMode="auto">
          <a:xfrm>
            <a:off x="0" y="4707946"/>
            <a:ext cx="3561029" cy="6023981"/>
          </a:xfrm>
          <a:prstGeom prst="rect">
            <a:avLst/>
          </a:prstGeom>
          <a:noFill/>
        </p:spPr>
      </p:pic>
      <p:sp>
        <p:nvSpPr>
          <p:cNvPr id="14" name="Google Shape;164;p33"/>
          <p:cNvSpPr/>
          <p:nvPr/>
        </p:nvSpPr>
        <p:spPr>
          <a:xfrm rot="10800000">
            <a:off x="2769441" y="3572"/>
            <a:ext cx="3641305" cy="5292488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14300" dist="95250" dir="3420000" algn="bl" rotWithShape="0">
              <a:srgbClr val="000000">
                <a:alpha val="22000"/>
              </a:srgbClr>
            </a:outerShdw>
          </a:effectLst>
        </p:spPr>
        <p:txBody>
          <a:bodyPr spcFirstLastPara="1" wrap="square" lIns="201008" tIns="201008" rIns="201008" bIns="201008" anchor="ctr" anchorCtr="0">
            <a:noAutofit/>
          </a:bodyPr>
          <a:lstStyle/>
          <a:p>
            <a:endParaRPr sz="3078"/>
          </a:p>
        </p:txBody>
      </p:sp>
      <p:pic>
        <p:nvPicPr>
          <p:cNvPr id="4101" name="Picture 5" descr="C:\Users\user\Desktop\ДИПЛОМ\фото\WhatsApp Image 2022-06-13 at 20.05.11.jpeg"/>
          <p:cNvPicPr>
            <a:picLocks noChangeAspect="1" noChangeArrowheads="1"/>
          </p:cNvPicPr>
          <p:nvPr/>
        </p:nvPicPr>
        <p:blipFill>
          <a:blip r:embed="rId5"/>
          <a:srcRect t="7435" b="5681"/>
          <a:stretch>
            <a:fillRect/>
          </a:stretch>
        </p:blipFill>
        <p:spPr bwMode="auto">
          <a:xfrm>
            <a:off x="2927758" y="3572"/>
            <a:ext cx="3380721" cy="5224480"/>
          </a:xfrm>
          <a:prstGeom prst="rect">
            <a:avLst/>
          </a:prstGeom>
          <a:noFill/>
        </p:spPr>
      </p:pic>
      <p:sp>
        <p:nvSpPr>
          <p:cNvPr id="17" name="Google Shape;164;p33"/>
          <p:cNvSpPr/>
          <p:nvPr/>
        </p:nvSpPr>
        <p:spPr>
          <a:xfrm rot="10800000">
            <a:off x="7044016" y="433370"/>
            <a:ext cx="4432892" cy="6016068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14300" dist="95250" dir="3420000" algn="bl" rotWithShape="0">
              <a:srgbClr val="000000">
                <a:alpha val="22000"/>
              </a:srgbClr>
            </a:outerShdw>
          </a:effectLst>
        </p:spPr>
        <p:txBody>
          <a:bodyPr spcFirstLastPara="1" wrap="square" lIns="201008" tIns="201008" rIns="201008" bIns="201008" anchor="ctr" anchorCtr="0">
            <a:noAutofit/>
          </a:bodyPr>
          <a:lstStyle/>
          <a:p>
            <a:endParaRPr sz="3078"/>
          </a:p>
        </p:txBody>
      </p:sp>
      <p:pic>
        <p:nvPicPr>
          <p:cNvPr id="4098" name="Picture 2" descr="C:\Users\user\Desktop\ДИПЛОМ\фото\WhatsApp Image 2022-06-13 at 20.03.22 (1).jpe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202333" y="591687"/>
            <a:ext cx="4073393" cy="5423433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19076154" y="10407379"/>
            <a:ext cx="623889" cy="5659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78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11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FF48C9B-B8DB-38E7-597A-0246EBD145CD}"/>
              </a:ext>
            </a:extLst>
          </p:cNvPr>
          <p:cNvSpPr txBox="1"/>
          <p:nvPr/>
        </p:nvSpPr>
        <p:spPr>
          <a:xfrm>
            <a:off x="12035025" y="236759"/>
            <a:ext cx="766501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/>
              <a:t>Текущие результаты</a:t>
            </a:r>
          </a:p>
          <a:p>
            <a:endParaRPr lang="ru-RU" sz="3200" b="1" dirty="0"/>
          </a:p>
          <a:p>
            <a:r>
              <a:rPr lang="ru-RU" sz="3200" b="1" dirty="0"/>
              <a:t>Определен сегмент потребителей:</a:t>
            </a:r>
            <a:endParaRPr lang="ru-RU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8C40FDE-9047-A040-B3DB-E11C251FC5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8000"/>
          </a:blip>
          <a:srcRect l="12508" t="15043" r="19245" b="34928"/>
          <a:stretch/>
        </p:blipFill>
        <p:spPr>
          <a:xfrm>
            <a:off x="7370064" y="1096849"/>
            <a:ext cx="13331952" cy="10218851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Ключевые члены ваше команды (</a:t>
            </a:r>
            <a:r>
              <a:rPr lang="en" sz="2800" dirty="0"/>
              <a:t>CEO, CTO </a:t>
            </a:r>
            <a:r>
              <a:rPr lang="ru-RU" sz="2800" dirty="0"/>
              <a:t>и С</a:t>
            </a:r>
            <a:r>
              <a:rPr lang="en" sz="2800" dirty="0"/>
              <a:t>MO), </a:t>
            </a:r>
            <a:r>
              <a:rPr lang="ru-RU" sz="2800" dirty="0"/>
              <a:t>опыт и компетенции;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ru-RU" dirty="0"/>
              <a:t>Лидер команды</a:t>
            </a:r>
            <a:r>
              <a:rPr lang="en-US" dirty="0"/>
              <a:t>.</a:t>
            </a:r>
            <a:endParaRPr lang="ru-RU" dirty="0"/>
          </a:p>
          <a:p>
            <a:r>
              <a:rPr lang="ru-RU" dirty="0"/>
              <a:t>Опыт продаж ЧНИ 17 лет</a:t>
            </a:r>
          </a:p>
          <a:p>
            <a:r>
              <a:rPr lang="ru-RU" dirty="0"/>
              <a:t>Компетенции в разработке бизнес-моделей, формировании ЦП, исследовании ЦА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6" name="Рисунок 5" descr="Изображение выглядит как Человеческое лицо, человек, одежда, черно-белый&#10;&#10;Автоматически созданное описание">
            <a:extLst>
              <a:ext uri="{FF2B5EF4-FFF2-40B4-BE49-F238E27FC236}">
                <a16:creationId xmlns:a16="http://schemas.microsoft.com/office/drawing/2014/main" id="{69560E23-CDF0-DDD0-D3D9-A918CA93069D}"/>
              </a:ext>
            </a:extLst>
          </p:cNvPr>
          <p:cNvPicPr preferRelativeResize="0">
            <a:picLocks noGrp="1"/>
          </p:cNvPicPr>
          <p:nvPr>
            <p:ph type="pic" sz="quarter" idx="20"/>
          </p:nvPr>
        </p:nvPicPr>
        <p:blipFill>
          <a:blip r:embed="rId3"/>
          <a:srcRect t="16642" b="16642"/>
          <a:stretch>
            <a:fillRect/>
          </a:stretch>
        </p:blipFill>
        <p:spPr>
          <a:xfrm>
            <a:off x="6020562" y="4064735"/>
            <a:ext cx="2340000" cy="2380076"/>
          </a:xfrm>
        </p:spPr>
      </p:pic>
      <p:sp>
        <p:nvSpPr>
          <p:cNvPr id="27" name="Текст 26">
            <a:extLst>
              <a:ext uri="{FF2B5EF4-FFF2-40B4-BE49-F238E27FC236}">
                <a16:creationId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ru-RU" dirty="0"/>
              <a:t>Алина Анатольевна </a:t>
            </a:r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ru-RU" dirty="0"/>
              <a:t>На</a:t>
            </a:r>
            <a:r>
              <a:rPr lang="en-US" dirty="0"/>
              <a:t>c</a:t>
            </a:r>
            <a:r>
              <a:rPr lang="ru-RU" dirty="0" err="1"/>
              <a:t>тавник</a:t>
            </a:r>
            <a:r>
              <a:rPr lang="ru-RU" dirty="0"/>
              <a:t> проекта</a:t>
            </a:r>
          </a:p>
        </p:txBody>
      </p:sp>
      <p:sp>
        <p:nvSpPr>
          <p:cNvPr id="29" name="Рисунок 28">
            <a:extLst>
              <a:ext uri="{FF2B5EF4-FFF2-40B4-BE49-F238E27FC236}">
                <a16:creationId xmlns:a16="http://schemas.microsoft.com/office/drawing/2014/main" id="{65FC860D-8854-7D4C-8363-B21E496916B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0" name="Текст 29">
            <a:extLst>
              <a:ext uri="{FF2B5EF4-FFF2-40B4-BE49-F238E27FC236}">
                <a16:creationId xmlns:a16="http://schemas.microsoft.com/office/drawing/2014/main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0145649" y="6532170"/>
            <a:ext cx="4134612" cy="438912"/>
          </a:xfrm>
        </p:spPr>
        <p:txBody>
          <a:bodyPr/>
          <a:lstStyle/>
          <a:p>
            <a:r>
              <a:rPr lang="ru-RU" dirty="0"/>
              <a:t>Екатерина Сергеевна</a:t>
            </a:r>
          </a:p>
        </p:txBody>
      </p:sp>
      <p:pic>
        <p:nvPicPr>
          <p:cNvPr id="1026" name="Picture 2" descr="Екатерина Пташкина">
            <a:extLst>
              <a:ext uri="{FF2B5EF4-FFF2-40B4-BE49-F238E27FC236}">
                <a16:creationId xmlns:a16="http://schemas.microsoft.com/office/drawing/2014/main" id="{395E7633-38AE-6413-2A92-D74671DBAF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680" y="3805238"/>
            <a:ext cx="2286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Планы развития, потребности и предложение для того, кому вы адресуете презентацию.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7DEFF205-AF32-C269-6C8D-4B701713F57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94588" y="3075750"/>
            <a:ext cx="7411212" cy="7554912"/>
          </a:xfrm>
        </p:spPr>
        <p:txBody>
          <a:bodyPr/>
          <a:lstStyle/>
          <a:p>
            <a:r>
              <a:rPr lang="ru-RU" sz="2800" dirty="0"/>
              <a:t>Основной план развития заключается в реализации и запуска БМ производственной линии на рынок</a:t>
            </a:r>
          </a:p>
          <a:p>
            <a:endParaRPr lang="ru-RU" sz="2800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4257992-91B1-1B63-24EE-9E4FC302634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285" t="31296" r="16528" b="16666"/>
          <a:stretch/>
        </p:blipFill>
        <p:spPr>
          <a:xfrm>
            <a:off x="8305800" y="3075750"/>
            <a:ext cx="11090910" cy="622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/>
              <a:t>Сайт </a:t>
            </a:r>
          </a:p>
          <a:p>
            <a:pPr>
              <a:lnSpc>
                <a:spcPts val="4360"/>
              </a:lnSpc>
              <a:buNone/>
            </a:pPr>
            <a:r>
              <a:rPr lang="ru-RU" sz="18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11684053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endParaRPr lang="en-US" sz="2800" dirty="0"/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+7 (</a:t>
            </a:r>
            <a:r>
              <a:rPr lang="ru-RU" sz="2800" dirty="0"/>
              <a:t>914) 652 0330</a:t>
            </a:r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Sultanova.aa@dvfu.ru</a:t>
            </a:r>
            <a:endParaRPr lang="ru-RU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D07542-9CFA-A9BC-7FFE-7A3C31C323CD}"/>
              </a:ext>
            </a:extLst>
          </p:cNvPr>
          <p:cNvSpPr txBox="1"/>
          <p:nvPr/>
        </p:nvSpPr>
        <p:spPr>
          <a:xfrm>
            <a:off x="5289804" y="3293335"/>
            <a:ext cx="117500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800" b="1" dirty="0">
                <a:latin typeface="Montserrat" panose="00000500000000000000" pitchFamily="2" charset="-52"/>
              </a:rPr>
              <a:t>БЛАГОДАРЮ ЗА ВНИМАНИЕ</a:t>
            </a:r>
            <a:r>
              <a:rPr lang="en-US" sz="4800" b="1" dirty="0">
                <a:latin typeface="Montserrat" panose="00000500000000000000" pitchFamily="2" charset="-52"/>
              </a:rPr>
              <a:t>!</a:t>
            </a:r>
            <a:endParaRPr lang="ru-RU" sz="4800" b="1" dirty="0">
              <a:latin typeface="Montserrat" panose="00000500000000000000" pitchFamily="2" charset="-52"/>
            </a:endParaRPr>
          </a:p>
        </p:txBody>
      </p:sp>
      <p:pic>
        <p:nvPicPr>
          <p:cNvPr id="7" name="Picture 2" descr="C:\Users\Софья\Desktop\Приоритет 2030\ru.png">
            <a:extLst>
              <a:ext uri="{FF2B5EF4-FFF2-40B4-BE49-F238E27FC236}">
                <a16:creationId xmlns:a16="http://schemas.microsoft.com/office/drawing/2014/main" id="{6DA14E63-B680-DB3D-351B-37E5037F40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17487" y="616674"/>
            <a:ext cx="2513665" cy="156080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FF6784E-6852-4EC6-93B9-B2F40371A23B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f3f21cfc-4d3e-42b1-8a95-d7209818f9d6"/>
    <ds:schemaRef ds:uri="dae585fd-f7dc-4d5a-b1b8-e5742ef77c8f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5347</TotalTime>
  <Words>656</Words>
  <Application>Microsoft Office PowerPoint</Application>
  <PresentationFormat>Произвольный</PresentationFormat>
  <Paragraphs>105</Paragraphs>
  <Slides>11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Arial</vt:lpstr>
      <vt:lpstr>Calibri</vt:lpstr>
      <vt:lpstr>Montserrat</vt:lpstr>
      <vt:lpstr>Playfair Display</vt:lpstr>
      <vt:lpstr>Times New Roman</vt:lpstr>
      <vt:lpstr>ОБЛОЖКИ</vt:lpstr>
      <vt:lpstr>РАЗДЕЛИТЕЛИ</vt:lpstr>
      <vt:lpstr>Презентация PowerPoint</vt:lpstr>
      <vt:lpstr>Разработка бизнес-модели  ПО СОЗДАНИЮ ПРОИЗВОДСТВЕННОЙ ЛИНИИ НОСОЧНЫХ ИЗДЕЛИЙ </vt:lpstr>
      <vt:lpstr>Актуальность проекта</vt:lpstr>
      <vt:lpstr>Проблема</vt:lpstr>
      <vt:lpstr>Решение</vt:lpstr>
      <vt:lpstr>Рынок</vt:lpstr>
      <vt:lpstr>Презентация PowerPoint</vt:lpstr>
      <vt:lpstr>     ЖЕНЩИНЫ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Алина Султанова</cp:lastModifiedBy>
  <cp:revision>225</cp:revision>
  <dcterms:created xsi:type="dcterms:W3CDTF">2021-03-01T12:07:13Z</dcterms:created>
  <dcterms:modified xsi:type="dcterms:W3CDTF">2023-11-18T09:09:03Z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