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70" r:id="rId2"/>
    <p:sldId id="281" r:id="rId3"/>
    <p:sldId id="286" r:id="rId4"/>
    <p:sldId id="291" r:id="rId5"/>
    <p:sldId id="296" r:id="rId6"/>
    <p:sldId id="309" r:id="rId7"/>
    <p:sldId id="301" r:id="rId8"/>
    <p:sldId id="306" r:id="rId9"/>
    <p:sldId id="308" r:id="rId10"/>
    <p:sldId id="307" r:id="rId11"/>
    <p:sldId id="269" r:id="rId12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3AEC2056-C9AD-40CE-9EC7-2BC8ACBEE6EF}">
          <p14:sldIdLst>
            <p14:sldId id="270"/>
            <p14:sldId id="281"/>
            <p14:sldId id="286"/>
            <p14:sldId id="291"/>
            <p14:sldId id="296"/>
            <p14:sldId id="309"/>
          </p14:sldIdLst>
        </p14:section>
        <p14:section name="Раздел без заголовка" id="{389D4A69-C864-489D-82B6-6A32DDA0FEF1}">
          <p14:sldIdLst>
            <p14:sldId id="301"/>
            <p14:sldId id="306"/>
            <p14:sldId id="308"/>
            <p14:sldId id="307"/>
            <p14:sldId id="269"/>
          </p14:sldIdLst>
        </p14:section>
      </p14:sectionLst>
    </p:ext>
    <p:ext uri="{EFAFB233-063F-42B5-8137-9DF3F51BA10A}">
      <p15:sldGuideLst xmlns:p15="http://schemas.microsoft.com/office/powerpoint/2012/main">
        <p15:guide id="2" pos="393" userDrawn="1">
          <p15:clr>
            <a:srgbClr val="A4A3A4"/>
          </p15:clr>
        </p15:guide>
        <p15:guide id="3" orient="horz" pos="25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F00FF"/>
    <a:srgbClr val="B5D8E1"/>
    <a:srgbClr val="9F00FF"/>
    <a:srgbClr val="FCAF17"/>
    <a:srgbClr val="FD493D"/>
    <a:srgbClr val="FBB3C1"/>
    <a:srgbClr val="FF2F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inimized">
    <p:restoredLeft sz="0" autoAdjust="0"/>
    <p:restoredTop sz="80576" autoAdjust="0"/>
  </p:normalViewPr>
  <p:slideViewPr>
    <p:cSldViewPr snapToGrid="0" snapToObjects="1" showGuides="1">
      <p:cViewPr varScale="1">
        <p:scale>
          <a:sx n="90" d="100"/>
          <a:sy n="90" d="100"/>
        </p:scale>
        <p:origin x="966" y="66"/>
      </p:cViewPr>
      <p:guideLst>
        <p:guide pos="393"/>
        <p:guide orient="horz" pos="25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785922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391962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414662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Проблема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723833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027981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295690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0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volkovapolina100806@mail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>
          <a:xfrm>
            <a:off x="5569265" y="2364436"/>
            <a:ext cx="6571744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49" name="Прямоугольник 10"/>
          <p:cNvSpPr/>
          <p:nvPr/>
        </p:nvSpPr>
        <p:spPr>
          <a:xfrm>
            <a:off x="5489636" y="16320"/>
            <a:ext cx="6735027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>
          <a:xfrm>
            <a:off x="5576317" y="5394736"/>
            <a:ext cx="6121528" cy="1435292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51" name="Текст 2"/>
          <p:cNvSpPr txBox="1"/>
          <p:nvPr/>
        </p:nvSpPr>
        <p:spPr>
          <a:xfrm>
            <a:off x="738053" y="1984200"/>
            <a:ext cx="4831212" cy="71928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16320"/>
            <a:ext cx="3406131" cy="4258625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Квадрат">
            <a:extLst>
              <a:ext uri="{FF2B5EF4-FFF2-40B4-BE49-F238E27FC236}">
                <a16:creationId xmlns:a16="http://schemas.microsoft.com/office/drawing/2014/main" id="{515364BE-F6DA-2843-A7EF-F9EDF64F5C32}"/>
              </a:ext>
            </a:extLst>
          </p:cNvPr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3469" y="101459"/>
            <a:ext cx="3094221" cy="2005281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74657" y="0"/>
            <a:ext cx="4908553" cy="7755969"/>
          </a:xfrm>
          <a:prstGeom prst="rect">
            <a:avLst/>
          </a:prstGeom>
          <a:solidFill>
            <a:schemeClr val="accent2">
              <a:lumMod val="75000"/>
              <a:alpha val="0"/>
            </a:schemeClr>
          </a:solidFill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8F00FF"/>
                </a:solidFill>
                <a:latin typeface="+mj-lt"/>
              </a:rPr>
              <a:t>Разработка</a:t>
            </a:r>
            <a:r>
              <a:rPr lang="ru-RU" sz="3200" b="1" dirty="0">
                <a:solidFill>
                  <a:srgbClr val="9F00FF"/>
                </a:solidFill>
                <a:latin typeface="+mj-lt"/>
              </a:rPr>
              <a:t> </a:t>
            </a:r>
            <a:r>
              <a:rPr lang="ru-RU" sz="3200" b="1" dirty="0">
                <a:solidFill>
                  <a:srgbClr val="8F00FF"/>
                </a:solidFill>
                <a:latin typeface="+mj-lt"/>
              </a:rPr>
              <a:t>функциональных</a:t>
            </a:r>
            <a:r>
              <a:rPr lang="ru-RU" sz="3200" b="1" dirty="0">
                <a:solidFill>
                  <a:srgbClr val="9F00FF"/>
                </a:solidFill>
                <a:latin typeface="+mj-lt"/>
              </a:rPr>
              <a:t> хлебобулочных изделий с применением обогатителей из продуктов переработки плодов и овощей</a:t>
            </a:r>
          </a:p>
          <a:p>
            <a:endParaRPr lang="ru-RU" sz="3200" b="1" dirty="0">
              <a:solidFill>
                <a:srgbClr val="9F00FF"/>
              </a:solidFill>
              <a:latin typeface="+mj-lt"/>
            </a:endParaRPr>
          </a:p>
          <a:p>
            <a:r>
              <a:rPr lang="ru-RU" sz="3200" b="1" dirty="0">
                <a:solidFill>
                  <a:srgbClr val="9F00FF"/>
                </a:solidFill>
                <a:latin typeface="+mj-lt"/>
              </a:rPr>
              <a:t>Лидер-спикер -  Волкова Полина Владимировна .</a:t>
            </a:r>
          </a:p>
          <a:p>
            <a:endParaRPr lang="ru-RU" sz="3200" b="1" dirty="0">
              <a:solidFill>
                <a:srgbClr val="9F00FF"/>
              </a:solidFill>
              <a:latin typeface="+mj-lt"/>
            </a:endParaRPr>
          </a:p>
          <a:p>
            <a:r>
              <a:rPr lang="ru-RU" sz="3200" b="1" dirty="0">
                <a:solidFill>
                  <a:srgbClr val="9F00FF"/>
                </a:solidFill>
                <a:latin typeface="+mj-lt"/>
              </a:rPr>
              <a:t>Команда:</a:t>
            </a:r>
          </a:p>
          <a:p>
            <a:r>
              <a:rPr lang="ru-RU" sz="3200" b="1" dirty="0">
                <a:solidFill>
                  <a:srgbClr val="9F00FF"/>
                </a:solidFill>
                <a:latin typeface="+mj-lt"/>
              </a:rPr>
              <a:t>Шейко Вероника</a:t>
            </a:r>
          </a:p>
          <a:p>
            <a:r>
              <a:rPr lang="ru-RU" sz="3200" b="1" dirty="0" err="1">
                <a:solidFill>
                  <a:srgbClr val="9F00FF"/>
                </a:solidFill>
                <a:latin typeface="+mj-lt"/>
              </a:rPr>
              <a:t>Натурина</a:t>
            </a:r>
            <a:r>
              <a:rPr lang="ru-RU" sz="3200" b="1" dirty="0">
                <a:solidFill>
                  <a:srgbClr val="9F00FF"/>
                </a:solidFill>
                <a:latin typeface="+mj-lt"/>
              </a:rPr>
              <a:t> Надежда</a:t>
            </a:r>
          </a:p>
          <a:p>
            <a:endParaRPr lang="ru-RU" sz="3200" b="1" dirty="0">
              <a:solidFill>
                <a:srgbClr val="9F00FF"/>
              </a:solidFill>
              <a:latin typeface="+mj-lt"/>
            </a:endParaRPr>
          </a:p>
          <a:p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829C038-20E0-EAF3-1F70-58EE120DF7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9636" y="2361705"/>
            <a:ext cx="6735027" cy="4516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542261" y="471909"/>
            <a:ext cx="6262576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Описание стартап - проекта</a:t>
            </a:r>
            <a:endParaRPr sz="3600" dirty="0"/>
          </a:p>
        </p:txBody>
      </p:sp>
      <p:sp>
        <p:nvSpPr>
          <p:cNvPr id="185" name="Текст 2"/>
          <p:cNvSpPr txBox="1"/>
          <p:nvPr/>
        </p:nvSpPr>
        <p:spPr>
          <a:xfrm>
            <a:off x="124691" y="1496256"/>
            <a:ext cx="7202301" cy="47089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marL="12700" marR="630555" lvl="0"/>
            <a:r>
              <a:rPr lang="ru-RU" sz="1600" dirty="0">
                <a:sym typeface="Gilroy-Light"/>
              </a:rPr>
              <a:t>	</a:t>
            </a:r>
            <a:r>
              <a:rPr lang="ru-RU" sz="2000" dirty="0">
                <a:solidFill>
                  <a:schemeClr val="dk1"/>
                </a:solidFill>
                <a:latin typeface="+mj-lt"/>
                <a:ea typeface="Trebuchet MS"/>
                <a:cs typeface="Times New Roman" panose="02020603050405020304" pitchFamily="18" charset="0"/>
                <a:sym typeface="Trebuchet MS"/>
              </a:rPr>
              <a:t>Данный</a:t>
            </a:r>
            <a:r>
              <a:rPr lang="ru-RU" dirty="0">
                <a:latin typeface="+mj-lt"/>
                <a:sym typeface="Trebuchet MS"/>
              </a:rPr>
              <a:t>   </a:t>
            </a:r>
            <a:r>
              <a:rPr lang="ru-RU" sz="2000" dirty="0">
                <a:solidFill>
                  <a:schemeClr val="dk1"/>
                </a:solidFill>
                <a:latin typeface="+mj-lt"/>
                <a:ea typeface="Trebuchet MS"/>
                <a:cs typeface="Times New Roman" panose="02020603050405020304" pitchFamily="18" charset="0"/>
                <a:sym typeface="Trebuchet MS"/>
              </a:rPr>
              <a:t>стартап-проект, направленный на разработку</a:t>
            </a:r>
            <a:r>
              <a:rPr lang="en-US" sz="2000" dirty="0">
                <a:solidFill>
                  <a:schemeClr val="dk1"/>
                </a:solidFill>
                <a:latin typeface="+mj-lt"/>
                <a:ea typeface="Trebuchet MS"/>
                <a:cs typeface="Times New Roman" panose="02020603050405020304" pitchFamily="18" charset="0"/>
                <a:sym typeface="Trebuchet MS"/>
              </a:rPr>
              <a:t> </a:t>
            </a:r>
            <a:r>
              <a:rPr lang="ru-RU" sz="2000" dirty="0">
                <a:solidFill>
                  <a:schemeClr val="dk1"/>
                </a:solidFill>
                <a:latin typeface="+mj-lt"/>
                <a:ea typeface="Trebuchet MS"/>
                <a:cs typeface="Times New Roman" panose="02020603050405020304" pitchFamily="18" charset="0"/>
                <a:sym typeface="Trebuchet MS"/>
              </a:rPr>
              <a:t>функциональных хлебобулочных изделий с применением обогатителей из продуктов переработки плодов и овощей является актуальным направлением в пищевой промышленности. Цель данного исследования – создание новых видов хлебобулочных изделий, обогащенных полезными нутриентами, такими как витамины, минералы, пищевые волокна и антиоксиданты, за счет использования обогатителей на основе продуктов переработки овощей и фруктов.</a:t>
            </a:r>
          </a:p>
          <a:p>
            <a:pPr marL="12700" marR="630555" lvl="0"/>
            <a:endParaRPr lang="ru-RU" sz="2000" dirty="0">
              <a:solidFill>
                <a:schemeClr val="dk1"/>
              </a:solidFill>
              <a:latin typeface="+mj-lt"/>
              <a:ea typeface="Trebuchet MS"/>
              <a:cs typeface="Times New Roman" panose="02020603050405020304" pitchFamily="18" charset="0"/>
              <a:sym typeface="Trebuchet MS"/>
            </a:endParaRPr>
          </a:p>
          <a:p>
            <a:pPr marL="12700" marR="630555" lvl="0"/>
            <a:r>
              <a:rPr lang="ru-RU" sz="2000" dirty="0">
                <a:solidFill>
                  <a:schemeClr val="dk1"/>
                </a:solidFill>
                <a:latin typeface="+mj-lt"/>
                <a:ea typeface="Trebuchet MS"/>
                <a:cs typeface="Times New Roman" panose="02020603050405020304" pitchFamily="18" charset="0"/>
                <a:sym typeface="Trebuchet MS"/>
              </a:rPr>
              <a:t>В ходе работы проводится анализ существующих технологий и рецептур, а также выбор оптимальных обогатителей для повышения пищевой ценности и улучшения органолептических свойств готовых изделий. </a:t>
            </a:r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" y="6358528"/>
            <a:ext cx="542261" cy="506841"/>
            <a:chOff x="0" y="0"/>
            <a:chExt cx="542258" cy="506839"/>
          </a:xfrm>
          <a:solidFill>
            <a:srgbClr val="7030A0"/>
          </a:solidFill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4833ED8-1A5D-3EFA-CA16-ABF1239CB7F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837" y="376320"/>
            <a:ext cx="3937213" cy="2438582"/>
          </a:xfrm>
          <a:prstGeom prst="rect">
            <a:avLst/>
          </a:prstGeom>
          <a:effectLst>
            <a:glow rad="152400">
              <a:srgbClr val="7030A0">
                <a:alpha val="38000"/>
              </a:srgbClr>
            </a:glow>
            <a:reflection blurRad="50800" stA="0" endPos="90000" dist="1003300" dir="5400000" sy="-100000" algn="bl" rotWithShape="0"/>
            <a:softEdge rad="152400"/>
          </a:effec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EF6C51D-DEA7-0B82-2432-669E7A0C3D8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8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3146" y="2943023"/>
            <a:ext cx="3794163" cy="2915517"/>
          </a:xfrm>
          <a:prstGeom prst="rect">
            <a:avLst/>
          </a:prstGeom>
          <a:pattFill prst="pct5">
            <a:fgClr>
              <a:srgbClr val="9F00FF"/>
            </a:fgClr>
            <a:bgClr>
              <a:schemeClr val="bg1"/>
            </a:bgClr>
          </a:pattFill>
          <a:ln cmpd="thickThin">
            <a:solidFill>
              <a:schemeClr val="accent1">
                <a:lumMod val="75000"/>
              </a:schemeClr>
            </a:solidFill>
          </a:ln>
          <a:effectLst>
            <a:glow rad="1574800">
              <a:schemeClr val="accent1">
                <a:lumMod val="75000"/>
                <a:alpha val="40000"/>
              </a:schemeClr>
            </a:glow>
            <a:outerShdw dist="50800" dir="5400000" sx="90000" sy="90000" algn="ctr" rotWithShape="0">
              <a:srgbClr val="000000">
                <a:alpha val="43137"/>
              </a:srgbClr>
            </a:outerShdw>
            <a:reflection stA="81000" endPos="0" dist="50800" dir="5400000" sy="-100000" algn="bl" rotWithShape="0"/>
            <a:softEdge rad="63500"/>
          </a:effectLst>
          <a:scene3d>
            <a:camera prst="orthographicFront">
              <a:rot lat="0" lon="10799977" rev="0"/>
            </a:camera>
            <a:lightRig rig="threePt" dir="t"/>
          </a:scene3d>
          <a:sp3d>
            <a:bevelT prst="relaxedInset"/>
          </a:sp3d>
        </p:spPr>
      </p:pic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252608" y="435507"/>
            <a:ext cx="11504137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Как работает </a:t>
            </a:r>
            <a:r>
              <a:rPr lang="ru-RU" sz="3600" dirty="0" err="1"/>
              <a:t>стартап</a:t>
            </a:r>
            <a:r>
              <a:rPr lang="ru-RU" sz="3600" dirty="0"/>
              <a:t> – проект (бизнес – модель)</a:t>
            </a:r>
            <a:endParaRPr sz="36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898" y="1107440"/>
            <a:ext cx="4145639" cy="2145978"/>
          </a:xfrm>
          <a:prstGeom prst="rect">
            <a:avLst/>
          </a:prstGeom>
          <a:effectLst>
            <a:glow rad="127000">
              <a:schemeClr val="accent1">
                <a:lumMod val="75000"/>
              </a:schemeClr>
            </a:glow>
            <a:outerShdw blurRad="50800" dist="50800" dir="5400000" algn="ctr" rotWithShape="0">
              <a:schemeClr val="accent1">
                <a:lumMod val="75000"/>
              </a:schemeClr>
            </a:outerShdw>
            <a:reflection endPos="65000" dist="50800" dir="5400000" sy="-100000" algn="bl" rotWithShape="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861058" y="4389804"/>
            <a:ext cx="491784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 </a:t>
            </a:r>
            <a:r>
              <a:rPr lang="ru-RU" sz="2400" dirty="0">
                <a:latin typeface="+mj-lt"/>
              </a:rPr>
              <a:t>Выход на рынок, занятие ниши оптовой торговли нашей продукцией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>
                <a:latin typeface="+mj-lt"/>
              </a:rPr>
              <a:t> Реклама в соц. сетях, корреспонденции, привлечение маркетологов.  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13097" y="3143064"/>
            <a:ext cx="3993226" cy="2493480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66000"/>
              </a:srgbClr>
            </a:outerShdw>
            <a:reflection stA="79000" endPos="65000" dist="50800" dir="5400000" sy="-100000" algn="bl" rotWithShape="0"/>
          </a:effectLst>
        </p:spPr>
      </p:pic>
      <p:sp>
        <p:nvSpPr>
          <p:cNvPr id="19" name="Прямоугольник 18"/>
          <p:cNvSpPr/>
          <p:nvPr/>
        </p:nvSpPr>
        <p:spPr>
          <a:xfrm>
            <a:off x="6299308" y="1591167"/>
            <a:ext cx="454429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>
                <a:latin typeface="+mj-lt"/>
              </a:rPr>
              <a:t>Заключение сделок о закупке наших хлебобулочных изделий с розничными предприятиями.</a:t>
            </a:r>
          </a:p>
        </p:txBody>
      </p:sp>
    </p:spTree>
    <p:extLst>
      <p:ext uri="{BB962C8B-B14F-4D97-AF65-F5344CB8AC3E}">
        <p14:creationId xmlns:p14="http://schemas.microsoft.com/office/powerpoint/2010/main" val="1472892781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Текст 2">
            <a:extLst>
              <a:ext uri="{FF2B5EF4-FFF2-40B4-BE49-F238E27FC236}">
                <a16:creationId xmlns:a16="http://schemas.microsoft.com/office/drawing/2014/main" id="{9CBAEBE7-B3E4-9EF2-2D39-353A67DD765E}"/>
              </a:ext>
            </a:extLst>
          </p:cNvPr>
          <p:cNvSpPr txBox="1"/>
          <p:nvPr/>
        </p:nvSpPr>
        <p:spPr>
          <a:xfrm>
            <a:off x="535483" y="300574"/>
            <a:ext cx="10655866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Целевая аудитория (потенциальные заказчики)</a:t>
            </a:r>
          </a:p>
        </p:txBody>
      </p:sp>
      <p:grpSp>
        <p:nvGrpSpPr>
          <p:cNvPr id="17" name="Прямоугольник 16">
            <a:extLst>
              <a:ext uri="{FF2B5EF4-FFF2-40B4-BE49-F238E27FC236}">
                <a16:creationId xmlns:a16="http://schemas.microsoft.com/office/drawing/2014/main" id="{D0AC4939-3E75-879F-2D62-A1A70AEE2485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8" name="Прямоугольник">
              <a:extLst>
                <a:ext uri="{FF2B5EF4-FFF2-40B4-BE49-F238E27FC236}">
                  <a16:creationId xmlns:a16="http://schemas.microsoft.com/office/drawing/2014/main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:a16="http://schemas.microsoft.com/office/drawing/2014/main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4</a:t>
              </a:r>
            </a:p>
          </p:txBody>
        </p:sp>
      </p:grp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3"/>
          <a:srcRect r="349" b="13286"/>
          <a:stretch/>
        </p:blipFill>
        <p:spPr>
          <a:xfrm>
            <a:off x="7045845" y="3241176"/>
            <a:ext cx="4087090" cy="2910875"/>
          </a:xfrm>
          <a:prstGeom prst="rect">
            <a:avLst/>
          </a:prstGeom>
          <a:effectLst>
            <a:outerShdw blurRad="330200" dist="50800" dir="5400000" algn="ctr" rotWithShape="0">
              <a:srgbClr val="000000">
                <a:alpha val="70000"/>
              </a:srgbClr>
            </a:outerShdw>
          </a:effectLst>
        </p:spPr>
      </p:pic>
      <p:sp>
        <p:nvSpPr>
          <p:cNvPr id="13" name="Прямоугольник 12"/>
          <p:cNvSpPr/>
          <p:nvPr/>
        </p:nvSpPr>
        <p:spPr>
          <a:xfrm>
            <a:off x="637310" y="3608280"/>
            <a:ext cx="6096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>
                <a:latin typeface="+mj-lt"/>
              </a:rPr>
              <a:t>Основными потребителями являются люди, избегающие употребление сахара по медицинским или иным противопоказаниям (диабетики, спортсмены, соблюдающие диету, беременные, кормящие грудью</a:t>
            </a:r>
            <a:r>
              <a:rPr lang="ru-RU" dirty="0">
                <a:latin typeface="+mj-lt"/>
              </a:rPr>
              <a:t>).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5403273" y="2154210"/>
            <a:ext cx="615141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5639439" y="1065847"/>
            <a:ext cx="6096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>
                <a:latin typeface="+mj-lt"/>
              </a:rPr>
              <a:t>Потребители и конечные покупатели: Люди, заботящиеся о своем здоровье и стремящиеся употреблять более здоровые продукты питания.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D68EB198-D2CF-B354-0009-E623218B4B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484" y="946901"/>
            <a:ext cx="4578776" cy="2391722"/>
          </a:xfrm>
          <a:prstGeom prst="rect">
            <a:avLst/>
          </a:prstGeom>
          <a:effectLst>
            <a:outerShdw blurRad="584200" dist="50800" dir="5400000" algn="ctr" rotWithShape="0">
              <a:srgbClr val="000000">
                <a:alpha val="87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21437478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75AE7BC-BB27-CB8C-A959-17C57A1FEB3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4771" y="6139368"/>
            <a:ext cx="2145252" cy="981081"/>
          </a:xfrm>
          <a:prstGeom prst="rect">
            <a:avLst/>
          </a:prstGeom>
        </p:spPr>
      </p:pic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60A3F205-9578-CF94-7092-1400F601C8D1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D5CA97BE-F13C-452B-AB08-E629876F7B54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1C138934-0F09-1C12-B60E-F8669A1B6027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5</a:t>
              </a:r>
            </a:p>
          </p:txBody>
        </p:sp>
      </p:grpSp>
      <p:sp>
        <p:nvSpPr>
          <p:cNvPr id="19" name="Текст 2">
            <a:extLst>
              <a:ext uri="{FF2B5EF4-FFF2-40B4-BE49-F238E27FC236}">
                <a16:creationId xmlns:a16="http://schemas.microsoft.com/office/drawing/2014/main" id="{7DA271B1-E3E2-B470-7FBD-BF2F39D0553F}"/>
              </a:ext>
            </a:extLst>
          </p:cNvPr>
          <p:cNvSpPr txBox="1"/>
          <p:nvPr/>
        </p:nvSpPr>
        <p:spPr>
          <a:xfrm>
            <a:off x="7322401" y="-112486"/>
            <a:ext cx="193855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Решение 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5131661" y="390524"/>
            <a:ext cx="7060339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effectLst/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Булочк</a:t>
            </a:r>
            <a:r>
              <a:rPr lang="ru-RU" sz="2800" dirty="0">
                <a:effectLst/>
                <a:latin typeface="+mj-lt"/>
                <a:ea typeface="Times New Roman" panose="02020603050405020304" pitchFamily="18" charset="0"/>
              </a:rPr>
              <a:t>а с биологически активной пищевой добавкой, в качестве которой используется продукт переработки клубней топинамбура в сухом концентрированном виде.</a:t>
            </a:r>
          </a:p>
          <a:p>
            <a:endParaRPr lang="ru-RU" sz="1800" dirty="0">
              <a:effectLst/>
              <a:latin typeface="+mj-lt"/>
              <a:ea typeface="Times New Roman" panose="02020603050405020304" pitchFamily="18" charset="0"/>
            </a:endParaRPr>
          </a:p>
          <a:p>
            <a:endParaRPr lang="ru-RU" dirty="0">
              <a:latin typeface="+mj-lt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F288E83-012B-1257-E9BD-17AECBC86D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159" y="210678"/>
            <a:ext cx="4391360" cy="3106680"/>
          </a:xfrm>
          <a:prstGeom prst="rect">
            <a:avLst/>
          </a:prstGeom>
          <a:solidFill>
            <a:srgbClr val="B5D8E1"/>
          </a:solidFill>
          <a:effectLst>
            <a:glow rad="76200">
              <a:schemeClr val="accent1">
                <a:alpha val="40000"/>
              </a:schemeClr>
            </a:glow>
            <a:outerShdw blurRad="177800" dist="50800" dir="5400000" algn="ctr" rotWithShape="0">
              <a:srgbClr val="000000">
                <a:alpha val="87000"/>
              </a:srgbClr>
            </a:outerShdw>
            <a:reflection stA="68000" endPos="65000" dist="50800" dir="5400000" sy="-100000" algn="bl" rotWithShape="0"/>
          </a:effectLst>
        </p:spPr>
      </p:pic>
      <p:graphicFrame>
        <p:nvGraphicFramePr>
          <p:cNvPr id="18" name="Таблица 17">
            <a:extLst>
              <a:ext uri="{FF2B5EF4-FFF2-40B4-BE49-F238E27FC236}">
                <a16:creationId xmlns:a16="http://schemas.microsoft.com/office/drawing/2014/main" id="{0E754A11-8B91-3E62-62CA-C3637A85D0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0548618"/>
              </p:ext>
            </p:extLst>
          </p:nvPr>
        </p:nvGraphicFramePr>
        <p:xfrm>
          <a:off x="1749114" y="3832030"/>
          <a:ext cx="10115106" cy="2011680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10115106">
                  <a:extLst>
                    <a:ext uri="{9D8B030D-6E8A-4147-A177-3AD203B41FA5}">
                      <a16:colId xmlns:a16="http://schemas.microsoft.com/office/drawing/2014/main" val="696285868"/>
                    </a:ext>
                  </a:extLst>
                </a:gridCol>
              </a:tblGrid>
              <a:tr h="1727355">
                <a:tc>
                  <a:txBody>
                    <a:bodyPr/>
                    <a:lstStyle/>
                    <a:p>
                      <a:pPr>
                        <a:spcBef>
                          <a:spcPts val="20"/>
                        </a:spcBef>
                        <a:spcAft>
                          <a:spcPts val="5"/>
                        </a:spcAft>
                      </a:pPr>
                      <a:r>
                        <a:rPr lang="ru-RU" sz="3200" dirty="0">
                          <a:effectLst/>
                          <a:latin typeface="+mj-lt"/>
                        </a:rPr>
                        <a:t>Наша булочка с сахарозаменителем предназначена заменить кондитерские изделия с содержанием сахара для потребителей , нуждающихся в этом</a:t>
                      </a:r>
                      <a:r>
                        <a:rPr lang="ru-RU" sz="1800" dirty="0">
                          <a:effectLst/>
                        </a:rPr>
                        <a:t>.          </a:t>
                      </a:r>
                      <a:endParaRPr lang="ru-RU" sz="3600" dirty="0">
                        <a:solidFill>
                          <a:srgbClr val="8F00FF"/>
                        </a:solidFill>
                        <a:effectLst/>
                      </a:endParaRPr>
                    </a:p>
                    <a:p>
                      <a:pPr>
                        <a:spcBef>
                          <a:spcPts val="20"/>
                        </a:spcBef>
                        <a:spcAft>
                          <a:spcPts val="5"/>
                        </a:spcAft>
                      </a:pPr>
                      <a:endParaRPr lang="ru-RU" sz="3600" dirty="0">
                        <a:solidFill>
                          <a:srgbClr val="8F00FF"/>
                        </a:solidFill>
                        <a:effectLst/>
                        <a:latin typeface="Gilroy-Ligh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56647979"/>
                  </a:ext>
                </a:extLst>
              </a:tr>
            </a:tbl>
          </a:graphicData>
        </a:graphic>
      </p:graphicFrame>
      <p:graphicFrame>
        <p:nvGraphicFramePr>
          <p:cNvPr id="20" name="Таблица 19">
            <a:extLst>
              <a:ext uri="{FF2B5EF4-FFF2-40B4-BE49-F238E27FC236}">
                <a16:creationId xmlns:a16="http://schemas.microsoft.com/office/drawing/2014/main" id="{34AD09DE-C259-A17F-4E7A-33169E1A2D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2850268"/>
              </p:ext>
            </p:extLst>
          </p:nvPr>
        </p:nvGraphicFramePr>
        <p:xfrm>
          <a:off x="4528783" y="2230820"/>
          <a:ext cx="7156399" cy="1793560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7156399">
                  <a:extLst>
                    <a:ext uri="{9D8B030D-6E8A-4147-A177-3AD203B41FA5}">
                      <a16:colId xmlns:a16="http://schemas.microsoft.com/office/drawing/2014/main" val="3775110661"/>
                    </a:ext>
                  </a:extLst>
                </a:gridCol>
              </a:tblGrid>
              <a:tr h="1793560">
                <a:tc>
                  <a:txBody>
                    <a:bodyPr/>
                    <a:lstStyle/>
                    <a:p>
                      <a:pPr>
                        <a:spcBef>
                          <a:spcPts val="20"/>
                        </a:spcBef>
                        <a:spcAft>
                          <a:spcPts val="5"/>
                        </a:spcAft>
                      </a:pPr>
                      <a:r>
                        <a:rPr lang="ru-RU" sz="2400" dirty="0">
                          <a:effectLst/>
                          <a:latin typeface="+mj-lt"/>
                        </a:rPr>
                        <a:t>Основными преимуществами нашей продукции будут являться </a:t>
                      </a:r>
                      <a:r>
                        <a:rPr lang="ru-RU" sz="2400" dirty="0" err="1">
                          <a:effectLst/>
                          <a:latin typeface="+mj-lt"/>
                        </a:rPr>
                        <a:t>низкоуглеводность</a:t>
                      </a:r>
                      <a:r>
                        <a:rPr lang="ru-RU" sz="2400" dirty="0">
                          <a:effectLst/>
                          <a:latin typeface="+mj-lt"/>
                        </a:rPr>
                        <a:t> и отсутствие сахара, что поможет нам составить конкуренцию производителям похожих направлений</a:t>
                      </a:r>
                      <a:endParaRPr lang="ru-RU" sz="24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682923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32233604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A64A22-9687-D466-F234-B28C3BB262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9804" y="127590"/>
            <a:ext cx="3750782" cy="1223852"/>
          </a:xfrm>
        </p:spPr>
        <p:txBody>
          <a:bodyPr/>
          <a:lstStyle/>
          <a:p>
            <a:r>
              <a:rPr lang="ru-RU" dirty="0">
                <a:solidFill>
                  <a:srgbClr val="8F00FF"/>
                </a:solidFill>
                <a:latin typeface="+mj-lt"/>
              </a:rPr>
              <a:t>Рецептура:</a:t>
            </a:r>
            <a:r>
              <a:rPr lang="ru-RU" dirty="0"/>
              <a:t> 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D7062A4-9B4A-CD74-11BF-3D4C9E06D195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838200" y="1542829"/>
            <a:ext cx="10515600" cy="1500191"/>
          </a:xfrm>
        </p:spPr>
        <p:txBody>
          <a:bodyPr>
            <a:noAutofit/>
          </a:bodyPr>
          <a:lstStyle/>
          <a:p>
            <a:r>
              <a:rPr lang="ru-RU" sz="2800" dirty="0">
                <a:solidFill>
                  <a:srgbClr val="8F00FF"/>
                </a:solidFill>
              </a:rPr>
              <a:t>Яйцо куриное-3 штуки  </a:t>
            </a:r>
          </a:p>
          <a:p>
            <a:r>
              <a:rPr lang="ru-RU" sz="2800" dirty="0">
                <a:solidFill>
                  <a:srgbClr val="8F00FF"/>
                </a:solidFill>
              </a:rPr>
              <a:t>Порошок топинамбура- 300 грамм</a:t>
            </a:r>
          </a:p>
          <a:p>
            <a:r>
              <a:rPr lang="ru-RU" sz="2800" dirty="0">
                <a:solidFill>
                  <a:srgbClr val="8F00FF"/>
                </a:solidFill>
              </a:rPr>
              <a:t>Сметана 20% - 155 грамм</a:t>
            </a:r>
          </a:p>
          <a:p>
            <a:r>
              <a:rPr lang="ru-RU" sz="2800" dirty="0">
                <a:solidFill>
                  <a:srgbClr val="8F00FF"/>
                </a:solidFill>
              </a:rPr>
              <a:t>Сода пищевая - 4 грамма </a:t>
            </a:r>
          </a:p>
          <a:p>
            <a:r>
              <a:rPr lang="ru-RU" sz="2800" dirty="0">
                <a:solidFill>
                  <a:srgbClr val="8F00FF"/>
                </a:solidFill>
              </a:rPr>
              <a:t>Соль - 2 грамма</a:t>
            </a:r>
          </a:p>
          <a:p>
            <a:r>
              <a:rPr lang="ru-RU" sz="2800" dirty="0">
                <a:solidFill>
                  <a:srgbClr val="8F00FF"/>
                </a:solidFill>
              </a:rPr>
              <a:t>Уксус столовый - 4 грамм</a:t>
            </a:r>
          </a:p>
          <a:p>
            <a:r>
              <a:rPr lang="ru-RU" sz="2800" dirty="0">
                <a:solidFill>
                  <a:srgbClr val="8F00FF"/>
                </a:solidFill>
              </a:rPr>
              <a:t>Масло сливочное 82,2 %- 80 грамм</a:t>
            </a:r>
          </a:p>
          <a:p>
            <a:r>
              <a:rPr lang="ru-RU" sz="2800" dirty="0">
                <a:solidFill>
                  <a:srgbClr val="8F00FF"/>
                </a:solidFill>
              </a:rPr>
              <a:t>Мука ржаная - 400 грамм </a:t>
            </a:r>
          </a:p>
          <a:p>
            <a:r>
              <a:rPr lang="ru-RU" sz="2800" dirty="0">
                <a:solidFill>
                  <a:srgbClr val="8F00FF"/>
                </a:solidFill>
              </a:rPr>
              <a:t>Вода - 95  мл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039D943-37E4-A226-5A1B-BA8FDCD03E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6235" y="318977"/>
            <a:ext cx="4440865" cy="3143690"/>
          </a:xfrm>
          <a:prstGeom prst="rect">
            <a:avLst/>
          </a:prstGeom>
          <a:effectLst>
            <a:glow rad="304800">
              <a:srgbClr val="8F00FF">
                <a:alpha val="40000"/>
              </a:srgbClr>
            </a:glow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AE21A5E-E420-E1EA-3102-AB58ADA922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4125" y="3552603"/>
            <a:ext cx="3828386" cy="2933700"/>
          </a:xfrm>
          <a:prstGeom prst="rect">
            <a:avLst/>
          </a:prstGeom>
          <a:effectLst>
            <a:glow rad="584200">
              <a:schemeClr val="accent1"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2445377766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Текст 2">
            <a:extLst>
              <a:ext uri="{FF2B5EF4-FFF2-40B4-BE49-F238E27FC236}">
                <a16:creationId xmlns:a16="http://schemas.microsoft.com/office/drawing/2014/main" id="{00639E2F-6BCB-D6BD-96FD-ED6BA872F990}"/>
              </a:ext>
            </a:extLst>
          </p:cNvPr>
          <p:cNvSpPr txBox="1"/>
          <p:nvPr/>
        </p:nvSpPr>
        <p:spPr>
          <a:xfrm>
            <a:off x="6607347" y="404813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/>
              <a:t>1</a:t>
            </a:r>
          </a:p>
        </p:txBody>
      </p:sp>
      <p:sp>
        <p:nvSpPr>
          <p:cNvPr id="22" name="Текст 2">
            <a:extLst>
              <a:ext uri="{FF2B5EF4-FFF2-40B4-BE49-F238E27FC236}">
                <a16:creationId xmlns:a16="http://schemas.microsoft.com/office/drawing/2014/main" id="{40ECE85A-89B4-B034-BBCD-C51FD33B6118}"/>
              </a:ext>
            </a:extLst>
          </p:cNvPr>
          <p:cNvSpPr txBox="1"/>
          <p:nvPr/>
        </p:nvSpPr>
        <p:spPr>
          <a:xfrm>
            <a:off x="6506864" y="2989415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/>
              <a:t>3</a:t>
            </a:r>
          </a:p>
        </p:txBody>
      </p:sp>
      <p:sp>
        <p:nvSpPr>
          <p:cNvPr id="23" name="Текст 2">
            <a:extLst>
              <a:ext uri="{FF2B5EF4-FFF2-40B4-BE49-F238E27FC236}">
                <a16:creationId xmlns:a16="http://schemas.microsoft.com/office/drawing/2014/main" id="{4DFDD2C4-A9D5-4F3A-4266-393EF2C2CFE8}"/>
              </a:ext>
            </a:extLst>
          </p:cNvPr>
          <p:cNvSpPr txBox="1"/>
          <p:nvPr/>
        </p:nvSpPr>
        <p:spPr>
          <a:xfrm>
            <a:off x="9684871" y="145017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24" name="Текст 2">
            <a:extLst>
              <a:ext uri="{FF2B5EF4-FFF2-40B4-BE49-F238E27FC236}">
                <a16:creationId xmlns:a16="http://schemas.microsoft.com/office/drawing/2014/main" id="{BA0B350F-B5B5-5B17-0C85-C204DA452869}"/>
              </a:ext>
            </a:extLst>
          </p:cNvPr>
          <p:cNvSpPr txBox="1"/>
          <p:nvPr/>
        </p:nvSpPr>
        <p:spPr>
          <a:xfrm>
            <a:off x="10197670" y="3912844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/>
              <a:t>4</a:t>
            </a:r>
          </a:p>
        </p:txBody>
      </p: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CB5DF538-1EDC-5349-F002-B4735B6B0626}"/>
              </a:ext>
            </a:extLst>
          </p:cNvPr>
          <p:cNvGrpSpPr/>
          <p:nvPr/>
        </p:nvGrpSpPr>
        <p:grpSpPr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39179E90-F735-31E8-C444-C4534593C3B1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22FF4839-9270-E971-069A-1D9472A4EA51}"/>
                </a:ext>
              </a:extLst>
            </p:cNvPr>
            <p:cNvSpPr txBox="1"/>
            <p:nvPr/>
          </p:nvSpPr>
          <p:spPr>
            <a:xfrm>
              <a:off x="37054" y="0"/>
              <a:ext cx="468149" cy="35297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dirty="0"/>
                <a:t>6</a:t>
              </a:r>
            </a:p>
          </p:txBody>
        </p:sp>
      </p:grpSp>
      <p:sp>
        <p:nvSpPr>
          <p:cNvPr id="19" name="Текст 2">
            <a:extLst>
              <a:ext uri="{FF2B5EF4-FFF2-40B4-BE49-F238E27FC236}">
                <a16:creationId xmlns:a16="http://schemas.microsoft.com/office/drawing/2014/main" id="{14D9CDDC-EAA7-CCEE-B2CE-A4EA9C0A161E}"/>
              </a:ext>
            </a:extLst>
          </p:cNvPr>
          <p:cNvSpPr txBox="1"/>
          <p:nvPr/>
        </p:nvSpPr>
        <p:spPr>
          <a:xfrm>
            <a:off x="890592" y="178400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Конкуренты</a:t>
            </a:r>
            <a:endParaRPr sz="3600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118447" y="5919072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»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745861" y="777389"/>
            <a:ext cx="6096000" cy="39703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dirty="0">
                <a:latin typeface="+mj-lt"/>
              </a:rPr>
              <a:t>На рынке функциональных хлебобулочных изделий существует несколько крупных игроков, таких как “Хлебный Дом”, “Каравай”, “Артос”, “ Буше” и другие. Эти компании предлагают широкий ассортимент хлебобулочных изделий, в том числе обогащенных витаминами и минералами.</a:t>
            </a:r>
            <a:endParaRPr lang="ru-RU" sz="28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4536" y="4834341"/>
            <a:ext cx="3417431" cy="1845259"/>
          </a:xfrm>
          <a:prstGeom prst="rect">
            <a:avLst/>
          </a:prstGeom>
          <a:effectLst>
            <a:glow rad="127000">
              <a:srgbClr val="7030A0"/>
            </a:glo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2569" y="4837751"/>
            <a:ext cx="2741354" cy="1765004"/>
          </a:xfrm>
          <a:prstGeom prst="rect">
            <a:avLst/>
          </a:prstGeom>
          <a:effectLst>
            <a:glow rad="292100">
              <a:srgbClr val="00B050">
                <a:alpha val="40000"/>
              </a:srgbClr>
            </a:glow>
          </a:effectLst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25725" y="489098"/>
            <a:ext cx="3428999" cy="1765004"/>
          </a:xfrm>
          <a:prstGeom prst="rect">
            <a:avLst/>
          </a:prstGeom>
          <a:effectLst>
            <a:glow rad="152400">
              <a:srgbClr val="C00000">
                <a:alpha val="38000"/>
              </a:srgbClr>
            </a:glow>
          </a:effectLst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83170" y="2568077"/>
            <a:ext cx="3429000" cy="1842304"/>
          </a:xfrm>
          <a:prstGeom prst="rect">
            <a:avLst/>
          </a:prstGeom>
          <a:effectLst>
            <a:glow rad="127000">
              <a:schemeClr val="accent1">
                <a:alpha val="40000"/>
              </a:schemeClr>
            </a:glow>
            <a:outerShdw blurRad="50800" dist="50800" dir="5400000" algn="ctr" rotWithShape="0">
              <a:srgbClr val="000000">
                <a:alpha val="94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11619963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Текст 2">
            <a:extLst>
              <a:ext uri="{FF2B5EF4-FFF2-40B4-BE49-F238E27FC236}">
                <a16:creationId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960786" y="49007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Оценка рынка</a:t>
            </a:r>
            <a:endParaRPr sz="3600" dirty="0"/>
          </a:p>
        </p:txBody>
      </p: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7</a:t>
              </a:r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6366" y="873142"/>
            <a:ext cx="3643745" cy="2240746"/>
          </a:xfrm>
          <a:prstGeom prst="rect">
            <a:avLst/>
          </a:prstGeom>
          <a:effectLst>
            <a:glow rad="292100">
              <a:schemeClr val="accent1">
                <a:alpha val="40000"/>
              </a:schemeClr>
            </a:glow>
            <a:outerShdw blurRad="50800" dist="50800" dir="5400000" algn="ctr" rotWithShape="0">
              <a:srgbClr val="000000">
                <a:alpha val="87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7073" y="3291695"/>
            <a:ext cx="3682303" cy="2438611"/>
          </a:xfrm>
          <a:prstGeom prst="rect">
            <a:avLst/>
          </a:prstGeom>
          <a:effectLst>
            <a:glow rad="228600">
              <a:schemeClr val="accent1">
                <a:alpha val="40000"/>
              </a:schemeClr>
            </a:glow>
            <a:outerShdw blurRad="203200" dist="50800" dir="5400000" algn="ctr" rotWithShape="0">
              <a:srgbClr val="000000">
                <a:alpha val="97000"/>
              </a:srgbClr>
            </a:outerShdw>
            <a:reflection stA="36000" endPos="65000" dist="50800" dir="5400000" sy="-100000" algn="bl" rotWithShape="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572538" y="695334"/>
            <a:ext cx="6096000" cy="600164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>
                <a:latin typeface="+mj-lt"/>
              </a:rPr>
              <a:t>Рынок функциональных хлебобулочных изделий является перспективным и быстрорастущим сегментом, особенно в контексте здорового питания . Продукты переработки плодов и овощей являются богатым источником витаминов, минералов и антиоксидантов, что делает их идеальными для обогащения хлебобулочных изделий.</a:t>
            </a:r>
          </a:p>
          <a:p>
            <a:r>
              <a:rPr lang="ru-RU" sz="2400" dirty="0">
                <a:latin typeface="+mj-lt"/>
              </a:rPr>
              <a:t>Потенциал рынка велик, так как спрос на здоровое питание и функциональные продукты растет, особенно среди молодого поколения и людей, заботящихся о своем здоровье. В связи с этим, разработка новых обогащенных хлебобулочных изделий может быть весьма прибыльной.</a:t>
            </a:r>
          </a:p>
        </p:txBody>
      </p:sp>
    </p:spTree>
    <p:extLst>
      <p:ext uri="{BB962C8B-B14F-4D97-AF65-F5344CB8AC3E}">
        <p14:creationId xmlns:p14="http://schemas.microsoft.com/office/powerpoint/2010/main" val="3855343900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Текст 2">
            <a:extLst>
              <a:ext uri="{FF2B5EF4-FFF2-40B4-BE49-F238E27FC236}">
                <a16:creationId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952061" y="241316"/>
            <a:ext cx="9540502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Планы и запрос на инвестиции </a:t>
            </a:r>
            <a:endParaRPr sz="3600" dirty="0"/>
          </a:p>
        </p:txBody>
      </p: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7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2998177" y="3411415"/>
            <a:ext cx="92394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9664" y="756915"/>
            <a:ext cx="8851303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+mj-lt"/>
              </a:rPr>
              <a:t>Проект рассчитан на разработку рецептуры с последующей</a:t>
            </a:r>
          </a:p>
          <a:p>
            <a:r>
              <a:rPr lang="ru-RU" sz="2400" dirty="0">
                <a:latin typeface="+mj-lt"/>
              </a:rPr>
              <a:t>реализацией, из этого следует:</a:t>
            </a:r>
          </a:p>
          <a:p>
            <a:r>
              <a:rPr lang="ru-RU" sz="2400" dirty="0">
                <a:latin typeface="+mj-lt"/>
              </a:rPr>
              <a:t>Себестоимость производства - оценивается в 50 рублей за булочку , включая сырье, трудозатраты и производственные расходы.</a:t>
            </a:r>
          </a:p>
          <a:p>
            <a:r>
              <a:rPr lang="ru-RU" sz="2400" dirty="0">
                <a:latin typeface="+mj-lt"/>
              </a:rPr>
              <a:t>Рекомендуемая розничная цена: Определяется в 60 за булочку учитывая конкурентоспособность на рынке и потребительский спрос.</a:t>
            </a:r>
          </a:p>
          <a:p>
            <a:r>
              <a:rPr lang="ru-RU" sz="2400" dirty="0">
                <a:latin typeface="+mj-lt"/>
              </a:rPr>
              <a:t>Прогнозируемая прибыль: Ожидаемая прибыль рассчитывается на основе объема продаж, уровня цен и затрат на маркетинг и расширение бизнеса.</a:t>
            </a:r>
          </a:p>
          <a:p>
            <a:r>
              <a:rPr lang="ru-RU" sz="2400" dirty="0">
                <a:latin typeface="+mj-lt"/>
              </a:rPr>
              <a:t>Маржа прибыли: Примерная маржа прибыли составляет 25%, что позволяет обеспечить стабильную прибыльность проекта.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993FAEF-52FE-75A3-2E85-E4AEB22EE9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8306" y="4684462"/>
            <a:ext cx="3113418" cy="2173538"/>
          </a:xfrm>
          <a:prstGeom prst="rect">
            <a:avLst/>
          </a:prstGeom>
          <a:effectLst>
            <a:glow rad="152400">
              <a:srgbClr val="7030A0">
                <a:alpha val="40000"/>
              </a:srgbClr>
            </a:glow>
            <a:softEdge rad="139700"/>
          </a:effec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5295779-7BCA-C47D-A9A1-83E792AAC9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3487" y="0"/>
            <a:ext cx="2888513" cy="2339163"/>
          </a:xfrm>
          <a:prstGeom prst="rect">
            <a:avLst/>
          </a:prstGeom>
          <a:effectLst>
            <a:glow rad="241300">
              <a:srgbClr val="8F00FF">
                <a:alpha val="40000"/>
              </a:srgbClr>
            </a:glow>
          </a:effectLst>
        </p:spPr>
      </p:pic>
    </p:spTree>
    <p:extLst>
      <p:ext uri="{BB962C8B-B14F-4D97-AF65-F5344CB8AC3E}">
        <p14:creationId xmlns:p14="http://schemas.microsoft.com/office/powerpoint/2010/main" val="2721840712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Текст 2">
            <a:extLst>
              <a:ext uri="{FF2B5EF4-FFF2-40B4-BE49-F238E27FC236}">
                <a16:creationId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1116280" y="325112"/>
            <a:ext cx="11075720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Календарный план реализации </a:t>
            </a:r>
            <a:r>
              <a:rPr lang="ru-RU" sz="3600" dirty="0" err="1"/>
              <a:t>стартап</a:t>
            </a:r>
            <a:r>
              <a:rPr lang="ru-RU" sz="3600" dirty="0"/>
              <a:t> - проекта</a:t>
            </a:r>
            <a:endParaRPr sz="3600" dirty="0"/>
          </a:p>
        </p:txBody>
      </p: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7</a:t>
              </a:r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993857" y="1998069"/>
            <a:ext cx="1063010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r>
              <a:rPr lang="ru-RU" dirty="0"/>
              <a:t>	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9038035"/>
              </p:ext>
            </p:extLst>
          </p:nvPr>
        </p:nvGraphicFramePr>
        <p:xfrm>
          <a:off x="498427" y="944724"/>
          <a:ext cx="11473833" cy="5343680"/>
        </p:xfrm>
        <a:graphic>
          <a:graphicData uri="http://schemas.openxmlformats.org/drawingml/2006/table">
            <a:tbl>
              <a:tblPr firstRow="1" bandRow="1">
                <a:tableStyleId>{35758FB7-9AC5-4552-8A53-C91805E547FA}</a:tableStyleId>
              </a:tblPr>
              <a:tblGrid>
                <a:gridCol w="1408327">
                  <a:extLst>
                    <a:ext uri="{9D8B030D-6E8A-4147-A177-3AD203B41FA5}">
                      <a16:colId xmlns:a16="http://schemas.microsoft.com/office/drawing/2014/main" val="486372161"/>
                    </a:ext>
                  </a:extLst>
                </a:gridCol>
                <a:gridCol w="4257924">
                  <a:extLst>
                    <a:ext uri="{9D8B030D-6E8A-4147-A177-3AD203B41FA5}">
                      <a16:colId xmlns:a16="http://schemas.microsoft.com/office/drawing/2014/main" val="1971448140"/>
                    </a:ext>
                  </a:extLst>
                </a:gridCol>
                <a:gridCol w="3122478">
                  <a:extLst>
                    <a:ext uri="{9D8B030D-6E8A-4147-A177-3AD203B41FA5}">
                      <a16:colId xmlns:a16="http://schemas.microsoft.com/office/drawing/2014/main" val="3204405274"/>
                    </a:ext>
                  </a:extLst>
                </a:gridCol>
                <a:gridCol w="2685104">
                  <a:extLst>
                    <a:ext uri="{9D8B030D-6E8A-4147-A177-3AD203B41FA5}">
                      <a16:colId xmlns:a16="http://schemas.microsoft.com/office/drawing/2014/main" val="3952576690"/>
                    </a:ext>
                  </a:extLst>
                </a:gridCol>
              </a:tblGrid>
              <a:tr h="1323305">
                <a:tc>
                  <a:txBody>
                    <a:bodyPr/>
                    <a:lstStyle/>
                    <a:p>
                      <a:pPr algn="ctr"/>
                      <a:r>
                        <a:rPr lang="ru-RU" sz="1800" b="1" i="1" dirty="0">
                          <a:solidFill>
                            <a:schemeClr val="tx1"/>
                          </a:solidFill>
                          <a:latin typeface="+mj-lt"/>
                        </a:rPr>
                        <a:t>№</a:t>
                      </a:r>
                    </a:p>
                    <a:p>
                      <a:pPr algn="ctr"/>
                      <a:r>
                        <a:rPr lang="ru-RU" sz="1800" b="1" i="1" dirty="0">
                          <a:solidFill>
                            <a:schemeClr val="tx1"/>
                          </a:solidFill>
                          <a:latin typeface="+mj-lt"/>
                        </a:rPr>
                        <a:t>этапа</a:t>
                      </a:r>
                    </a:p>
                    <a:p>
                      <a:endParaRPr lang="ru-RU" sz="1800" b="1" i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1" dirty="0">
                          <a:solidFill>
                            <a:schemeClr val="tx1"/>
                          </a:solidFill>
                          <a:latin typeface="+mj-lt"/>
                        </a:rPr>
                        <a:t>Название этапа календарного плана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1" dirty="0">
                          <a:solidFill>
                            <a:schemeClr val="tx1"/>
                          </a:solidFill>
                          <a:latin typeface="+mj-lt"/>
                        </a:rPr>
                        <a:t>Длительность этапа,</a:t>
                      </a:r>
                    </a:p>
                    <a:p>
                      <a:pPr algn="ctr"/>
                      <a:r>
                        <a:rPr lang="ru-RU" sz="1800" b="1" i="1" dirty="0">
                          <a:solidFill>
                            <a:schemeClr val="tx1"/>
                          </a:solidFill>
                          <a:latin typeface="+mj-lt"/>
                        </a:rPr>
                        <a:t>мес.</a:t>
                      </a:r>
                    </a:p>
                    <a:p>
                      <a:endParaRPr lang="ru-RU" b="1" i="1" dirty="0">
                        <a:latin typeface="+mj-lt"/>
                      </a:endParaRPr>
                    </a:p>
                    <a:p>
                      <a:endParaRPr lang="ru-RU" b="1" i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1" dirty="0">
                          <a:solidFill>
                            <a:schemeClr val="tx1"/>
                          </a:solidFill>
                          <a:latin typeface="+mj-lt"/>
                        </a:rPr>
                        <a:t>Стоимость, руб</a:t>
                      </a:r>
                      <a:r>
                        <a:rPr lang="ru-RU" b="1" i="1" dirty="0">
                          <a:latin typeface="+mj-lt"/>
                        </a:rPr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0702240"/>
                  </a:ext>
                </a:extLst>
              </a:tr>
              <a:tr h="1340125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b="1" dirty="0">
                          <a:latin typeface="+mj-lt"/>
                          <a:cs typeface="Arial" panose="020B0604020202020204" pitchFamily="34" charset="0"/>
                        </a:rPr>
                        <a:t>Разработка рецептуры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b="1" dirty="0">
                          <a:latin typeface="+mj-lt"/>
                        </a:rPr>
                        <a:t>3 месяца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b="1" dirty="0">
                          <a:latin typeface="+mj-lt"/>
                        </a:rPr>
                        <a:t>100.000</a:t>
                      </a:r>
                      <a:r>
                        <a:rPr lang="ru-RU" sz="1600" b="1" baseline="0" dirty="0">
                          <a:latin typeface="+mj-lt"/>
                        </a:rPr>
                        <a:t> рублей </a:t>
                      </a:r>
                      <a:endParaRPr lang="ru-RU" sz="1600" b="1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6585101"/>
                  </a:ext>
                </a:extLst>
              </a:tr>
              <a:tr h="1340125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b="1" dirty="0">
                          <a:latin typeface="+mj-lt"/>
                          <a:cs typeface="Arial" panose="020B0604020202020204" pitchFamily="34" charset="0"/>
                        </a:rPr>
                        <a:t>Подсчет бухгалтерии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b="1" dirty="0">
                          <a:latin typeface="+mj-lt"/>
                        </a:rPr>
                        <a:t>10 месяцев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b="1" dirty="0">
                          <a:latin typeface="+mj-lt"/>
                        </a:rPr>
                        <a:t>8.000.000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1856937"/>
                  </a:ext>
                </a:extLst>
              </a:tr>
              <a:tr h="1340125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…</a:t>
                      </a:r>
                      <a:endParaRPr lang="ru-RU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b="1" dirty="0">
                          <a:latin typeface="+mj-lt"/>
                          <a:cs typeface="Arial" panose="020B0604020202020204" pitchFamily="34" charset="0"/>
                        </a:rPr>
                        <a:t>Итог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b="1" dirty="0">
                          <a:latin typeface="+mj-lt"/>
                        </a:rPr>
                        <a:t>1 год 1 месяц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b="1" dirty="0">
                          <a:latin typeface="+mj-lt"/>
                        </a:rPr>
                        <a:t>8.100.000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13057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2219045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1" name="Прямоугольник 13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293" name="Рисунок 24" descr="Рисунок 24"/>
          <p:cNvPicPr>
            <a:picLocks noChangeAspect="1"/>
          </p:cNvPicPr>
          <p:nvPr/>
        </p:nvPicPr>
        <p:blipFill>
          <a:blip r:embed="rId2"/>
          <a:srcRect b="5188"/>
          <a:stretch>
            <a:fillRect/>
          </a:stretch>
        </p:blipFill>
        <p:spPr>
          <a:xfrm>
            <a:off x="8806690" y="2300578"/>
            <a:ext cx="3417972" cy="4557422"/>
          </a:xfrm>
          <a:prstGeom prst="rect">
            <a:avLst/>
          </a:prstGeom>
          <a:ln w="12700">
            <a:miter lim="400000"/>
          </a:ln>
        </p:spPr>
      </p:pic>
      <p:pic>
        <p:nvPicPr>
          <p:cNvPr id="294" name="image2.png" descr="image2.png"/>
          <p:cNvPicPr>
            <a:picLocks noChangeAspect="1"/>
          </p:cNvPicPr>
          <p:nvPr/>
        </p:nvPicPr>
        <p:blipFill>
          <a:blip r:embed="rId3"/>
          <a:srcRect t="720" b="5621"/>
          <a:stretch>
            <a:fillRect/>
          </a:stretch>
        </p:blipFill>
        <p:spPr>
          <a:xfrm>
            <a:off x="8362274" y="1788748"/>
            <a:ext cx="3862389" cy="5087332"/>
          </a:xfrm>
          <a:prstGeom prst="rect">
            <a:avLst/>
          </a:prstGeom>
          <a:ln w="12700">
            <a:miter lim="400000"/>
          </a:ln>
        </p:spPr>
      </p:pic>
      <p:sp>
        <p:nvSpPr>
          <p:cNvPr id="295" name="Текст 2"/>
          <p:cNvSpPr txBox="1"/>
          <p:nvPr/>
        </p:nvSpPr>
        <p:spPr>
          <a:xfrm>
            <a:off x="532009" y="99511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6900" dirty="0"/>
              <a:t>СПАСИБО</a:t>
            </a:r>
            <a:r>
              <a:rPr dirty="0"/>
              <a:t>!</a:t>
            </a:r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КОНТАКТЫ</a:t>
            </a:r>
            <a:endParaRPr dirty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+7(951)-838-87-38</a:t>
            </a:r>
            <a:r>
              <a:rPr dirty="0"/>
              <a:t> </a:t>
            </a: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dirty="0"/>
              <a:t>E</a:t>
            </a:r>
            <a:r>
              <a:rPr dirty="0"/>
              <a:t>mail</a:t>
            </a:r>
            <a:r>
              <a:rPr lang="ru-RU" dirty="0"/>
              <a:t> :</a:t>
            </a: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dirty="0">
                <a:hlinkClick r:id="rId4"/>
              </a:rPr>
              <a:t>volkovapolina100806@mail.ru</a:t>
            </a:r>
            <a:endParaRPr lang="ru-RU" dirty="0"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3399</TotalTime>
  <Words>605</Words>
  <Application>Microsoft Office PowerPoint</Application>
  <PresentationFormat>Широкоэкранный</PresentationFormat>
  <Paragraphs>86</Paragraphs>
  <Slides>11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20" baseType="lpstr">
      <vt:lpstr>Arial</vt:lpstr>
      <vt:lpstr>Calibri</vt:lpstr>
      <vt:lpstr>Calibri Light</vt:lpstr>
      <vt:lpstr>Gilroy-Bold</vt:lpstr>
      <vt:lpstr>Gilroy-ExtraBold</vt:lpstr>
      <vt:lpstr>Gilroy-Light</vt:lpstr>
      <vt:lpstr>Helvetica</vt:lpstr>
      <vt:lpstr>Helvetica Neue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Рецептура: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Илья</cp:lastModifiedBy>
  <cp:revision>65</cp:revision>
  <dcterms:modified xsi:type="dcterms:W3CDTF">2023-12-05T17:45:06Z</dcterms:modified>
</cp:coreProperties>
</file>