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Raleway ExtraBold"/>
      <p:bold r:id="rId30"/>
      <p:boldItalic r:id="rId31"/>
    </p:embeddedFont>
    <p:embeddedFont>
      <p:font typeface="Helvetica Neue"/>
      <p:regular r:id="rId32"/>
      <p:bold r:id="rId33"/>
      <p:italic r:id="rId34"/>
      <p:boldItalic r:id="rId35"/>
    </p:embeddedFont>
    <p:embeddedFont>
      <p:font typeface="Montserrat ExtraBold"/>
      <p:bold r:id="rId36"/>
      <p:boldItalic r:id="rId37"/>
    </p:embeddedFont>
    <p:embeddedFont>
      <p:font typeface="Century Gothic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42" roundtripDataSignature="AMtx7mjwitxJlOVIiQcV19+YygeR8nN9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524BA84-1930-4958-936F-3B6FAF2A6DCA}">
  <a:tblStyle styleId="{1524BA84-1930-4958-936F-3B6FAF2A6DC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italic.fntdata"/><Relationship Id="rId20" Type="http://schemas.openxmlformats.org/officeDocument/2006/relationships/slide" Target="slides/slide13.xml"/><Relationship Id="rId42" Type="http://customschemas.google.com/relationships/presentationmetadata" Target="metadata"/><Relationship Id="rId41" Type="http://schemas.openxmlformats.org/officeDocument/2006/relationships/font" Target="fonts/CenturyGothic-boldItalic.fntdata"/><Relationship Id="rId22" Type="http://schemas.openxmlformats.org/officeDocument/2006/relationships/font" Target="fonts/Raleway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ExtraBold-boldItalic.fntdata"/><Relationship Id="rId30" Type="http://schemas.openxmlformats.org/officeDocument/2006/relationships/font" Target="fonts/RalewayExtraBold-bold.fntdata"/><Relationship Id="rId11" Type="http://schemas.openxmlformats.org/officeDocument/2006/relationships/slide" Target="slides/slide4.xml"/><Relationship Id="rId33" Type="http://schemas.openxmlformats.org/officeDocument/2006/relationships/font" Target="fonts/HelveticaNeue-bold.fntdata"/><Relationship Id="rId10" Type="http://schemas.openxmlformats.org/officeDocument/2006/relationships/slide" Target="slides/slide3.xml"/><Relationship Id="rId32" Type="http://schemas.openxmlformats.org/officeDocument/2006/relationships/font" Target="fonts/HelveticaNeue-regular.fntdata"/><Relationship Id="rId13" Type="http://schemas.openxmlformats.org/officeDocument/2006/relationships/slide" Target="slides/slide6.xml"/><Relationship Id="rId35" Type="http://schemas.openxmlformats.org/officeDocument/2006/relationships/font" Target="fonts/HelveticaNeue-bold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italic.fntdata"/><Relationship Id="rId15" Type="http://schemas.openxmlformats.org/officeDocument/2006/relationships/slide" Target="slides/slide8.xml"/><Relationship Id="rId37" Type="http://schemas.openxmlformats.org/officeDocument/2006/relationships/font" Target="fonts/MontserratExtraBold-boldItalic.fntdata"/><Relationship Id="rId14" Type="http://schemas.openxmlformats.org/officeDocument/2006/relationships/slide" Target="slides/slide7.xml"/><Relationship Id="rId36" Type="http://schemas.openxmlformats.org/officeDocument/2006/relationships/font" Target="fonts/MontserratExtraBold-bold.fntdata"/><Relationship Id="rId17" Type="http://schemas.openxmlformats.org/officeDocument/2006/relationships/slide" Target="slides/slide10.xml"/><Relationship Id="rId39" Type="http://schemas.openxmlformats.org/officeDocument/2006/relationships/font" Target="fonts/CenturyGothic-bold.fntdata"/><Relationship Id="rId16" Type="http://schemas.openxmlformats.org/officeDocument/2006/relationships/slide" Target="slides/slide9.xml"/><Relationship Id="rId38" Type="http://schemas.openxmlformats.org/officeDocument/2006/relationships/font" Target="fonts/CenturyGothic-regular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p7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8e3f756d31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9" name="Google Shape;199;g28e3f756d31_3_0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4" name="Google Shape;234;p1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7" name="Google Shape;257;p1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1" name="Google Shape;271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8" name="Google Shape;288;p20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5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25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6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26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26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26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7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2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27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8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1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1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1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1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1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2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2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2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4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24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3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3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4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4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4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4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2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22.jp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jpg"/><Relationship Id="rId4" Type="http://schemas.openxmlformats.org/officeDocument/2006/relationships/image" Target="../media/image15.jpg"/><Relationship Id="rId5" Type="http://schemas.openxmlformats.org/officeDocument/2006/relationships/image" Target="../media/image2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jpg"/><Relationship Id="rId4" Type="http://schemas.openxmlformats.org/officeDocument/2006/relationships/image" Target="../media/image23.jpg"/><Relationship Id="rId5" Type="http://schemas.openxmlformats.org/officeDocument/2006/relationships/image" Target="../media/image16.jpg"/><Relationship Id="rId6" Type="http://schemas.openxmlformats.org/officeDocument/2006/relationships/image" Target="../media/image19.jpg"/><Relationship Id="rId7" Type="http://schemas.openxmlformats.org/officeDocument/2006/relationships/image" Target="../media/image24.png"/><Relationship Id="rId8" Type="http://schemas.openxmlformats.org/officeDocument/2006/relationships/image" Target="../media/image2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hyperlink" Target="mailto:d.deleyan@yandex.ru" TargetMode="External"/><Relationship Id="rId4" Type="http://schemas.openxmlformats.org/officeDocument/2006/relationships/hyperlink" Target="mailto:deleyan_de@edu.surgu.ru" TargetMode="External"/><Relationship Id="rId5" Type="http://schemas.openxmlformats.org/officeDocument/2006/relationships/image" Target="../media/image18.png"/><Relationship Id="rId6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/>
          <p:nvPr>
            <p:ph type="title"/>
          </p:nvPr>
        </p:nvSpPr>
        <p:spPr>
          <a:xfrm>
            <a:off x="457200" y="2129400"/>
            <a:ext cx="43833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Приложение в помощь родителям  при  взаимодействии с детьми с задержкой психического развития</a:t>
            </a:r>
            <a:endParaRPr sz="1200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</p:txBody>
      </p:sp>
      <p:pic>
        <p:nvPicPr>
          <p:cNvPr id="107" name="Google Shape;107;p1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85981" y="7301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"/>
          <p:cNvSpPr txBox="1"/>
          <p:nvPr/>
        </p:nvSpPr>
        <p:spPr>
          <a:xfrm>
            <a:off x="106251" y="619704"/>
            <a:ext cx="49533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t/>
            </a:r>
            <a:endParaRPr b="1" i="0" sz="3300" u="none" cap="none" strike="noStrike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b="1" i="0" lang="ru" sz="4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“BABYVЕКТОR”</a:t>
            </a:r>
            <a:endParaRPr b="0" i="0" sz="31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0" y="2709875"/>
            <a:ext cx="722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"/>
          <p:cNvSpPr txBox="1"/>
          <p:nvPr/>
        </p:nvSpPr>
        <p:spPr>
          <a:xfrm>
            <a:off x="324700" y="1891700"/>
            <a:ext cx="6855900" cy="26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u="none" cap="none" strike="noStrike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В настоящее время, по данным Росстата, в среднем </a:t>
            </a:r>
            <a:r>
              <a:rPr lang="ru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по России в возрасте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 0-7 лет 14,5 млн д</a:t>
            </a:r>
            <a:r>
              <a:rPr b="0" i="0" lang="ru" u="none" cap="none" strike="noStrike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етей. Из них, согласно научн</a:t>
            </a:r>
            <a:r>
              <a:rPr lang="ru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ым</a:t>
            </a:r>
            <a:r>
              <a:rPr b="0" i="0" lang="ru" u="none" cap="none" strike="noStrike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 исследовани</a:t>
            </a:r>
            <a:r>
              <a:rPr lang="ru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ям</a:t>
            </a:r>
            <a:r>
              <a:rPr b="0" i="0" lang="ru" u="none" cap="none" strike="noStrike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ru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с учетом накопления генетического груза,</a:t>
            </a:r>
            <a:r>
              <a:rPr b="0" i="0" lang="ru" u="none" cap="none" strike="noStrike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 1,5 млн име</a:t>
            </a:r>
            <a:r>
              <a:rPr lang="ru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ют задержку </a:t>
            </a:r>
            <a:r>
              <a:rPr lang="ru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психического</a:t>
            </a:r>
            <a:r>
              <a:rPr lang="ru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 развития</a:t>
            </a:r>
            <a:r>
              <a:rPr b="0" i="0" lang="ru" u="none" cap="none" strike="noStrike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. </a:t>
            </a:r>
            <a:endParaRPr b="0" i="0" u="none" cap="none" strike="noStrike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u="none" cap="none" strike="noStrike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Родители сталкиваются с проблемой сложности адаптации своего ребенка с задержкой психического развития к обществу. </a:t>
            </a:r>
            <a:endParaRPr b="0" i="0" u="none" cap="none" strike="noStrike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u="none" cap="none" strike="noStrike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Мы разрабатываем приложение с искусственным интеллектом, которое будет помогать родителю в обучении своего ребенка выражать свои желания и потребности. </a:t>
            </a:r>
            <a:endParaRPr b="0" i="0" sz="1700" u="none" cap="none" strike="noStrike">
              <a:solidFill>
                <a:srgbClr val="000000"/>
              </a:solidFill>
              <a:highlight>
                <a:srgbClr val="FF00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"/>
          <p:cNvSpPr txBox="1"/>
          <p:nvPr/>
        </p:nvSpPr>
        <p:spPr>
          <a:xfrm>
            <a:off x="552000" y="112842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"/>
          <p:cNvSpPr txBox="1"/>
          <p:nvPr>
            <p:ph type="title"/>
          </p:nvPr>
        </p:nvSpPr>
        <p:spPr>
          <a:xfrm>
            <a:off x="401717" y="151969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3"/>
          <p:cNvSpPr txBox="1"/>
          <p:nvPr>
            <p:ph idx="1" type="body"/>
          </p:nvPr>
        </p:nvSpPr>
        <p:spPr>
          <a:xfrm>
            <a:off x="401725" y="2194350"/>
            <a:ext cx="8235300" cy="24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" sz="1400">
                <a:solidFill>
                  <a:srgbClr val="434343"/>
                </a:solidFill>
              </a:rPr>
              <a:t>Сегмент А </a:t>
            </a:r>
            <a:endParaRPr b="1" sz="1400">
              <a:solidFill>
                <a:srgbClr val="434343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</a:pPr>
            <a:r>
              <a:rPr lang="ru" sz="1400">
                <a:solidFill>
                  <a:srgbClr val="434343"/>
                </a:solidFill>
              </a:rPr>
              <a:t>Родители и законные представители детей в возрасте с 3 до 7 лет, имеющие затруднения/сложности с коммуникацией и выражением собственных мыслей </a:t>
            </a:r>
            <a:endParaRPr sz="14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" sz="1400">
                <a:solidFill>
                  <a:srgbClr val="434343"/>
                </a:solidFill>
              </a:rPr>
              <a:t>Сегмент Б</a:t>
            </a:r>
            <a:endParaRPr b="1" sz="1400">
              <a:solidFill>
                <a:srgbClr val="434343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</a:pPr>
            <a:r>
              <a:rPr lang="ru" sz="1400">
                <a:solidFill>
                  <a:srgbClr val="434343"/>
                </a:solidFill>
              </a:rPr>
              <a:t>Люди, которые работают с детьми с задержкой психического развития (Воспитатели, педагоги, дефектологи, врачи, логопеды, психологи, психиатры, и тд)</a:t>
            </a:r>
            <a:endParaRPr sz="1400">
              <a:solidFill>
                <a:srgbClr val="434343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None/>
            </a:pPr>
            <a:r>
              <a:t/>
            </a:r>
            <a:endParaRPr sz="1400">
              <a:solidFill>
                <a:srgbClr val="434343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434343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700">
              <a:solidFill>
                <a:srgbClr val="132C40"/>
              </a:solidFill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"/>
          <p:cNvSpPr txBox="1"/>
          <p:nvPr>
            <p:ph type="title"/>
          </p:nvPr>
        </p:nvSpPr>
        <p:spPr>
          <a:xfrm>
            <a:off x="456817" y="1353031"/>
            <a:ext cx="46557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300">
                <a:solidFill>
                  <a:schemeClr val="dk1"/>
                </a:solidFill>
              </a:rPr>
              <a:t>Проблема</a:t>
            </a:r>
            <a:endParaRPr sz="3300">
              <a:solidFill>
                <a:schemeClr val="dk1"/>
              </a:solidFill>
            </a:endParaRPr>
          </a:p>
        </p:txBody>
      </p:sp>
      <p:sp>
        <p:nvSpPr>
          <p:cNvPr id="158" name="Google Shape;158;p4"/>
          <p:cNvSpPr txBox="1"/>
          <p:nvPr>
            <p:ph idx="1" type="body"/>
          </p:nvPr>
        </p:nvSpPr>
        <p:spPr>
          <a:xfrm>
            <a:off x="457200" y="2036500"/>
            <a:ext cx="8064300" cy="27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600">
                <a:solidFill>
                  <a:srgbClr val="132C40"/>
                </a:solidFill>
              </a:rPr>
              <a:t>Согласно проведенному глубинному интервью (4 респондента), было выявлено, что у родителей детей с задержкой психического развития имеются следующие проблемы c :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концентрацией внимания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социализацией детей с </a:t>
            </a:r>
            <a:r>
              <a:rPr lang="ru" sz="1400">
                <a:solidFill>
                  <a:srgbClr val="434343"/>
                </a:solidFill>
              </a:rPr>
              <a:t>задержкой психического развития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контактом родителей со своими детьми с </a:t>
            </a:r>
            <a:r>
              <a:rPr lang="ru" sz="1400">
                <a:solidFill>
                  <a:srgbClr val="434343"/>
                </a:solidFill>
              </a:rPr>
              <a:t>задержкой психического развития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непониманием ребенком своих потребностей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некорректной информацией на открытых источниках</a:t>
            </a:r>
            <a:endParaRPr sz="16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300">
              <a:solidFill>
                <a:srgbClr val="132C40"/>
              </a:solidFill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"/>
          <p:cNvSpPr txBox="1"/>
          <p:nvPr>
            <p:ph type="title"/>
          </p:nvPr>
        </p:nvSpPr>
        <p:spPr>
          <a:xfrm>
            <a:off x="1799192" y="6364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5"/>
          <p:cNvSpPr txBox="1"/>
          <p:nvPr>
            <p:ph idx="1" type="body"/>
          </p:nvPr>
        </p:nvSpPr>
        <p:spPr>
          <a:xfrm>
            <a:off x="20050" y="1471400"/>
            <a:ext cx="8214000" cy="31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2F2D"/>
              </a:solidFill>
            </a:endParaRPr>
          </a:p>
          <a:p>
            <a:pPr indent="45720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В нашем приложении будут следующие функции: 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-317500" lvl="0" marL="914400" rtl="0" algn="just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помощь родителям   во взаимодействии с детьми с </a:t>
            </a:r>
            <a:r>
              <a:rPr lang="ru" sz="1400">
                <a:solidFill>
                  <a:srgbClr val="434343"/>
                </a:solidFill>
              </a:rPr>
              <a:t>задержкой психического развития </a:t>
            </a:r>
            <a:r>
              <a:rPr lang="ru" sz="1400">
                <a:solidFill>
                  <a:srgbClr val="132C40"/>
                </a:solidFill>
              </a:rPr>
              <a:t>благодаря карточкам;</a:t>
            </a:r>
            <a:endParaRPr sz="1400">
              <a:solidFill>
                <a:srgbClr val="132C40"/>
              </a:solidFill>
            </a:endParaRPr>
          </a:p>
          <a:p>
            <a:pPr indent="-317500" lvl="0" marL="914400" rtl="0" algn="just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отслеживание процесса психофизического развития ребенка с </a:t>
            </a:r>
            <a:r>
              <a:rPr lang="ru" sz="1400">
                <a:solidFill>
                  <a:srgbClr val="434343"/>
                </a:solidFill>
              </a:rPr>
              <a:t>задержкой психического развития</a:t>
            </a:r>
            <a:r>
              <a:rPr lang="ru" sz="1400">
                <a:solidFill>
                  <a:srgbClr val="132C40"/>
                </a:solidFill>
              </a:rPr>
              <a:t>; </a:t>
            </a:r>
            <a:endParaRPr sz="1400">
              <a:solidFill>
                <a:srgbClr val="132C40"/>
              </a:solidFill>
            </a:endParaRPr>
          </a:p>
          <a:p>
            <a:pPr indent="-317500" lvl="0" marL="914400" rtl="0" algn="just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укрепление отношений между родителями и детьми с </a:t>
            </a:r>
            <a:r>
              <a:rPr lang="ru" sz="1400">
                <a:solidFill>
                  <a:srgbClr val="434343"/>
                </a:solidFill>
              </a:rPr>
              <a:t>задержкой психического развития</a:t>
            </a:r>
            <a:r>
              <a:rPr lang="ru" sz="1400">
                <a:solidFill>
                  <a:srgbClr val="132C40"/>
                </a:solidFill>
              </a:rPr>
              <a:t> при помощи совместного времяпровождения в общеразвивающих играх; </a:t>
            </a:r>
            <a:endParaRPr sz="1400">
              <a:solidFill>
                <a:srgbClr val="132C40"/>
              </a:solidFill>
            </a:endParaRPr>
          </a:p>
          <a:p>
            <a:pPr indent="-317500" lvl="0" marL="914400" rtl="0" algn="just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комплекс лекций для взрослых, которые помогут найти ответы на интересующие их вопросы. </a:t>
            </a:r>
            <a:endParaRPr sz="14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6"/>
          <p:cNvPicPr preferRelativeResize="0"/>
          <p:nvPr/>
        </p:nvPicPr>
        <p:blipFill rotWithShape="1">
          <a:blip r:embed="rId3">
            <a:alphaModFix/>
          </a:blip>
          <a:srcRect b="0" l="0" r="0" t="3400"/>
          <a:stretch/>
        </p:blipFill>
        <p:spPr>
          <a:xfrm>
            <a:off x="3366974" y="845150"/>
            <a:ext cx="2140051" cy="412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6"/>
          <p:cNvPicPr preferRelativeResize="0"/>
          <p:nvPr/>
        </p:nvPicPr>
        <p:blipFill rotWithShape="1">
          <a:blip r:embed="rId4">
            <a:alphaModFix/>
          </a:blip>
          <a:srcRect b="0" l="0" r="0" t="3400"/>
          <a:stretch/>
        </p:blipFill>
        <p:spPr>
          <a:xfrm>
            <a:off x="608475" y="845152"/>
            <a:ext cx="2070599" cy="41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6"/>
          <p:cNvSpPr txBox="1"/>
          <p:nvPr>
            <p:ph type="title"/>
          </p:nvPr>
        </p:nvSpPr>
        <p:spPr>
          <a:xfrm>
            <a:off x="2320942" y="1672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3000">
                <a:solidFill>
                  <a:schemeClr val="dk1"/>
                </a:solidFill>
              </a:rPr>
              <a:t>UI-дизайн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188" name="Google Shape;188;p6"/>
          <p:cNvPicPr preferRelativeResize="0"/>
          <p:nvPr/>
        </p:nvPicPr>
        <p:blipFill rotWithShape="1">
          <a:blip r:embed="rId5">
            <a:alphaModFix/>
          </a:blip>
          <a:srcRect b="0" l="0" r="0" t="3400"/>
          <a:stretch/>
        </p:blipFill>
        <p:spPr>
          <a:xfrm>
            <a:off x="5986375" y="872950"/>
            <a:ext cx="2001453" cy="41018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"/>
          <p:cNvSpPr txBox="1"/>
          <p:nvPr>
            <p:ph type="title"/>
          </p:nvPr>
        </p:nvSpPr>
        <p:spPr>
          <a:xfrm>
            <a:off x="346382" y="38228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4" name="Google Shape;194;p7"/>
          <p:cNvSpPr txBox="1"/>
          <p:nvPr/>
        </p:nvSpPr>
        <p:spPr>
          <a:xfrm>
            <a:off x="401726" y="1809950"/>
            <a:ext cx="7865400" cy="23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B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ABYVEKTOR</a:t>
            </a:r>
            <a:endParaRPr b="0" i="0" sz="1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родителям и законным представителям с детьми</a:t>
            </a:r>
            <a:endParaRPr b="0" i="0" sz="1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диагноза у ребенка - задержка психического развития </a:t>
            </a:r>
            <a:endParaRPr b="0" i="0" sz="1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облегчения симптомов и необходимости консультации с врачом </a:t>
            </a:r>
            <a:endParaRPr b="0" i="0" sz="1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приложения, содержащего искусственный интеллект </a:t>
            </a:r>
            <a:endParaRPr b="0" i="0" sz="1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экономии времени и повышения качества жизни.</a:t>
            </a:r>
            <a:endParaRPr b="0" i="0" sz="1400" u="none" cap="none" strike="noStrike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5" name="Google Shape;195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8e3f756d31_3_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g28e3f756d31_3_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g28e3f756d31_3_0"/>
          <p:cNvSpPr/>
          <p:nvPr/>
        </p:nvSpPr>
        <p:spPr>
          <a:xfrm>
            <a:off x="284043" y="4338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g28e3f756d31_3_0"/>
          <p:cNvSpPr txBox="1"/>
          <p:nvPr/>
        </p:nvSpPr>
        <p:spPr>
          <a:xfrm>
            <a:off x="162494" y="1157413"/>
            <a:ext cx="69366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05" name="Google Shape;205;g28e3f756d31_3_0"/>
          <p:cNvSpPr txBox="1"/>
          <p:nvPr>
            <p:ph type="title"/>
          </p:nvPr>
        </p:nvSpPr>
        <p:spPr>
          <a:xfrm>
            <a:off x="284042" y="4338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6" name="Google Shape;206;g28e3f756d31_3_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g28e3f756d31_3_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g28e3f756d31_3_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g28e3f756d31_3_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g28e3f756d31_3_0"/>
          <p:cNvSpPr txBox="1"/>
          <p:nvPr/>
        </p:nvSpPr>
        <p:spPr>
          <a:xfrm>
            <a:off x="284050" y="1316025"/>
            <a:ext cx="4392000" cy="34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Стоимость месячной подписки: 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емо-версия - 199 руб, базовый тариф  599 руб, 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расширенный функционал 999 руб.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год пользователь покупает 199 + 599 * 11 = 6 788 руб.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России на данный момент 14 млн детей от 0 до 7 лет*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 РАМ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будет равен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14 млн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* 6 788 = 95 млрд руб.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 TAM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по научным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исследованиям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России с задержкой психического развития рождается ≈10%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детей 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10% от 95 000 000 000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=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950 000 000 руб.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SAM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33% родителей используют приложение для детей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будет равен 950 000 000 * 0,33 = 314 млн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Мы можем получить 10% рынка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SOM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= 314 млн рублей в год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11" name="Google Shape;211;g28e3f756d31_3_0"/>
          <p:cNvGrpSpPr/>
          <p:nvPr/>
        </p:nvGrpSpPr>
        <p:grpSpPr>
          <a:xfrm>
            <a:off x="4483873" y="1031262"/>
            <a:ext cx="4016929" cy="3481191"/>
            <a:chOff x="206792" y="718875"/>
            <a:chExt cx="4557959" cy="4037100"/>
          </a:xfrm>
        </p:grpSpPr>
        <p:sp>
          <p:nvSpPr>
            <p:cNvPr id="212" name="Google Shape;212;g28e3f756d31_3_0"/>
            <p:cNvSpPr txBox="1"/>
            <p:nvPr/>
          </p:nvSpPr>
          <p:spPr>
            <a:xfrm>
              <a:off x="206791" y="3134756"/>
              <a:ext cx="618000" cy="104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400">
                <a:solidFill>
                  <a:srgbClr val="CE215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213" name="Google Shape;213;g28e3f756d31_3_0"/>
            <p:cNvSpPr/>
            <p:nvPr/>
          </p:nvSpPr>
          <p:spPr>
            <a:xfrm>
              <a:off x="658950" y="718875"/>
              <a:ext cx="4105800" cy="4037100"/>
            </a:xfrm>
            <a:prstGeom prst="ellipse">
              <a:avLst/>
            </a:prstGeom>
            <a:solidFill>
              <a:srgbClr val="999999"/>
            </a:solidFill>
            <a:ln cap="flat" cmpd="sng" w="9525">
              <a:solidFill>
                <a:srgbClr val="EEEE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g28e3f756d31_3_0"/>
            <p:cNvSpPr/>
            <p:nvPr/>
          </p:nvSpPr>
          <p:spPr>
            <a:xfrm>
              <a:off x="956400" y="1352950"/>
              <a:ext cx="3510900" cy="3402900"/>
            </a:xfrm>
            <a:prstGeom prst="ellipse">
              <a:avLst/>
            </a:prstGeom>
            <a:solidFill>
              <a:srgbClr val="A2C4C9"/>
            </a:solidFill>
            <a:ln cap="flat" cmpd="sng" w="9525">
              <a:solidFill>
                <a:srgbClr val="8888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g28e3f756d31_3_0"/>
            <p:cNvSpPr/>
            <p:nvPr/>
          </p:nvSpPr>
          <p:spPr>
            <a:xfrm>
              <a:off x="1364700" y="1994475"/>
              <a:ext cx="2694300" cy="2761500"/>
            </a:xfrm>
            <a:prstGeom prst="ellipse">
              <a:avLst/>
            </a:prstGeom>
            <a:solidFill>
              <a:srgbClr val="083B6A"/>
            </a:solidFill>
            <a:ln cap="flat" cmpd="sng" w="9525">
              <a:solidFill>
                <a:srgbClr val="083B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g28e3f756d31_3_0"/>
            <p:cNvSpPr/>
            <p:nvPr/>
          </p:nvSpPr>
          <p:spPr>
            <a:xfrm>
              <a:off x="1702500" y="2685900"/>
              <a:ext cx="2018700" cy="2070000"/>
            </a:xfrm>
            <a:prstGeom prst="ellipse">
              <a:avLst/>
            </a:prstGeom>
            <a:solidFill>
              <a:srgbClr val="D74B4B"/>
            </a:solidFill>
            <a:ln cap="flat" cmpd="sng" w="9525">
              <a:solidFill>
                <a:srgbClr val="D74B4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g28e3f756d31_3_0"/>
            <p:cNvSpPr txBox="1"/>
            <p:nvPr/>
          </p:nvSpPr>
          <p:spPr>
            <a:xfrm>
              <a:off x="2316756" y="780950"/>
              <a:ext cx="7902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FFFFFF"/>
                  </a:solidFill>
                  <a:highlight>
                    <a:srgbClr val="CE2155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PAM</a:t>
              </a:r>
              <a:endParaRPr sz="800">
                <a:solidFill>
                  <a:srgbClr val="FFFFFF"/>
                </a:solidFill>
                <a:highlight>
                  <a:srgbClr val="CE2155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18" name="Google Shape;218;g28e3f756d31_3_0"/>
            <p:cNvSpPr txBox="1"/>
            <p:nvPr/>
          </p:nvSpPr>
          <p:spPr>
            <a:xfrm>
              <a:off x="2316756" y="1443613"/>
              <a:ext cx="7902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FFFFFF"/>
                  </a:solidFill>
                  <a:highlight>
                    <a:srgbClr val="FD493D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TAM</a:t>
              </a:r>
              <a:endParaRPr sz="1100">
                <a:solidFill>
                  <a:srgbClr val="FFFFFF"/>
                </a:solidFill>
                <a:highlight>
                  <a:srgbClr val="FD493D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19" name="Google Shape;219;g28e3f756d31_3_0"/>
            <p:cNvSpPr txBox="1"/>
            <p:nvPr/>
          </p:nvSpPr>
          <p:spPr>
            <a:xfrm>
              <a:off x="2316756" y="2057113"/>
              <a:ext cx="790200" cy="29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FFFFFF"/>
                  </a:solidFill>
                  <a:highlight>
                    <a:srgbClr val="FD493D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SAM</a:t>
              </a:r>
              <a:endParaRPr sz="1200">
                <a:solidFill>
                  <a:srgbClr val="FFFFFF"/>
                </a:solidFill>
                <a:highlight>
                  <a:srgbClr val="FD493D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20" name="Google Shape;220;g28e3f756d31_3_0"/>
            <p:cNvSpPr txBox="1"/>
            <p:nvPr/>
          </p:nvSpPr>
          <p:spPr>
            <a:xfrm>
              <a:off x="2316756" y="3134738"/>
              <a:ext cx="790200" cy="29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FFFFFF"/>
                  </a:solidFill>
                  <a:highlight>
                    <a:srgbClr val="FD493D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SOM</a:t>
              </a:r>
              <a:endParaRPr sz="1200">
                <a:solidFill>
                  <a:srgbClr val="FFFFFF"/>
                </a:solidFill>
                <a:highlight>
                  <a:srgbClr val="FD493D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21" name="Google Shape;221;g28e3f756d31_3_0"/>
            <p:cNvSpPr txBox="1"/>
            <p:nvPr/>
          </p:nvSpPr>
          <p:spPr>
            <a:xfrm>
              <a:off x="1874975" y="1051500"/>
              <a:ext cx="1790400" cy="31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95 000 </a:t>
              </a: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000 000 ₽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22" name="Google Shape;222;g28e3f756d31_3_0"/>
            <p:cNvSpPr txBox="1"/>
            <p:nvPr/>
          </p:nvSpPr>
          <p:spPr>
            <a:xfrm>
              <a:off x="1816650" y="1717975"/>
              <a:ext cx="1790400" cy="31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950 0</a:t>
              </a: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00 000 ₽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23" name="Google Shape;223;g28e3f756d31_3_0"/>
            <p:cNvSpPr txBox="1"/>
            <p:nvPr/>
          </p:nvSpPr>
          <p:spPr>
            <a:xfrm>
              <a:off x="1924450" y="2363725"/>
              <a:ext cx="1682700" cy="31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3 911 400 000</a:t>
              </a: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₽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24" name="Google Shape;224;g28e3f756d31_3_0"/>
            <p:cNvSpPr txBox="1"/>
            <p:nvPr/>
          </p:nvSpPr>
          <p:spPr>
            <a:xfrm>
              <a:off x="1870500" y="3450200"/>
              <a:ext cx="1682700" cy="31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314 000 000 ₽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225" name="Google Shape;225;g28e3f756d31_3_0"/>
          <p:cNvSpPr txBox="1"/>
          <p:nvPr/>
        </p:nvSpPr>
        <p:spPr>
          <a:xfrm>
            <a:off x="433450" y="4787025"/>
            <a:ext cx="4356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*</a:t>
            </a:r>
            <a:r>
              <a:rPr lang="ru" sz="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 данным Росстата на 2023 год</a:t>
            </a:r>
            <a:endParaRPr sz="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4"/>
          <p:cNvSpPr txBox="1"/>
          <p:nvPr>
            <p:ph type="title"/>
          </p:nvPr>
        </p:nvSpPr>
        <p:spPr>
          <a:xfrm>
            <a:off x="80092" y="6980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/>
              <a:t>КОНКУРЕНТЫ</a:t>
            </a:r>
            <a:endParaRPr/>
          </a:p>
        </p:txBody>
      </p:sp>
      <p:graphicFrame>
        <p:nvGraphicFramePr>
          <p:cNvPr id="231" name="Google Shape;231;p14"/>
          <p:cNvGraphicFramePr/>
          <p:nvPr/>
        </p:nvGraphicFramePr>
        <p:xfrm>
          <a:off x="234088" y="780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{1524BA84-1930-4958-936F-3B6FAF2A6DCA}</a:tableStyleId>
              </a:tblPr>
              <a:tblGrid>
                <a:gridCol w="1399300"/>
                <a:gridCol w="1107450"/>
                <a:gridCol w="1107450"/>
                <a:gridCol w="1201575"/>
                <a:gridCol w="1201575"/>
                <a:gridCol w="1201575"/>
                <a:gridCol w="1293725"/>
              </a:tblGrid>
              <a:tr h="55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</a:t>
                      </a:r>
                      <a:r>
                        <a:rPr b="1" lang="ru" sz="11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риложение </a:t>
                      </a:r>
                      <a:endParaRPr b="1" sz="11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1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Когнитёнок</a:t>
                      </a:r>
                      <a:endParaRPr b="1" sz="11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Игры для малышей (KidAPP)</a:t>
                      </a:r>
                      <a:endParaRPr b="1" sz="11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1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Павлик</a:t>
                      </a:r>
                      <a:endParaRPr b="1" sz="11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1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Аутизм. общение</a:t>
                      </a:r>
                      <a:endParaRPr b="1" sz="11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</a:t>
                      </a:r>
                      <a:r>
                        <a:rPr b="1" lang="ru" sz="11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нлайн</a:t>
                      </a:r>
                      <a:r>
                        <a:rPr b="1"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r>
                        <a:rPr b="1" lang="ru" sz="11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школа “фоксфорд”</a:t>
                      </a:r>
                      <a:endParaRPr b="1" sz="11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ru" sz="11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BABYVEKTOR</a:t>
                      </a:r>
                      <a:endParaRPr b="1" sz="11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rgbClr val="DBE6FD"/>
                    </a:solidFill>
                  </a:tcPr>
                </a:tc>
              </a:tr>
              <a:tr h="644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</a:t>
                      </a:r>
                      <a:r>
                        <a:rPr lang="ru" sz="11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идеоуроки для родителя с ребёнком</a:t>
                      </a:r>
                      <a:endParaRPr sz="11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23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23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644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</a:t>
                      </a:r>
                      <a:r>
                        <a:rPr lang="ru" sz="11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адать вопрос специалисту по работе с </a:t>
                      </a:r>
                      <a:r>
                        <a:rPr lang="ru" sz="1100">
                          <a:solidFill>
                            <a:srgbClr val="43434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задержкой психического развития</a:t>
                      </a:r>
                      <a:endParaRPr sz="11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9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9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48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</a:t>
                      </a:r>
                      <a:r>
                        <a:rPr lang="ru" sz="11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татьи для родителей</a:t>
                      </a:r>
                      <a:endParaRPr sz="11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9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9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644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</a:t>
                      </a:r>
                      <a:r>
                        <a:rPr lang="ru" sz="11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азвивающие занятия (спец. упражнения)</a:t>
                      </a:r>
                      <a:endParaRPr sz="11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9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9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443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</a:t>
                      </a:r>
                      <a:r>
                        <a:rPr lang="ru" sz="11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нструкция</a:t>
                      </a:r>
                      <a:endParaRPr sz="11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9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9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48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</a:t>
                      </a:r>
                      <a:r>
                        <a:rPr lang="ru" sz="11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онсультация врачей</a:t>
                      </a:r>
                      <a:endParaRPr sz="11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9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9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8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8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1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5"/>
          <p:cNvSpPr/>
          <p:nvPr/>
        </p:nvSpPr>
        <p:spPr>
          <a:xfrm>
            <a:off x="359243" y="7916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5"/>
          <p:cNvSpPr txBox="1"/>
          <p:nvPr>
            <p:ph type="title"/>
          </p:nvPr>
        </p:nvSpPr>
        <p:spPr>
          <a:xfrm>
            <a:off x="359242" y="76570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0" name="Google Shape;240;p15"/>
          <p:cNvSpPr txBox="1"/>
          <p:nvPr>
            <p:ph idx="1" type="body"/>
          </p:nvPr>
        </p:nvSpPr>
        <p:spPr>
          <a:xfrm>
            <a:off x="132350" y="1700050"/>
            <a:ext cx="81798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603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/>
              <a:t>Мы будем делать приложение, которое будет помогать родителям адаптировать своего ребенка с отставанием психического развития. Также оно будет содействовать более простому взаимодействию ребенка с родителями.  </a:t>
            </a:r>
            <a:endParaRPr sz="1300"/>
          </a:p>
          <a:p>
            <a:pPr indent="-2603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/>
              <a:t>Это будет стоить 300 000 рублей</a:t>
            </a:r>
            <a:endParaRPr sz="1300"/>
          </a:p>
          <a:p>
            <a:pPr indent="-2603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/>
              <a:t>У нас будут покупать подписку: д</a:t>
            </a:r>
            <a:r>
              <a:rPr lang="ru" sz="1300"/>
              <a:t>емо-версия - 199 руб (на месяц), базовый 599 руб, расширенный 999 руб.</a:t>
            </a:r>
            <a:endParaRPr sz="1300"/>
          </a:p>
          <a:p>
            <a:pPr indent="-2603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/>
              <a:t>Бизнес-модель </a:t>
            </a:r>
            <a:endParaRPr sz="1300"/>
          </a:p>
          <a:p>
            <a:pPr indent="-2603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/>
              <a:t>Дополнительно мы можем зарабатывать на платных консультациях специализированных врачей: </a:t>
            </a:r>
            <a:r>
              <a:rPr lang="ru" sz="1300"/>
              <a:t>одноразовая - 2199 руб/пакет консультаций 12шт. - 20 199 руб. </a:t>
            </a:r>
            <a:endParaRPr sz="1400"/>
          </a:p>
        </p:txBody>
      </p:sp>
      <p:sp>
        <p:nvSpPr>
          <p:cNvPr id="241" name="Google Shape;241;p1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1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1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1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7"/>
          <p:cNvSpPr txBox="1"/>
          <p:nvPr>
            <p:ph type="title"/>
          </p:nvPr>
        </p:nvSpPr>
        <p:spPr>
          <a:xfrm>
            <a:off x="401192" y="30920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0" name="Google Shape;250;p1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1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1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1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4" name="Google Shape;254;p17"/>
          <p:cNvGraphicFramePr/>
          <p:nvPr/>
        </p:nvGraphicFramePr>
        <p:xfrm>
          <a:off x="401210" y="1118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{1524BA84-1930-4958-936F-3B6FAF2A6DCA}</a:tableStyleId>
              </a:tblPr>
              <a:tblGrid>
                <a:gridCol w="2007175"/>
                <a:gridCol w="3640975"/>
                <a:gridCol w="2445500"/>
              </a:tblGrid>
              <a:tr h="586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Период</a:t>
                      </a:r>
                      <a:endParaRPr b="1" sz="11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Действие</a:t>
                      </a:r>
                      <a:endParaRPr b="1" sz="11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Результат</a:t>
                      </a:r>
                      <a:endParaRPr b="1" sz="11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D"/>
                    </a:solidFill>
                  </a:tcPr>
                </a:tc>
              </a:tr>
              <a:tr h="588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F00FF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Сентябрь 2023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Принимали участие в стартовом интенсиве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Придумали идею.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9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F00FF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Октябрь 2023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Прослушали лекции от ведущих специалистов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Начали работу над проектом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1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Ноябрь 2023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Вместе с трекером продолжили разрабатывать нашу идею, визуализировали наше приложение, провели </a:t>
                      </a: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глубинное интервью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Подготовили проект к представлению на “Экваторе”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84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F00FF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Декабрь 2023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Разработали требования к приложению, оценили предварительную стоимость приложения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Подготовили проект к защите.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8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0" name="Google Shape;260;p1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1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3" name="Google Shape;26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1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1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1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8" name="Google Shape;268;p18"/>
          <p:cNvGraphicFramePr/>
          <p:nvPr/>
        </p:nvGraphicFramePr>
        <p:xfrm>
          <a:off x="672097" y="139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{1524BA84-1930-4958-936F-3B6FAF2A6DCA}</a:tableStyleId>
              </a:tblPr>
              <a:tblGrid>
                <a:gridCol w="3341400"/>
                <a:gridCol w="1679950"/>
                <a:gridCol w="2510675"/>
              </a:tblGrid>
              <a:tr h="34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7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Сбор требо</a:t>
                      </a: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ваний к </a:t>
                      </a: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приложению</a:t>
                      </a:r>
                      <a:endParaRPr sz="12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2.12.2023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Д.Делеян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5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Предварительная оценка стоимости разработки</a:t>
                      </a:r>
                      <a:endParaRPr sz="12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3.12.2023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И.Шахбазова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Проектирование прототипа</a:t>
                      </a:r>
                      <a:endParaRPr sz="12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4.12-6.12.2023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С.Мусалова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7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Составление технического задания</a:t>
                      </a:r>
                      <a:endParaRPr sz="12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7.12.2023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С.Эфендиева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7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Тестирование</a:t>
                      </a:r>
                      <a:endParaRPr sz="12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15.12.2023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П.Сидорова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7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Публикация на рынок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20.12.2023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Н.Гюлмагомедова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7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Техническая поддержка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25.12.2023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И.Шахбазова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9"/>
          <p:cNvSpPr txBox="1"/>
          <p:nvPr>
            <p:ph type="title"/>
          </p:nvPr>
        </p:nvSpPr>
        <p:spPr>
          <a:xfrm>
            <a:off x="140057" y="6"/>
            <a:ext cx="79761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</a:pPr>
            <a:r>
              <a:rPr lang="ru"/>
              <a:t>КОМАНДА ПРОЕКТА</a:t>
            </a:r>
            <a:endParaRPr/>
          </a:p>
        </p:txBody>
      </p:sp>
      <p:pic>
        <p:nvPicPr>
          <p:cNvPr id="274" name="Google Shape;27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051" y="3074975"/>
            <a:ext cx="1475191" cy="179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26950" y="637950"/>
            <a:ext cx="1647076" cy="163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9"/>
          <p:cNvPicPr preferRelativeResize="0"/>
          <p:nvPr/>
        </p:nvPicPr>
        <p:blipFill rotWithShape="1">
          <a:blip r:embed="rId5">
            <a:alphaModFix/>
          </a:blip>
          <a:srcRect b="-9565" l="0" r="-3659" t="0"/>
          <a:stretch/>
        </p:blipFill>
        <p:spPr>
          <a:xfrm>
            <a:off x="140050" y="637950"/>
            <a:ext cx="1584275" cy="179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26950" y="2984475"/>
            <a:ext cx="1528375" cy="1798325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9"/>
          <p:cNvSpPr txBox="1"/>
          <p:nvPr/>
        </p:nvSpPr>
        <p:spPr>
          <a:xfrm>
            <a:off x="7754900" y="600300"/>
            <a:ext cx="13890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АНАЛИТИК</a:t>
            </a:r>
            <a:endParaRPr b="1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Эфендиева Сабина Мушвиг кызы</a:t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участник ежегодной конференции имени Г.И. Назина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9" name="Google Shape;279;p19"/>
          <p:cNvSpPr txBox="1"/>
          <p:nvPr/>
        </p:nvSpPr>
        <p:spPr>
          <a:xfrm>
            <a:off x="1681763" y="3144725"/>
            <a:ext cx="16470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ФИНАНСИСТ</a:t>
            </a:r>
            <a:endParaRPr b="1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Сидорова Полина Валерьевна</a:t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навыки финансового моделирования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0" name="Google Shape;280;p19"/>
          <p:cNvSpPr txBox="1"/>
          <p:nvPr/>
        </p:nvSpPr>
        <p:spPr>
          <a:xfrm>
            <a:off x="4790800" y="609700"/>
            <a:ext cx="12360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ДИЗАЙНЕР</a:t>
            </a:r>
            <a:endParaRPr b="1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Шахбазова Илаха Фаряз кызы</a:t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опыт в фотошопе, дизайне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1" name="Google Shape;281;p19"/>
          <p:cNvSpPr txBox="1"/>
          <p:nvPr/>
        </p:nvSpPr>
        <p:spPr>
          <a:xfrm>
            <a:off x="1887275" y="757575"/>
            <a:ext cx="1236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ЛИДЕР</a:t>
            </a:r>
            <a:endParaRPr b="1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Делеян Дарья Евгеньевна</a:t>
            </a:r>
            <a:endParaRPr b="1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2" name="Google Shape;282;p19"/>
          <p:cNvSpPr txBox="1"/>
          <p:nvPr/>
        </p:nvSpPr>
        <p:spPr>
          <a:xfrm>
            <a:off x="4653825" y="3037050"/>
            <a:ext cx="16470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ИНЖЕНЕР</a:t>
            </a:r>
            <a:endParaRPr b="1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Гюлмагомедова Назлу Рамазанвона</a:t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опыт в разработке проектов.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3" name="Google Shape;283;p19"/>
          <p:cNvSpPr txBox="1"/>
          <p:nvPr/>
        </p:nvSpPr>
        <p:spPr>
          <a:xfrm>
            <a:off x="7625900" y="3037050"/>
            <a:ext cx="16470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МАРКЕТОЛОГ</a:t>
            </a:r>
            <a:endParaRPr b="1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Мусалова Сабина Навруз-Алиевна</a:t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опыт в продажах</a:t>
            </a:r>
            <a:r>
              <a:rPr i="1" lang="ru">
                <a:latin typeface="Raleway"/>
                <a:ea typeface="Raleway"/>
                <a:cs typeface="Raleway"/>
                <a:sym typeface="Raleway"/>
              </a:rPr>
              <a:t> и </a:t>
            </a: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рекламе.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84" name="Google Shape;284;p19"/>
          <p:cNvPicPr preferRelativeResize="0"/>
          <p:nvPr/>
        </p:nvPicPr>
        <p:blipFill rotWithShape="1">
          <a:blip r:embed="rId7">
            <a:alphaModFix/>
          </a:blip>
          <a:srcRect b="7891" l="14527" r="7201" t="28264"/>
          <a:stretch/>
        </p:blipFill>
        <p:spPr>
          <a:xfrm>
            <a:off x="3135212" y="3074963"/>
            <a:ext cx="1584299" cy="1798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9"/>
          <p:cNvPicPr preferRelativeResize="0"/>
          <p:nvPr/>
        </p:nvPicPr>
        <p:blipFill rotWithShape="1">
          <a:blip r:embed="rId8">
            <a:alphaModFix/>
          </a:blip>
          <a:srcRect b="4648" l="0" r="15497" t="8628"/>
          <a:stretch/>
        </p:blipFill>
        <p:spPr>
          <a:xfrm>
            <a:off x="3339050" y="692400"/>
            <a:ext cx="1358922" cy="163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0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91" name="Google Shape;291;p20"/>
          <p:cNvSpPr txBox="1"/>
          <p:nvPr>
            <p:ph idx="1" type="body"/>
          </p:nvPr>
        </p:nvSpPr>
        <p:spPr>
          <a:xfrm>
            <a:off x="530725" y="2454580"/>
            <a:ext cx="36036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700">
                <a:solidFill>
                  <a:srgbClr val="132C40"/>
                </a:solidFill>
              </a:rPr>
              <a:t>Делеян Дарья Евгеньевна</a:t>
            </a:r>
            <a:endParaRPr sz="1700">
              <a:solidFill>
                <a:srgbClr val="132C40"/>
              </a:solidFill>
            </a:endParaRPr>
          </a:p>
        </p:txBody>
      </p:sp>
      <p:sp>
        <p:nvSpPr>
          <p:cNvPr id="292" name="Google Shape;292;p20"/>
          <p:cNvSpPr txBox="1"/>
          <p:nvPr>
            <p:ph idx="1" type="body"/>
          </p:nvPr>
        </p:nvSpPr>
        <p:spPr>
          <a:xfrm>
            <a:off x="343375" y="2900978"/>
            <a:ext cx="3603600" cy="10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solidFill>
                  <a:srgbClr val="132C40"/>
                </a:solidFill>
              </a:rPr>
              <a:t>89044821381</a:t>
            </a:r>
            <a:endParaRPr sz="18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chemeClr val="lt2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d.deleyan@yandex.ru</a:t>
            </a:r>
            <a:endParaRPr>
              <a:solidFill>
                <a:schemeClr val="lt2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chemeClr val="lt2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deleyan_de@edu.surgu.ru</a:t>
            </a:r>
            <a:r>
              <a:rPr lang="ru">
                <a:solidFill>
                  <a:schemeClr val="lt2"/>
                </a:solidFill>
              </a:rPr>
              <a:t> 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293" name="Google Shape;293;p2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" name="Google Shape;294;p2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2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6" name="Google Shape;296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2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2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2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2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20"/>
          <p:cNvSpPr txBox="1"/>
          <p:nvPr/>
        </p:nvSpPr>
        <p:spPr>
          <a:xfrm>
            <a:off x="1010175" y="4333225"/>
            <a:ext cx="4314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ПОМОЖЕМ ВАШИМ ДЕТЯМ!</a:t>
            </a:r>
            <a:endParaRPr i="1" sz="1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02" name="Google Shape;302;p20"/>
          <p:cNvPicPr preferRelativeResize="0"/>
          <p:nvPr/>
        </p:nvPicPr>
        <p:blipFill rotWithShape="1">
          <a:blip r:embed="rId6">
            <a:alphaModFix/>
          </a:blip>
          <a:srcRect b="0" l="0" r="0" t="3400"/>
          <a:stretch/>
        </p:blipFill>
        <p:spPr>
          <a:xfrm>
            <a:off x="6307850" y="724376"/>
            <a:ext cx="2030499" cy="404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Полина Сидорова</dc:creator>
</cp:coreProperties>
</file>