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11315700" cx="20112025"/>
  <p:notesSz cx="9144000" cy="6858000"/>
  <p:embeddedFontLst>
    <p:embeddedFont>
      <p:font typeface="Raleway"/>
      <p:regular r:id="rId15"/>
      <p:bold r:id="rId16"/>
      <p:italic r:id="rId17"/>
      <p:boldItalic r:id="rId18"/>
    </p:embeddedFont>
    <p:embeddedFont>
      <p:font typeface="Helvetica Neue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j1AI/Q4RSU+r/oLeZok6pg4vDt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.fntdata"/><Relationship Id="rId22" Type="http://schemas.openxmlformats.org/officeDocument/2006/relationships/font" Target="fonts/HelveticaNeue-boldItalic.fntdata"/><Relationship Id="rId21" Type="http://schemas.openxmlformats.org/officeDocument/2006/relationships/font" Target="fonts/HelveticaNeue-italic.fntdata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Raleway-regular.fntdata"/><Relationship Id="rId14" Type="http://schemas.openxmlformats.org/officeDocument/2006/relationships/slide" Target="slides/slide10.xml"/><Relationship Id="rId17" Type="http://schemas.openxmlformats.org/officeDocument/2006/relationships/font" Target="fonts/Raleway-italic.fntdata"/><Relationship Id="rId16" Type="http://schemas.openxmlformats.org/officeDocument/2006/relationships/font" Target="fonts/Raleway-bold.fntdata"/><Relationship Id="rId19" Type="http://schemas.openxmlformats.org/officeDocument/2006/relationships/font" Target="fonts/HelveticaNeue-regular.fntdata"/><Relationship Id="rId18" Type="http://schemas.openxmlformats.org/officeDocument/2006/relationships/font" Target="fonts/Raleway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11" Type="http://schemas.openxmlformats.org/officeDocument/2006/relationships/image" Target="../media/image19.png"/><Relationship Id="rId10" Type="http://schemas.openxmlformats.org/officeDocument/2006/relationships/image" Target="../media/image55.png"/><Relationship Id="rId12" Type="http://schemas.openxmlformats.org/officeDocument/2006/relationships/image" Target="../media/image20.png"/><Relationship Id="rId9" Type="http://schemas.openxmlformats.org/officeDocument/2006/relationships/image" Target="../media/image30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22.png"/><Relationship Id="rId8" Type="http://schemas.openxmlformats.org/officeDocument/2006/relationships/image" Target="../media/image1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6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7.jp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25" Type="http://schemas.openxmlformats.org/officeDocument/2006/relationships/theme" Target="../theme/theme2.xml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16.png"/><Relationship Id="rId11" Type="http://schemas.openxmlformats.org/officeDocument/2006/relationships/image" Target="../media/image3.png"/><Relationship Id="rId10" Type="http://schemas.openxmlformats.org/officeDocument/2006/relationships/image" Target="../media/image55.png"/><Relationship Id="rId13" Type="http://schemas.openxmlformats.org/officeDocument/2006/relationships/image" Target="../media/image12.png"/><Relationship Id="rId12" Type="http://schemas.openxmlformats.org/officeDocument/2006/relationships/image" Target="../media/image10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9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11" Type="http://schemas.openxmlformats.org/officeDocument/2006/relationships/image" Target="../media/image45.png"/><Relationship Id="rId10" Type="http://schemas.openxmlformats.org/officeDocument/2006/relationships/image" Target="../media/image27.png"/><Relationship Id="rId13" Type="http://schemas.openxmlformats.org/officeDocument/2006/relationships/image" Target="../media/image32.png"/><Relationship Id="rId12" Type="http://schemas.openxmlformats.org/officeDocument/2006/relationships/image" Target="../media/image54.png"/><Relationship Id="rId15" Type="http://schemas.openxmlformats.org/officeDocument/2006/relationships/image" Target="../media/image34.png"/><Relationship Id="rId14" Type="http://schemas.openxmlformats.org/officeDocument/2006/relationships/image" Target="../media/image4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9" Type="http://schemas.openxmlformats.org/officeDocument/2006/relationships/image" Target="../media/image40.jpg"/><Relationship Id="rId5" Type="http://schemas.openxmlformats.org/officeDocument/2006/relationships/image" Target="../media/image42.jpg"/><Relationship Id="rId6" Type="http://schemas.openxmlformats.org/officeDocument/2006/relationships/image" Target="../media/image38.jpg"/><Relationship Id="rId7" Type="http://schemas.openxmlformats.org/officeDocument/2006/relationships/image" Target="../media/image43.jpg"/><Relationship Id="rId8" Type="http://schemas.openxmlformats.org/officeDocument/2006/relationships/image" Target="../media/image44.jpg"/><Relationship Id="rId10" Type="http://schemas.openxmlformats.org/officeDocument/2006/relationships/image" Target="../media/image4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jpg"/><Relationship Id="rId4" Type="http://schemas.openxmlformats.org/officeDocument/2006/relationships/image" Target="../media/image48.jp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>
            <p:ph type="ctrTitle"/>
          </p:nvPr>
        </p:nvSpPr>
        <p:spPr>
          <a:xfrm>
            <a:off x="1556803" y="4487825"/>
            <a:ext cx="152994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aleway"/>
              <a:buNone/>
            </a:pPr>
            <a:r>
              <a:rPr b="1" i="0" lang="ru-RU" sz="50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Разработка интерактивного справочника проверенных химических синтезов</a:t>
            </a:r>
            <a:endParaRPr b="1" i="0" sz="5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69" y="3201529"/>
            <a:ext cx="10294626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1" cy="1027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50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5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1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69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7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39" name="Google Shape;139;p2"/>
          <p:cNvSpPr txBox="1"/>
          <p:nvPr>
            <p:ph idx="2" type="body"/>
          </p:nvPr>
        </p:nvSpPr>
        <p:spPr>
          <a:xfrm>
            <a:off x="894600" y="3390750"/>
            <a:ext cx="8852700" cy="52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 lnSpcReduction="20000"/>
          </a:bodyPr>
          <a:lstStyle/>
          <a:p>
            <a:pPr indent="304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086"/>
              <a:buFont typeface="Arial"/>
              <a:buNone/>
            </a:pPr>
            <a:r>
              <a:rPr lang="ru-RU" sz="4600"/>
              <a:t>В наше время химические синтезы играют важную роль в различных областях, включая </a:t>
            </a:r>
            <a:r>
              <a:rPr b="1" lang="ru-RU" sz="4600"/>
              <a:t>фармацевтику, материаловедение, экологию, химическую промышленность</a:t>
            </a:r>
            <a:r>
              <a:rPr lang="ru-RU" sz="4600"/>
              <a:t> в целом. </a:t>
            </a:r>
            <a:endParaRPr sz="4600"/>
          </a:p>
          <a:p>
            <a:pPr indent="304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086"/>
              <a:buFont typeface="Arial"/>
              <a:buNone/>
            </a:pPr>
            <a:r>
              <a:t/>
            </a:r>
            <a:endParaRPr sz="4600"/>
          </a:p>
          <a:p>
            <a:pPr indent="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9565"/>
              <a:buNone/>
            </a:pPr>
            <a:r>
              <a:rPr lang="ru-RU" sz="4600"/>
              <a:t>Но </a:t>
            </a:r>
            <a:r>
              <a:rPr b="1" lang="ru-RU" sz="4600"/>
              <a:t>доступ к актуальной и проверенной информации</a:t>
            </a:r>
            <a:r>
              <a:rPr lang="ru-RU" sz="4600"/>
              <a:t> о синтезах часто затруднен и ограничен. </a:t>
            </a:r>
            <a:br>
              <a:rPr b="0" i="0" lang="ru-RU" sz="3200" u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86850" y="3546300"/>
            <a:ext cx="4654900" cy="465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46" name="Google Shape;146;p3"/>
          <p:cNvSpPr txBox="1"/>
          <p:nvPr>
            <p:ph idx="2" type="body"/>
          </p:nvPr>
        </p:nvSpPr>
        <p:spPr>
          <a:xfrm>
            <a:off x="894587" y="3439886"/>
            <a:ext cx="18432600" cy="20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200"/>
              <a:buNone/>
            </a:pPr>
            <a:r>
              <a:rPr b="1" i="0" lang="ru-RU" sz="3200" u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1" i="0" lang="ru-RU" sz="3600" u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Отсутствие отечественных оптимизированных сервисов для поиска достоверной информации в области химического синтеза.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>
            <p:ph idx="3" type="body"/>
          </p:nvPr>
        </p:nvSpPr>
        <p:spPr>
          <a:xfrm>
            <a:off x="1410500" y="5182375"/>
            <a:ext cx="16824600" cy="1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3815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300"/>
              <a:buChar char="•"/>
            </a:pPr>
            <a:r>
              <a:rPr lang="ru-RU" sz="3300"/>
              <a:t>Ограничения доступа к актуальной и проверенной информации о синтезах;</a:t>
            </a:r>
            <a:br>
              <a:rPr lang="ru-RU" sz="3300"/>
            </a:br>
            <a:endParaRPr sz="3300"/>
          </a:p>
          <a:p>
            <a:pPr indent="-438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ru-RU" sz="3300"/>
              <a:t>Западные конкуренты ушли с рынка, срок лицензии заканчивается в январе 2024 года; </a:t>
            </a:r>
            <a:br>
              <a:rPr lang="ru-RU" sz="3300"/>
            </a:br>
            <a:endParaRPr sz="3300"/>
          </a:p>
          <a:p>
            <a:pPr indent="-438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ru-RU" sz="3300"/>
              <a:t>Косвенные конкуренты не являются полноценным руководством и не содержат данных по выбору эффективных и проверенных синтетических методов;</a:t>
            </a:r>
            <a:endParaRPr sz="3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53" name="Google Shape;153;p4"/>
          <p:cNvSpPr txBox="1"/>
          <p:nvPr/>
        </p:nvSpPr>
        <p:spPr>
          <a:xfrm>
            <a:off x="1568525" y="3505150"/>
            <a:ext cx="16373400" cy="59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000000"/>
                </a:solidFill>
              </a:rPr>
              <a:t>Мы предлагаем создать </a:t>
            </a:r>
            <a:r>
              <a:rPr b="1" lang="ru-RU" sz="3100">
                <a:solidFill>
                  <a:srgbClr val="000000"/>
                </a:solidFill>
              </a:rPr>
              <a:t>надежный и актуальный сервис</a:t>
            </a:r>
            <a:r>
              <a:rPr lang="ru-RU" sz="3100">
                <a:solidFill>
                  <a:srgbClr val="000000"/>
                </a:solidFill>
              </a:rPr>
              <a:t>, способствуя тем самым внедрению новых инновационных решений в химической индустрии, а так же осуществляем импортозамещение</a:t>
            </a:r>
            <a:br>
              <a:rPr lang="ru-RU" sz="3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3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132C40"/>
                </a:solidFill>
              </a:rPr>
              <a:t>Сервис включает в себя:</a:t>
            </a:r>
            <a:br>
              <a:rPr lang="ru-RU" sz="3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3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Raleway"/>
              <a:buChar char="●"/>
            </a:pPr>
            <a:r>
              <a:rPr b="1" i="1" lang="ru-RU" sz="3100">
                <a:solidFill>
                  <a:srgbClr val="000000"/>
                </a:solidFill>
              </a:rPr>
              <a:t>Удобный интерактивный поиск</a:t>
            </a:r>
            <a:r>
              <a:rPr i="1" lang="ru-RU" sz="3100">
                <a:solidFill>
                  <a:srgbClr val="000000"/>
                </a:solidFill>
              </a:rPr>
              <a:t>, позволяющий быстро найти необходимые данные по химическому синтезу;</a:t>
            </a:r>
            <a:endParaRPr i="1" sz="3100">
              <a:solidFill>
                <a:srgbClr val="000000"/>
              </a:solidFill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Char char="●"/>
            </a:pPr>
            <a:r>
              <a:rPr b="1" i="1" lang="ru-RU" sz="3100">
                <a:solidFill>
                  <a:srgbClr val="000000"/>
                </a:solidFill>
              </a:rPr>
              <a:t>Уникальную базу данных</a:t>
            </a:r>
            <a:r>
              <a:rPr i="1" lang="ru-RU" sz="3100">
                <a:solidFill>
                  <a:srgbClr val="000000"/>
                </a:solidFill>
              </a:rPr>
              <a:t>, которая содержит только проверенные методики;</a:t>
            </a:r>
            <a:endParaRPr i="1" sz="3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"/>
          <p:cNvSpPr txBox="1"/>
          <p:nvPr>
            <p:ph idx="1" type="body"/>
          </p:nvPr>
        </p:nvSpPr>
        <p:spPr>
          <a:xfrm>
            <a:off x="894588" y="1813822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9" name="Google Shape;159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160" name="Google Shape;160;p5"/>
          <p:cNvSpPr txBox="1"/>
          <p:nvPr>
            <p:ph idx="2" type="body"/>
          </p:nvPr>
        </p:nvSpPr>
        <p:spPr>
          <a:xfrm>
            <a:off x="839763" y="3386762"/>
            <a:ext cx="184326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340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область химической индустрии и науки, рынок НТИ - </a:t>
            </a:r>
            <a:r>
              <a:rPr lang="ru-RU" sz="3400">
                <a:latin typeface="Times New Roman"/>
                <a:ea typeface="Times New Roman"/>
                <a:cs typeface="Times New Roman"/>
                <a:sym typeface="Times New Roman"/>
              </a:rPr>
              <a:t>TECHNET</a:t>
            </a:r>
            <a:endParaRPr sz="3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3400">
                <a:latin typeface="Times New Roman"/>
                <a:ea typeface="Times New Roman"/>
                <a:cs typeface="Times New Roman"/>
                <a:sym typeface="Times New Roman"/>
              </a:rPr>
              <a:t>EDUNET</a:t>
            </a: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3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предварительным подсчетам: </a:t>
            </a:r>
            <a:b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Берем приблизительно 20 промышленных компаний в расчете на ТольяттиАзот по данным открытых источников с общим оборотом в 1,3 трлн руб./год</a:t>
            </a:r>
            <a:endParaRPr sz="3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Средняя часть заинтересованных от общего числа будет составлять - 20% (по меньшей мере 5 компаний: (</a:t>
            </a:r>
            <a:r>
              <a:rPr lang="ru-RU" sz="3400">
                <a:latin typeface="Times New Roman"/>
                <a:ea typeface="Times New Roman"/>
                <a:cs typeface="Times New Roman"/>
                <a:sym typeface="Times New Roman"/>
              </a:rPr>
              <a:t>Фармапол-Волга, ХимСинтез, БиоКорд и т.д)</a:t>
            </a: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Итого: 260 млрд руб./год</a:t>
            </a:r>
            <a:endParaRPr sz="3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 них расходы на сервис составляют 0,001 % от общей выручки: 2,6 млн руб./год, что будет включать в себя расходы на выплаты заработных плат, содержание и аренда офиса, эксплуатация вычислительной техники, развитие проекта и расширение серверов, содержание облака и т.д.</a:t>
            </a:r>
            <a:endParaRPr sz="3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1587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br>
              <a:rPr lang="ru-RU" sz="3200"/>
            </a:br>
            <a:endParaRPr b="0" i="0" sz="3200" u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166" name="Google Shape;166;p6"/>
          <p:cNvSpPr txBox="1"/>
          <p:nvPr/>
        </p:nvSpPr>
        <p:spPr>
          <a:xfrm>
            <a:off x="638363" y="2059775"/>
            <a:ext cx="17108100" cy="12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Коммерциализация будет осуществляться на основе платных подписок для разных потребительских сегментов B2B (преимущественно), B2G, B2C.</a:t>
            </a:r>
            <a:endParaRPr sz="3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638363" y="3326075"/>
            <a:ext cx="19302000" cy="78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 Платные подписки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 Таргетированная реклама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 Подборка по запросу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Продуктом является интерактивный сервис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6666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Потребители разных сегментов получают к нему доступ для необходимых нужд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6666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сбыта нулевого уровня: производитель-потребитель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6666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Рынок: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just">
              <a:lnSpc>
                <a:spcPct val="106666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●"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территории: национальный (вся территория РФ)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just">
              <a:lnSpc>
                <a:spcPct val="106666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●"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законности: легальный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just">
              <a:lnSpc>
                <a:spcPct val="106666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●"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объекту: научные разработки (база данных проверенных химических синтезов)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6666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Факторы неэкономического характера, которые могут повлиять на ваш бизнес: появление отечественного аналога от других разработчиков, возможное возвращение иностранных сервисов/появление способа продления подписки на них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815200" y="2613300"/>
            <a:ext cx="99000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Font typeface="Times New Roman"/>
              <a:buChar char="●"/>
            </a:pPr>
            <a:r>
              <a:rPr lang="ru-RU" sz="3400">
                <a:latin typeface="Times New Roman"/>
                <a:ea typeface="Times New Roman"/>
                <a:cs typeface="Times New Roman"/>
                <a:sym typeface="Times New Roman"/>
              </a:rPr>
              <a:t>Получены письма поддержки от химических компаний Самарской области</a:t>
            </a:r>
            <a:br>
              <a:rPr lang="ru-RU" sz="34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Font typeface="Times New Roman"/>
              <a:buChar char="●"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Разработана клиентская часть сервиса</a:t>
            </a:r>
            <a:b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Font typeface="Times New Roman"/>
              <a:buChar char="●"/>
            </a:pPr>
            <a:r>
              <a:rPr lang="ru-RU" sz="3400">
                <a:latin typeface="Times New Roman"/>
                <a:ea typeface="Times New Roman"/>
                <a:cs typeface="Times New Roman"/>
                <a:sym typeface="Times New Roman"/>
              </a:rPr>
              <a:t>Создана архитектура базы данных</a:t>
            </a:r>
            <a:endParaRPr sz="3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" name="Google Shape;17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613" y="6146049"/>
            <a:ext cx="8562826" cy="444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29125" y="2394775"/>
            <a:ext cx="5808775" cy="77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181" name="Google Shape;181;p9"/>
          <p:cNvSpPr txBox="1"/>
          <p:nvPr/>
        </p:nvSpPr>
        <p:spPr>
          <a:xfrm>
            <a:off x="1024825" y="2364875"/>
            <a:ext cx="13818000" cy="85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AutoNum type="arabicPeriod"/>
            </a:pPr>
            <a:r>
              <a:rPr lang="ru-RU" sz="3400">
                <a:solidFill>
                  <a:schemeClr val="dk1"/>
                </a:solidFill>
                <a:highlight>
                  <a:schemeClr val="lt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Наполнение и расширение информационной базы.</a:t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AutoNum type="arabicPeriod"/>
            </a:pPr>
            <a:r>
              <a:rPr lang="ru-RU" sz="3400">
                <a:solidFill>
                  <a:schemeClr val="dk1"/>
                </a:solidFill>
                <a:highlight>
                  <a:schemeClr val="lt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Расширение партнерства с химическими компаниями, фармпредприятиями, академическими учреждениями. </a:t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AutoNum type="arabicPeriod"/>
            </a:pPr>
            <a:r>
              <a:rPr lang="ru-RU" sz="3400">
                <a:solidFill>
                  <a:schemeClr val="dk1"/>
                </a:solidFill>
                <a:highlight>
                  <a:schemeClr val="lt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Доработка MVP и проведение закрытых тестирований сервиса (30.12.2023).</a:t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AutoNum type="arabicPeriod"/>
            </a:pPr>
            <a:r>
              <a:rPr lang="ru-RU" sz="3400">
                <a:solidFill>
                  <a:schemeClr val="dk1"/>
                </a:solidFill>
                <a:highlight>
                  <a:schemeClr val="lt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Получение финансирования в рамках программы “СТУДЕНЧЕСКИЙ СТАРТАП”.</a:t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AutoNum type="arabicPeriod"/>
            </a:pPr>
            <a:r>
              <a:rPr lang="ru-RU" sz="3400">
                <a:solidFill>
                  <a:schemeClr val="dk1"/>
                </a:solidFill>
                <a:highlight>
                  <a:schemeClr val="lt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Продвижение продукта через разные каналы, включая контент-маркетинг.</a:t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AutoNum type="arabicPeriod"/>
            </a:pPr>
            <a:r>
              <a:rPr lang="ru-RU" sz="3400">
                <a:solidFill>
                  <a:schemeClr val="dk1"/>
                </a:solidFill>
                <a:highlight>
                  <a:schemeClr val="lt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Исследование и апробация различных моделей монетизации продукта.</a:t>
            </a:r>
            <a:endParaRPr sz="3400">
              <a:solidFill>
                <a:schemeClr val="dk1"/>
              </a:solidFill>
              <a:highlight>
                <a:schemeClr val="lt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187" name="Google Shape;187;p8"/>
          <p:cNvSpPr txBox="1"/>
          <p:nvPr>
            <p:ph idx="2" type="body"/>
          </p:nvPr>
        </p:nvSpPr>
        <p:spPr>
          <a:xfrm>
            <a:off x="1748575" y="4557897"/>
            <a:ext cx="41346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Старший преподаватель кафедры ГВСТ Парфёнов Виктор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8" name="Google Shape;188;p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4255" l="0" r="0" t="14255"/>
          <a:stretch/>
        </p:blipFill>
        <p:spPr>
          <a:xfrm>
            <a:off x="2304475" y="1921425"/>
            <a:ext cx="2139948" cy="214153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/>
          <p:nvPr>
            <p:ph idx="4" type="body"/>
          </p:nvPr>
        </p:nvSpPr>
        <p:spPr>
          <a:xfrm>
            <a:off x="2304463" y="42000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800"/>
              <a:buNone/>
            </a:pPr>
            <a:r>
              <a:rPr b="1" i="0" lang="ru-RU" u="none" strike="noStrike">
                <a:solidFill>
                  <a:srgbClr val="132C40"/>
                </a:solidFill>
              </a:rPr>
              <a:t>ЛИДЕР (CEO)</a:t>
            </a:r>
            <a:endParaRPr/>
          </a:p>
        </p:txBody>
      </p:sp>
      <p:sp>
        <p:nvSpPr>
          <p:cNvPr id="190" name="Google Shape;190;p8"/>
          <p:cNvSpPr txBox="1"/>
          <p:nvPr>
            <p:ph idx="5" type="body"/>
          </p:nvPr>
        </p:nvSpPr>
        <p:spPr>
          <a:xfrm>
            <a:off x="6751975" y="4606346"/>
            <a:ext cx="41346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Студент 5-19ИТФ-3</a:t>
            </a:r>
            <a:b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Афанасьев Илья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1" name="Google Shape;191;p8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16654" l="0" r="0" t="16647"/>
          <a:stretch/>
        </p:blipFill>
        <p:spPr>
          <a:xfrm>
            <a:off x="7099821" y="1945650"/>
            <a:ext cx="2139951" cy="214153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>
            <p:ph idx="7" type="body"/>
          </p:nvPr>
        </p:nvSpPr>
        <p:spPr>
          <a:xfrm>
            <a:off x="6751984" y="42000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IT - специалист</a:t>
            </a:r>
            <a:endParaRPr/>
          </a:p>
        </p:txBody>
      </p:sp>
      <p:sp>
        <p:nvSpPr>
          <p:cNvPr id="193" name="Google Shape;193;p8"/>
          <p:cNvSpPr txBox="1"/>
          <p:nvPr>
            <p:ph idx="8" type="body"/>
          </p:nvPr>
        </p:nvSpPr>
        <p:spPr>
          <a:xfrm>
            <a:off x="1513775" y="8729120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Студентка 3-ИТФ-106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Кайгородова Ирина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4" name="Google Shape;194;p8"/>
          <p:cNvPicPr preferRelativeResize="0"/>
          <p:nvPr>
            <p:ph idx="9" type="pic"/>
          </p:nvPr>
        </p:nvPicPr>
        <p:blipFill rotWithShape="1">
          <a:blip r:embed="rId5">
            <a:alphaModFix/>
          </a:blip>
          <a:srcRect b="12467" l="0" r="0" t="12474"/>
          <a:stretch/>
        </p:blipFill>
        <p:spPr>
          <a:xfrm>
            <a:off x="1721117" y="6092650"/>
            <a:ext cx="2139951" cy="214153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 txBox="1"/>
          <p:nvPr>
            <p:ph idx="13" type="body"/>
          </p:nvPr>
        </p:nvSpPr>
        <p:spPr>
          <a:xfrm>
            <a:off x="1962118" y="8234164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Технолог</a:t>
            </a:r>
            <a:endParaRPr/>
          </a:p>
        </p:txBody>
      </p:sp>
      <p:sp>
        <p:nvSpPr>
          <p:cNvPr id="196" name="Google Shape;196;p8"/>
          <p:cNvSpPr txBox="1"/>
          <p:nvPr>
            <p:ph idx="14" type="body"/>
          </p:nvPr>
        </p:nvSpPr>
        <p:spPr>
          <a:xfrm>
            <a:off x="6102500" y="8940471"/>
            <a:ext cx="41346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Студентки 5-19ИТФ-3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Семагина Светлана, Шенягина Елизавета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7" name="Google Shape;197;p8"/>
          <p:cNvPicPr preferRelativeResize="0"/>
          <p:nvPr>
            <p:ph idx="15" type="pic"/>
          </p:nvPr>
        </p:nvPicPr>
        <p:blipFill rotWithShape="1">
          <a:blip r:embed="rId6">
            <a:alphaModFix/>
          </a:blip>
          <a:srcRect b="0" l="9" r="19" t="0"/>
          <a:stretch/>
        </p:blipFill>
        <p:spPr>
          <a:xfrm>
            <a:off x="5087988" y="6090650"/>
            <a:ext cx="2139949" cy="214153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/>
          <p:cNvSpPr txBox="1"/>
          <p:nvPr>
            <p:ph idx="16" type="body"/>
          </p:nvPr>
        </p:nvSpPr>
        <p:spPr>
          <a:xfrm>
            <a:off x="6102501" y="8440527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Маркетологи (СМО)</a:t>
            </a:r>
            <a:endParaRPr/>
          </a:p>
        </p:txBody>
      </p:sp>
      <p:pic>
        <p:nvPicPr>
          <p:cNvPr id="199" name="Google Shape;199;p8"/>
          <p:cNvPicPr preferRelativeResize="0"/>
          <p:nvPr>
            <p:ph idx="15" type="pic"/>
          </p:nvPr>
        </p:nvPicPr>
        <p:blipFill rotWithShape="1">
          <a:blip r:embed="rId7">
            <a:alphaModFix/>
          </a:blip>
          <a:srcRect b="21336" l="0" r="0" t="21336"/>
          <a:stretch/>
        </p:blipFill>
        <p:spPr>
          <a:xfrm>
            <a:off x="8746638" y="6090650"/>
            <a:ext cx="2139948" cy="2141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8"/>
          <p:cNvPicPr preferRelativeResize="0"/>
          <p:nvPr>
            <p:ph idx="15" type="pic"/>
          </p:nvPr>
        </p:nvPicPr>
        <p:blipFill rotWithShape="1">
          <a:blip r:embed="rId8">
            <a:alphaModFix/>
          </a:blip>
          <a:srcRect b="12467" l="0" r="0" t="12474"/>
          <a:stretch/>
        </p:blipFill>
        <p:spPr>
          <a:xfrm>
            <a:off x="11755363" y="3862738"/>
            <a:ext cx="2139948" cy="2141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8"/>
          <p:cNvPicPr preferRelativeResize="0"/>
          <p:nvPr>
            <p:ph idx="15" type="pic"/>
          </p:nvPr>
        </p:nvPicPr>
        <p:blipFill rotWithShape="1">
          <a:blip r:embed="rId9">
            <a:alphaModFix/>
          </a:blip>
          <a:srcRect b="26896" l="0" r="0" t="26896"/>
          <a:stretch/>
        </p:blipFill>
        <p:spPr>
          <a:xfrm>
            <a:off x="15354363" y="3862750"/>
            <a:ext cx="2139949" cy="2141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8"/>
          <p:cNvPicPr preferRelativeResize="0"/>
          <p:nvPr>
            <p:ph idx="15" type="pic"/>
          </p:nvPr>
        </p:nvPicPr>
        <p:blipFill rotWithShape="1">
          <a:blip r:embed="rId10">
            <a:alphaModFix/>
          </a:blip>
          <a:srcRect b="0" l="39" r="29" t="0"/>
          <a:stretch/>
        </p:blipFill>
        <p:spPr>
          <a:xfrm>
            <a:off x="13585238" y="6382100"/>
            <a:ext cx="2139949" cy="214153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/>
          <p:cNvSpPr txBox="1"/>
          <p:nvPr/>
        </p:nvSpPr>
        <p:spPr>
          <a:xfrm>
            <a:off x="13053400" y="8532825"/>
            <a:ext cx="3800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Команда химиков 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8"/>
          <p:cNvSpPr txBox="1"/>
          <p:nvPr>
            <p:ph idx="8" type="body"/>
          </p:nvPr>
        </p:nvSpPr>
        <p:spPr>
          <a:xfrm>
            <a:off x="13053400" y="9001520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Студенты 3-ИТФ-106</a:t>
            </a:r>
            <a:b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Смольников Михаил, Шипилов Эдуард, Любакин Андрей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/>
          <p:nvPr>
            <p:ph type="title"/>
          </p:nvPr>
        </p:nvSpPr>
        <p:spPr>
          <a:xfrm>
            <a:off x="1012854" y="1405865"/>
            <a:ext cx="97338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10" name="Google Shape;210;p10"/>
          <p:cNvSpPr/>
          <p:nvPr/>
        </p:nvSpPr>
        <p:spPr>
          <a:xfrm>
            <a:off x="-5076" y="8058451"/>
            <a:ext cx="797400" cy="789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1" name="Google Shape;211;p10"/>
          <p:cNvPicPr preferRelativeResize="0"/>
          <p:nvPr/>
        </p:nvPicPr>
        <p:blipFill rotWithShape="1">
          <a:blip r:embed="rId3">
            <a:alphaModFix/>
          </a:blip>
          <a:srcRect b="20709" l="15317" r="14482" t="9090"/>
          <a:stretch/>
        </p:blipFill>
        <p:spPr>
          <a:xfrm>
            <a:off x="408014" y="4021001"/>
            <a:ext cx="2206868" cy="3273699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212" name="Google Shape;212;p10"/>
          <p:cNvSpPr txBox="1"/>
          <p:nvPr/>
        </p:nvSpPr>
        <p:spPr>
          <a:xfrm>
            <a:off x="2783690" y="3899675"/>
            <a:ext cx="3923100" cy="29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Научное сопровождение проекта</a:t>
            </a:r>
            <a:endParaRPr b="1"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Парфенов Виктор</a:t>
            </a: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Тел. +7 (905) 017-11-16</a:t>
            </a: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e-mail: parfenov.ve@gmail.com</a:t>
            </a: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3" name="Google Shape;213;p10"/>
          <p:cNvPicPr preferRelativeResize="0"/>
          <p:nvPr/>
        </p:nvPicPr>
        <p:blipFill rotWithShape="1">
          <a:blip r:embed="rId4">
            <a:alphaModFix/>
          </a:blip>
          <a:srcRect b="0" l="0" r="4816" t="0"/>
          <a:stretch/>
        </p:blipFill>
        <p:spPr>
          <a:xfrm>
            <a:off x="6875615" y="3899663"/>
            <a:ext cx="2370475" cy="351636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214" name="Google Shape;214;p10"/>
          <p:cNvSpPr txBox="1"/>
          <p:nvPr/>
        </p:nvSpPr>
        <p:spPr>
          <a:xfrm>
            <a:off x="9414925" y="3790750"/>
            <a:ext cx="4503000" cy="3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вопросам сотрудничества и реализации</a:t>
            </a: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Кайгородова Ирина</a:t>
            </a: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Тел. +7 (937) 983-15-45</a:t>
            </a:r>
            <a:br>
              <a:rPr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e-mail: ira_kajgorodova@mail.ru</a:t>
            </a: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217775" y="10309025"/>
            <a:ext cx="1449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443100, г. Самара, ул. Первомайская, д. 1 (7 корпус СамГТУ), ком. 776, 785А</a:t>
            </a:r>
            <a:endParaRPr sz="3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6" name="Google Shape;21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83693" y="6821140"/>
            <a:ext cx="1181273" cy="70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00256" y="7134415"/>
            <a:ext cx="1181273" cy="70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36571" y="7647251"/>
            <a:ext cx="3091364" cy="3273648"/>
          </a:xfrm>
          <a:prstGeom prst="rect">
            <a:avLst/>
          </a:prstGeom>
          <a:noFill/>
          <a:ln cap="sq" cmpd="sng" w="88900">
            <a:solidFill>
              <a:srgbClr val="7F7F7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19" name="Google Shape;219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45125" y="3790751"/>
            <a:ext cx="2488849" cy="37342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0" name="Google Shape;220;p10"/>
          <p:cNvSpPr txBox="1"/>
          <p:nvPr/>
        </p:nvSpPr>
        <p:spPr>
          <a:xfrm>
            <a:off x="15826950" y="3790750"/>
            <a:ext cx="3781800" cy="29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Технический директор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Афанасьев Илья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Тел. +7 (904) 9710-16-08</a:t>
            </a:r>
            <a:b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e-mail: afanas_ia@mail.ru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1" name="Google Shape;22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926118" y="6185665"/>
            <a:ext cx="1181273" cy="70381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0"/>
          <p:cNvSpPr txBox="1"/>
          <p:nvPr/>
        </p:nvSpPr>
        <p:spPr>
          <a:xfrm>
            <a:off x="12230025" y="8847450"/>
            <a:ext cx="427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Мы на pt.2035.university: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