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8" r:id="rId10"/>
    <p:sldId id="269" r:id="rId11"/>
    <p:sldId id="267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11D56-2785-4FE9-8CD3-F8A6C3A37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0267A9-36B0-4FC8-A144-CE712379D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5AF567-8E83-43BD-8C3C-37945A7D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4926D4-4382-4E04-AE75-B16228BB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E2D209-2CBF-4718-9868-255D7AC0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7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53EC2-A81E-44E3-9A29-2CB1D73E9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D23976-DD27-4D81-959F-61ABB0858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D2BCEB-A49F-4168-BCE9-6CA4D5746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F45BA8-14E4-4F4C-AF96-29C80491C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1DE304-CF46-4CB9-BE13-04DB114D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28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40D5A-6E06-49EF-B024-14434FA1E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C8D6D1-3183-44F0-8C89-9EDE969FF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293E3A-98A2-432E-9206-42DEEEF0F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ECEAF4-D74D-4DCE-8D80-35BD3F59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277B68-1F60-4BD7-A05E-82931FE81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1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3AFBE-C4AD-413F-8364-41677390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092EA-5F8D-4519-B661-3DD35722B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43D60F-AAD4-4EBE-B016-3A7C9619F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F76952-B99E-4D0D-A3E0-EB7FFEA1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E1332B-EFAD-4401-B991-863D76F9B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ECD367-E4B4-43EA-B107-6A961D83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52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1C9A4-B7DE-4E84-8A0E-2D47FFE24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DD8C4B-2F66-4BA0-943F-7ACEF1FC1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11A809-4FB0-4F4C-ADA5-2A99AEFF2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6169BE-955E-45AB-AEF3-2A6E5F3C17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8AF344-8E9B-4391-81CF-2B3400196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1BB688F-EF88-4E39-8200-67B8989BC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B2BDF6-D915-4947-8026-FFEF7D4B9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10CA71E-EEF5-40BC-87B6-F9DC3775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87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7EACB-8080-49CB-9708-F5F7AE40F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CA8950-095C-46F7-A13F-548991161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CC475F2-243D-4BE4-B547-3005DA81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D47C4F6-1EF3-4B6D-B145-99410D40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68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7E7383-D899-4846-96DF-A5DDA76D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3DF03C-94B0-456B-AFC8-F31DCD36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A6FEDD-39AC-495A-AAC8-31ED0CAE5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7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A42913-8341-426E-A1A4-248CA6577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8DDEEF-00F6-47DA-BABD-18E2E8A50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768946-2A8E-42AD-8969-2CF9DF07C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BE05D3-D1D2-4624-8ED6-6911A94BC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BB982A-11CD-4C34-B8FD-4AF244FA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22D15A-BC71-4FD2-A21E-B946C9C35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3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67271-EE0F-4DFA-890F-7A260AE57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0DD9F8-905C-42D2-9549-1730D0BD6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74C704-BEC4-4D27-9C30-4E75D048D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314BA7-E7A7-4CB1-8F0D-CE4CD84E8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B0CC00-80C3-49A5-90F5-D2581E84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7F22B5-BDDC-4F9B-A1A5-792F57A0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EA3F0-564D-4AA7-9745-17AC047F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CA2DA0-BB03-4E22-9F3A-B01B5AB85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2C991D-544A-4145-B6C9-38514351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6653C0-3001-49E3-81C9-E9D9656F1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13932E-4B41-4456-B301-F44E80AB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32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9463BB7-8ED1-447B-BEF9-707EA3A0D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D66FEB-0B17-42C7-9289-50604145C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7BF0CC-A1FF-4F71-B33F-6DC65D28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2392DA-F298-470A-942D-A268FDED4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46BD03-4E23-4860-BE11-A881FEFFD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31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A2BA0-0DB0-411B-8901-09E0309F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F97F92-C7C8-432C-9381-898A0A313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8A16E6-E7D8-4E88-872A-63711632A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56184-3529-4313-8463-6D1CA36C02F8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B5CFAE-5549-4C8E-8C6A-E575211F1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C14645-A829-4C4E-A5C0-1675078EC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0A48-75E9-44FC-8A03-B24492A51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44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5CD03F-0656-4584-9C95-DE7C5A427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260077" cy="17546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2260076" y="0"/>
            <a:ext cx="9931924" cy="3557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4E5037-98CE-4D2D-A235-E88F8C7A5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217" y="567735"/>
            <a:ext cx="1560567" cy="8499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197DD-C041-4C68-AEE6-17A55F9B0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051" y="567735"/>
            <a:ext cx="3650124" cy="9090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CA0F9E-3D13-4FC1-AD8C-8AA3A3B920A6}"/>
              </a:ext>
            </a:extLst>
          </p:cNvPr>
          <p:cNvSpPr txBox="1"/>
          <p:nvPr/>
        </p:nvSpPr>
        <p:spPr>
          <a:xfrm>
            <a:off x="1733079" y="1645345"/>
            <a:ext cx="872584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ПРОЦЕССОВ МЕНЕДЖМЕНТА ЛЮДСКИХ РЕСУРСОВ В ОРГАНИЗАЦИИ</a:t>
            </a:r>
          </a:p>
          <a:p>
            <a:pPr algn="ctr"/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F98654-EB65-448A-A190-68E46AA6FD72}"/>
              </a:ext>
            </a:extLst>
          </p:cNvPr>
          <p:cNvSpPr txBox="1"/>
          <p:nvPr/>
        </p:nvSpPr>
        <p:spPr>
          <a:xfrm>
            <a:off x="3049772" y="6070244"/>
            <a:ext cx="6092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Йошкар-Ола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 г.</a:t>
            </a: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DBF71E5D-7DE4-402D-A9C5-77A26A88332E}"/>
              </a:ext>
            </a:extLst>
          </p:cNvPr>
          <p:cNvSpPr txBox="1">
            <a:spLocks/>
          </p:cNvSpPr>
          <p:nvPr/>
        </p:nvSpPr>
        <p:spPr>
          <a:xfrm>
            <a:off x="8975951" y="4375685"/>
            <a:ext cx="3176070" cy="1708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600" dirty="0">
                <a:solidFill>
                  <a:schemeClr val="tx1"/>
                </a:solidFill>
              </a:rPr>
              <a:t>Выполнила: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600" dirty="0">
                <a:solidFill>
                  <a:schemeClr val="tx1"/>
                </a:solidFill>
              </a:rPr>
              <a:t>Студент гр. ПИм-21 </a:t>
            </a:r>
            <a:br>
              <a:rPr lang="ru-RU" sz="5600" dirty="0">
                <a:solidFill>
                  <a:schemeClr val="tx1"/>
                </a:solidFill>
              </a:rPr>
            </a:br>
            <a:r>
              <a:rPr lang="ru-RU" sz="5600" b="1" dirty="0">
                <a:solidFill>
                  <a:schemeClr val="tx1"/>
                </a:solidFill>
              </a:rPr>
              <a:t>Степанова Екатерина Олеговна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56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600" dirty="0">
                <a:solidFill>
                  <a:schemeClr val="tx1"/>
                </a:solidFill>
              </a:rPr>
              <a:t>Научный руководитель: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600" b="1" dirty="0" err="1">
                <a:solidFill>
                  <a:schemeClr val="tx1"/>
                </a:solidFill>
              </a:rPr>
              <a:t>Порядина</a:t>
            </a:r>
            <a:r>
              <a:rPr lang="ru-RU" sz="5600" b="1" dirty="0">
                <a:solidFill>
                  <a:schemeClr val="tx1"/>
                </a:solidFill>
              </a:rPr>
              <a:t> Ольга Викторовна,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600" dirty="0">
                <a:solidFill>
                  <a:schemeClr val="tx1"/>
                </a:solidFill>
              </a:rPr>
              <a:t>канд. экон. наук, доцент кафедры ИСЭ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endParaRPr lang="ru-RU" sz="25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340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1" y="6104098"/>
            <a:ext cx="542260" cy="506841"/>
            <a:chOff x="0" y="0"/>
            <a:chExt cx="542258" cy="506839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CB6F9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70" y="118251"/>
            <a:ext cx="7918315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АКТУАЛЬНОСТЬ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317BC6FA-D58F-4D8B-B058-65ED49A250BF}"/>
              </a:ext>
            </a:extLst>
          </p:cNvPr>
          <p:cNvSpPr txBox="1">
            <a:spLocks/>
          </p:cNvSpPr>
          <p:nvPr/>
        </p:nvSpPr>
        <p:spPr>
          <a:xfrm>
            <a:off x="1568958" y="1360840"/>
            <a:ext cx="9054084" cy="45021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современном мире весь персонал организации имеет решающее значение для развития организации, наилучшей производительности труда, принятия наиболее эффективных управленческих решений и научно-технического прогресса в целом. Поэтому необходимо тщательно отбирать каждого кандидата.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07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1" y="6104098"/>
            <a:ext cx="542260" cy="506841"/>
            <a:chOff x="0" y="0"/>
            <a:chExt cx="542258" cy="506839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7030A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70" y="118251"/>
            <a:ext cx="7918315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ПРОБЛЕМА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317BC6FA-D58F-4D8B-B058-65ED49A250BF}"/>
              </a:ext>
            </a:extLst>
          </p:cNvPr>
          <p:cNvSpPr txBox="1">
            <a:spLocks/>
          </p:cNvSpPr>
          <p:nvPr/>
        </p:nvSpPr>
        <p:spPr>
          <a:xfrm>
            <a:off x="1700197" y="1846263"/>
            <a:ext cx="9054084" cy="3357915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отбора наилучших кандидатов среди сотен поданных резюме требуется много времени. Многие кандидаты могут не дождаться ответа компании и уйти к конкурентам. В связи с этим происходит потеря хорошего кандидата на должность.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44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1" y="6104098"/>
            <a:ext cx="542260" cy="506841"/>
            <a:chOff x="0" y="0"/>
            <a:chExt cx="542258" cy="506839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70" y="118251"/>
            <a:ext cx="7918315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РЕШЕНИЕ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317BC6FA-D58F-4D8B-B058-65ED49A250BF}"/>
              </a:ext>
            </a:extLst>
          </p:cNvPr>
          <p:cNvSpPr txBox="1">
            <a:spLocks/>
          </p:cNvSpPr>
          <p:nvPr/>
        </p:nvSpPr>
        <p:spPr>
          <a:xfrm>
            <a:off x="2423836" y="1630074"/>
            <a:ext cx="9427194" cy="1199095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страницы на сайте для заполнение резюме по шаблону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EC7CF77-BBF0-4084-97E4-72F60C7E7423}"/>
              </a:ext>
            </a:extLst>
          </p:cNvPr>
          <p:cNvSpPr txBox="1">
            <a:spLocks/>
          </p:cNvSpPr>
          <p:nvPr/>
        </p:nvSpPr>
        <p:spPr>
          <a:xfrm>
            <a:off x="2504022" y="3030707"/>
            <a:ext cx="9054084" cy="1199095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модуля для проверки резюме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6C45F80-D9AC-4E7D-A420-2C1220F214D4}"/>
              </a:ext>
            </a:extLst>
          </p:cNvPr>
          <p:cNvSpPr txBox="1">
            <a:spLocks/>
          </p:cNvSpPr>
          <p:nvPr/>
        </p:nvSpPr>
        <p:spPr>
          <a:xfrm>
            <a:off x="2387851" y="3999175"/>
            <a:ext cx="9562469" cy="1199095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чат-бота для проведения первичного собеседования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EC177B0-7E7F-43D9-A6CB-6D71D794DE5B}"/>
              </a:ext>
            </a:extLst>
          </p:cNvPr>
          <p:cNvSpPr txBox="1">
            <a:spLocks/>
          </p:cNvSpPr>
          <p:nvPr/>
        </p:nvSpPr>
        <p:spPr>
          <a:xfrm>
            <a:off x="32140" y="1738839"/>
            <a:ext cx="1151082" cy="896938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50000"/>
              </a:lnSpc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AD89366-A23A-420F-AAAC-0B33EBB13AD5}"/>
              </a:ext>
            </a:extLst>
          </p:cNvPr>
          <p:cNvSpPr txBox="1">
            <a:spLocks/>
          </p:cNvSpPr>
          <p:nvPr/>
        </p:nvSpPr>
        <p:spPr>
          <a:xfrm>
            <a:off x="32140" y="2862829"/>
            <a:ext cx="1151082" cy="896938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50000"/>
              </a:lnSpc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48368DF-A414-40C5-824A-B5D90BBE280B}"/>
              </a:ext>
            </a:extLst>
          </p:cNvPr>
          <p:cNvSpPr txBox="1">
            <a:spLocks/>
          </p:cNvSpPr>
          <p:nvPr/>
        </p:nvSpPr>
        <p:spPr>
          <a:xfrm>
            <a:off x="0" y="3951288"/>
            <a:ext cx="1151082" cy="896938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50000"/>
              </a:lnSpc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FBFE85D3-4E18-4A60-ABE7-75EAB338D0F0}"/>
              </a:ext>
            </a:extLst>
          </p:cNvPr>
          <p:cNvSpPr/>
          <p:nvPr/>
        </p:nvSpPr>
        <p:spPr>
          <a:xfrm>
            <a:off x="1317465" y="2060150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1C7EAB27-6CD6-4884-9323-26BEE54449D2}"/>
              </a:ext>
            </a:extLst>
          </p:cNvPr>
          <p:cNvSpPr/>
          <p:nvPr/>
        </p:nvSpPr>
        <p:spPr>
          <a:xfrm>
            <a:off x="1295473" y="3224339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33FF1941-F1D1-4B02-BC26-6AEB8CDFD19C}"/>
              </a:ext>
            </a:extLst>
          </p:cNvPr>
          <p:cNvSpPr/>
          <p:nvPr/>
        </p:nvSpPr>
        <p:spPr>
          <a:xfrm>
            <a:off x="1317465" y="4349257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7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0" y="6104098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5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70" y="128466"/>
            <a:ext cx="5670668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ЦЕЛЬ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317BC6FA-D58F-4D8B-B058-65ED49A250BF}"/>
              </a:ext>
            </a:extLst>
          </p:cNvPr>
          <p:cNvSpPr txBox="1">
            <a:spLocks/>
          </p:cNvSpPr>
          <p:nvPr/>
        </p:nvSpPr>
        <p:spPr>
          <a:xfrm>
            <a:off x="1568958" y="1744888"/>
            <a:ext cx="9054084" cy="2860964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rtl="0">
              <a:lnSpc>
                <a:spcPct val="150000"/>
              </a:lnSpc>
              <a:buNone/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Целью процесса менеджмента людских ресурсов является обеспечение организации необходимыми людскими ресурсами и поддержание их компетентности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потребностям деловой деятельности.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49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0" y="6104098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6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69" y="128466"/>
            <a:ext cx="10476187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В ЧЕМ УСПЕШНОСТЬ КОМПАНИЙ?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355ABF-8213-47CE-A381-5F9BB2C3A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23" y="3014903"/>
            <a:ext cx="2564351" cy="17106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43DD874-BCBA-4CF6-8635-74257C891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362" y="4825424"/>
            <a:ext cx="2434471" cy="17215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709AA40-3F0B-4F77-A76D-F482DB207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303" y="1292057"/>
            <a:ext cx="2434471" cy="16229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D2679B3-1721-49A7-B721-2B1C9C61F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5934" y="4936986"/>
            <a:ext cx="2754404" cy="149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1A5365-92C2-4536-A414-E7BC344F0F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5934" y="3015451"/>
            <a:ext cx="2739722" cy="18099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D7A5F0-3958-4918-8716-EC13379C23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5457" y="1156186"/>
            <a:ext cx="2739722" cy="17588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706E024-258F-4DB4-BFE5-9923847B16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1490" y="2336624"/>
            <a:ext cx="2600362" cy="26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331744" y="1387272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0" y="6104098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CB6F9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7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485531" y="70912"/>
            <a:ext cx="11813975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СРАВНЕНИЕ СУЩЕСТВУЮЩИХ </a:t>
            </a:r>
            <a:b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</a:br>
            <a:r>
              <a:rPr lang="en-US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CRM - </a:t>
            </a:r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СИСТЕМ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723A229-198F-41DD-8BD6-2815FA80C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716" y="4411060"/>
            <a:ext cx="3658395" cy="114096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A5FE6FA-29DF-4AEA-8470-B2FA56C02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24" y="4658041"/>
            <a:ext cx="2953783" cy="57998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E3E525B-DA4D-4739-B37D-D5EDF395B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282" y="1697858"/>
            <a:ext cx="1546719" cy="247475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557A6FE-F1EC-4F6E-B07D-FCD67BB8F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46" y="1582504"/>
            <a:ext cx="1966113" cy="174149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1197EAB-0402-4E66-8AC2-3C95232D0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2508" y="1823447"/>
            <a:ext cx="3439449" cy="178727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913A147-EE4A-43EA-8AA5-5AF8D94E4B65}"/>
              </a:ext>
            </a:extLst>
          </p:cNvPr>
          <p:cNvSpPr txBox="1"/>
          <p:nvPr/>
        </p:nvSpPr>
        <p:spPr>
          <a:xfrm>
            <a:off x="468195" y="2895031"/>
            <a:ext cx="2357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5400 руб./мес.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7636D8-F203-49B7-95BB-19D0689CB213}"/>
              </a:ext>
            </a:extLst>
          </p:cNvPr>
          <p:cNvSpPr txBox="1"/>
          <p:nvPr/>
        </p:nvSpPr>
        <p:spPr>
          <a:xfrm>
            <a:off x="3845992" y="4172608"/>
            <a:ext cx="2537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18000 руб./мес.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1960CA-20A8-4AA9-BF2B-3112C5A1B5AF}"/>
              </a:ext>
            </a:extLst>
          </p:cNvPr>
          <p:cNvSpPr txBox="1"/>
          <p:nvPr/>
        </p:nvSpPr>
        <p:spPr>
          <a:xfrm>
            <a:off x="8173583" y="3654610"/>
            <a:ext cx="2537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36000 руб./мес.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22222F-6E42-4EE3-93A5-5ABE03A95762}"/>
              </a:ext>
            </a:extLst>
          </p:cNvPr>
          <p:cNvSpPr txBox="1"/>
          <p:nvPr/>
        </p:nvSpPr>
        <p:spPr>
          <a:xfrm>
            <a:off x="1232510" y="5147842"/>
            <a:ext cx="2537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25000 руб./мес.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4E4EBE-7D42-49CF-AD3D-2C79D9F37245}"/>
              </a:ext>
            </a:extLst>
          </p:cNvPr>
          <p:cNvSpPr txBox="1"/>
          <p:nvPr/>
        </p:nvSpPr>
        <p:spPr>
          <a:xfrm>
            <a:off x="7153545" y="5238026"/>
            <a:ext cx="2537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30000 руб./мес.</a:t>
            </a:r>
          </a:p>
        </p:txBody>
      </p:sp>
    </p:spTree>
    <p:extLst>
      <p:ext uri="{BB962C8B-B14F-4D97-AF65-F5344CB8AC3E}">
        <p14:creationId xmlns:p14="http://schemas.microsoft.com/office/powerpoint/2010/main" val="401080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309383" y="588964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247141" y="6234499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7030A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8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78025" y="11662"/>
            <a:ext cx="11813975" cy="988372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ПРЕИМУЩЕСТВА ВНДРЕНИЯ АИС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0" name="Текст 3">
            <a:extLst>
              <a:ext uri="{FF2B5EF4-FFF2-40B4-BE49-F238E27FC236}">
                <a16:creationId xmlns:a16="http://schemas.microsoft.com/office/drawing/2014/main" id="{AB3EF0D6-844A-484F-AED1-D56DB64644AB}"/>
              </a:ext>
            </a:extLst>
          </p:cNvPr>
          <p:cNvSpPr txBox="1">
            <a:spLocks/>
          </p:cNvSpPr>
          <p:nvPr/>
        </p:nvSpPr>
        <p:spPr>
          <a:xfrm>
            <a:off x="83258" y="653981"/>
            <a:ext cx="7071465" cy="5580515"/>
          </a:xfrm>
          <a:prstGeom prst="rect">
            <a:avLst/>
          </a:prstGeom>
          <a:noFill/>
        </p:spPr>
        <p:txBody>
          <a:bodyPr rtlCol="0"/>
          <a:lstStyle>
            <a:defPPr>
              <a:defRPr lang="ru-RU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Экономия времени на проверку резюме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сотрудником;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Уменьшение затрат на подбор персонала;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Быстрая проверка резюме;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Тщательные строго отобранные резюме по обозначенным критериям;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Кандидаты получат быстрый ответ о прохождении/непрохождении на следующий этап отбора;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Отбор становится более прозрачным.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0EBEC02-F2FC-44C9-BEAF-2B0396C65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279" y="5316394"/>
            <a:ext cx="2237995" cy="14422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9AFD1DC-FA5E-495A-9204-B06187A7B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138" y="2896895"/>
            <a:ext cx="1739994" cy="15900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F66DDAC-BEE3-4378-8011-58189984B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82" y="4380629"/>
            <a:ext cx="2758991" cy="13696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675FC2C-9C65-492F-AFE7-4871D8DE37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1894" y="2049824"/>
            <a:ext cx="1769244" cy="18204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261AE44-B666-4D18-9C94-774E21ACE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0814" y="1423569"/>
            <a:ext cx="2510433" cy="14121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132208-B1A7-4D9D-A886-AD2C37ECF0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9623" y="588964"/>
            <a:ext cx="2444236" cy="13343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2910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0" y="6104098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9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69" y="128466"/>
            <a:ext cx="11805652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ФИНАНСОВЫЕ ПОКАЗАТЕЛИ. ЗАТРАТЫ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667C0268-3FDA-4346-8A4D-63C45A1CD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947063"/>
              </p:ext>
            </p:extLst>
          </p:nvPr>
        </p:nvGraphicFramePr>
        <p:xfrm>
          <a:off x="2074631" y="1277736"/>
          <a:ext cx="8846891" cy="45600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764415">
                  <a:extLst>
                    <a:ext uri="{9D8B030D-6E8A-4147-A177-3AD203B41FA5}">
                      <a16:colId xmlns:a16="http://schemas.microsoft.com/office/drawing/2014/main" val="3590417070"/>
                    </a:ext>
                  </a:extLst>
                </a:gridCol>
                <a:gridCol w="2082476">
                  <a:extLst>
                    <a:ext uri="{9D8B030D-6E8A-4147-A177-3AD203B41FA5}">
                      <a16:colId xmlns:a16="http://schemas.microsoft.com/office/drawing/2014/main" val="1080391409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статьи затрат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разработку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затрат, руб.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800"/>
                  </a:ext>
                </a:extLst>
              </a:tr>
              <a:tr h="11620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с отчислениями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142500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8757259"/>
                  </a:ext>
                </a:extLst>
              </a:tr>
              <a:tr h="3365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содержание и эксплуатацию технических средств и программного обеспечения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2056,45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1808646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материалы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205,645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144481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электроэнергию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225,5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638234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Общепроизводственные расходы (затраты на управленческий персонал и содержание помещений)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822,58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7594718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145810,18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680868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52B58F2-E833-4A84-841E-B2E57D828326}"/>
              </a:ext>
            </a:extLst>
          </p:cNvPr>
          <p:cNvSpPr txBox="1"/>
          <p:nvPr/>
        </p:nvSpPr>
        <p:spPr>
          <a:xfrm>
            <a:off x="3194064" y="5996356"/>
            <a:ext cx="6099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разработки: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 дней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203423" y="1279667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0" y="6104098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10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69" y="128466"/>
            <a:ext cx="10476187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ФИНАНСОВЫЕ ПОКАЗАТЕЛИ. ЭФФЕКТИВНОСТЬ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51A9FB78-D48B-4548-AE5C-EB1A52368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577692"/>
              </p:ext>
            </p:extLst>
          </p:nvPr>
        </p:nvGraphicFramePr>
        <p:xfrm>
          <a:off x="203423" y="1812170"/>
          <a:ext cx="11796666" cy="354743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35477">
                  <a:extLst>
                    <a:ext uri="{9D8B030D-6E8A-4147-A177-3AD203B41FA5}">
                      <a16:colId xmlns:a16="http://schemas.microsoft.com/office/drawing/2014/main" val="457780466"/>
                    </a:ext>
                  </a:extLst>
                </a:gridCol>
                <a:gridCol w="1513216">
                  <a:extLst>
                    <a:ext uri="{9D8B030D-6E8A-4147-A177-3AD203B41FA5}">
                      <a16:colId xmlns:a16="http://schemas.microsoft.com/office/drawing/2014/main" val="895263468"/>
                    </a:ext>
                  </a:extLst>
                </a:gridCol>
                <a:gridCol w="1652708">
                  <a:extLst>
                    <a:ext uri="{9D8B030D-6E8A-4147-A177-3AD203B41FA5}">
                      <a16:colId xmlns:a16="http://schemas.microsoft.com/office/drawing/2014/main" val="3316927497"/>
                    </a:ext>
                  </a:extLst>
                </a:gridCol>
                <a:gridCol w="2457302">
                  <a:extLst>
                    <a:ext uri="{9D8B030D-6E8A-4147-A177-3AD203B41FA5}">
                      <a16:colId xmlns:a16="http://schemas.microsoft.com/office/drawing/2014/main" val="3683029839"/>
                    </a:ext>
                  </a:extLst>
                </a:gridCol>
                <a:gridCol w="2457302">
                  <a:extLst>
                    <a:ext uri="{9D8B030D-6E8A-4147-A177-3AD203B41FA5}">
                      <a16:colId xmlns:a16="http://schemas.microsoft.com/office/drawing/2014/main" val="2656430853"/>
                    </a:ext>
                  </a:extLst>
                </a:gridCol>
                <a:gridCol w="1680661">
                  <a:extLst>
                    <a:ext uri="{9D8B030D-6E8A-4147-A177-3AD203B41FA5}">
                      <a16:colId xmlns:a16="http://schemas.microsoft.com/office/drawing/2014/main" val="381712375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Затраты по варианту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Абсолютное изменение затрат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Коэффициент изменения затрат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Индекс изменения затрат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7671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базовый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проектный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3727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Трудоемкость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, ч.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,м.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ΔТ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=DТ/T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*100 %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ru-RU" sz="2400" baseline="-25000" dirty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= T</a:t>
                      </a:r>
                      <a:r>
                        <a:rPr lang="ru-RU" sz="2400" baseline="-25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/T</a:t>
                      </a:r>
                      <a:r>
                        <a:rPr lang="ru-RU" sz="24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88849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160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870632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Стоимость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, р.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, р.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ΔС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КС=DC/C</a:t>
                      </a:r>
                      <a:r>
                        <a:rPr lang="ru-RU" sz="2400" baseline="-25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*100%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ru-RU" sz="2400" baseline="-250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=C</a:t>
                      </a:r>
                      <a:r>
                        <a:rPr lang="ru-RU" sz="2400" baseline="-25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/C</a:t>
                      </a:r>
                      <a:r>
                        <a:rPr lang="ru-RU" sz="24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14786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70 000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40 000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30 000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1,75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4523553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CCC9F60-C92B-4750-B9B3-FFD561B06671}"/>
              </a:ext>
            </a:extLst>
          </p:cNvPr>
          <p:cNvSpPr txBox="1"/>
          <p:nvPr/>
        </p:nvSpPr>
        <p:spPr>
          <a:xfrm>
            <a:off x="3046269" y="5627044"/>
            <a:ext cx="6099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4098573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B0CFA35-2F67-46A4-8F11-2B445D005248}"/>
              </a:ext>
            </a:extLst>
          </p:cNvPr>
          <p:cNvGrpSpPr/>
          <p:nvPr/>
        </p:nvGrpSpPr>
        <p:grpSpPr>
          <a:xfrm>
            <a:off x="45379" y="861978"/>
            <a:ext cx="6452698" cy="149398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9D833A5-81F6-4931-8DB1-E527B66330F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1541B-16BA-4753-877B-3E21AEC41D7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4F920E-6A6F-4607-8F2D-9FA56322B53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0B21E76-5B06-4496-9E9D-BB5DC59BE33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35B9FCB-A880-46FE-80AF-D5201B91A2C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94C7785-76D9-4242-9463-9363F88DCA6C}"/>
              </a:ext>
            </a:extLst>
          </p:cNvPr>
          <p:cNvGrpSpPr/>
          <p:nvPr/>
        </p:nvGrpSpPr>
        <p:grpSpPr>
          <a:xfrm>
            <a:off x="340970" y="6104098"/>
            <a:ext cx="542262" cy="506843"/>
            <a:chOff x="-1" y="0"/>
            <a:chExt cx="542260" cy="50684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9F47E8E2-7823-4110-AFEE-51C31CA4839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A2345620-3F6A-4DA5-BA2A-A7AFA0854F0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lang="ru-RU" dirty="0"/>
            </a:p>
            <a:p>
              <a:r>
                <a:rPr lang="ru-RU" dirty="0"/>
                <a:t>11</a:t>
              </a:r>
            </a:p>
            <a:p>
              <a:endParaRPr dirty="0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4A55D4-2ADE-495C-917A-BE07C627C865}"/>
              </a:ext>
            </a:extLst>
          </p:cNvPr>
          <p:cNvSpPr txBox="1">
            <a:spLocks/>
          </p:cNvSpPr>
          <p:nvPr/>
        </p:nvSpPr>
        <p:spPr>
          <a:xfrm>
            <a:off x="340969" y="128466"/>
            <a:ext cx="10476187" cy="768096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7030A0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КОМАНДА ПРОЕКТА</a:t>
            </a:r>
            <a:endParaRPr lang="ru-RU" sz="4000" b="1" dirty="0">
              <a:solidFill>
                <a:srgbClr val="7030A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B192A7E-68A5-43B7-AFB5-DEBAEE3C20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90"/>
          <a:stretch/>
        </p:blipFill>
        <p:spPr>
          <a:xfrm>
            <a:off x="6841067" y="1811600"/>
            <a:ext cx="3074790" cy="31256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3D2A141-7940-46A2-825D-AC5BFF4949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4" t="19630" r="13064" b="46015"/>
          <a:stretch/>
        </p:blipFill>
        <p:spPr>
          <a:xfrm>
            <a:off x="1416254" y="1630074"/>
            <a:ext cx="3622507" cy="32103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503B4B8-AF9F-4AFC-9974-3B98EE87F126}"/>
              </a:ext>
            </a:extLst>
          </p:cNvPr>
          <p:cNvSpPr txBox="1"/>
          <p:nvPr/>
        </p:nvSpPr>
        <p:spPr>
          <a:xfrm>
            <a:off x="1080701" y="5093896"/>
            <a:ext cx="4293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Степанова Екатерина Олеговна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2CC355-28C8-46BE-808A-9C1DB2759561}"/>
              </a:ext>
            </a:extLst>
          </p:cNvPr>
          <p:cNvSpPr txBox="1"/>
          <p:nvPr/>
        </p:nvSpPr>
        <p:spPr>
          <a:xfrm>
            <a:off x="6707890" y="5093896"/>
            <a:ext cx="4109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Желонкина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Юлия Алексеевна</a:t>
            </a:r>
          </a:p>
        </p:txBody>
      </p:sp>
    </p:spTree>
    <p:extLst>
      <p:ext uri="{BB962C8B-B14F-4D97-AF65-F5344CB8AC3E}">
        <p14:creationId xmlns:p14="http://schemas.microsoft.com/office/powerpoint/2010/main" val="236293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5CD03F-0656-4584-9C95-DE7C5A427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260077" cy="17546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30AE8-8FAA-44A2-8643-5E95B5EE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>
            <a:off x="2260076" y="0"/>
            <a:ext cx="9931924" cy="3112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4E5037-98CE-4D2D-A235-E88F8C7A5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217" y="567735"/>
            <a:ext cx="1560567" cy="8499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197DD-C041-4C68-AEE6-17A55F9B0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051" y="567735"/>
            <a:ext cx="3650124" cy="9090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C91FBC-1FA4-4B80-BA88-7373C49EBC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7"/>
          <a:stretch/>
        </p:blipFill>
        <p:spPr>
          <a:xfrm rot="5400000">
            <a:off x="-2342846" y="4097503"/>
            <a:ext cx="5103342" cy="417652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C11400A6-156A-4626-8608-8C9D2E7F8CA3}"/>
              </a:ext>
            </a:extLst>
          </p:cNvPr>
          <p:cNvSpPr txBox="1">
            <a:spLocks/>
          </p:cNvSpPr>
          <p:nvPr/>
        </p:nvSpPr>
        <p:spPr>
          <a:xfrm>
            <a:off x="2171080" y="2242715"/>
            <a:ext cx="8828189" cy="2372569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47296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Тема Offic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397</Words>
  <Application>Microsoft Office PowerPoint</Application>
  <PresentationFormat>Широкоэкранный</PresentationFormat>
  <Paragraphs>111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Gilroy-Bold</vt:lpstr>
      <vt:lpstr>Times New Roman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Степанова</dc:creator>
  <cp:lastModifiedBy>Екатерина Степанова</cp:lastModifiedBy>
  <cp:revision>16</cp:revision>
  <dcterms:created xsi:type="dcterms:W3CDTF">2023-10-22T09:36:00Z</dcterms:created>
  <dcterms:modified xsi:type="dcterms:W3CDTF">2023-10-22T11:29:54Z</dcterms:modified>
</cp:coreProperties>
</file>