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2" userDrawn="1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116" d="100"/>
          <a:sy n="116" d="100"/>
        </p:scale>
        <p:origin x="612" y="96"/>
      </p:cViewPr>
      <p:guideLst>
        <p:guide orient="horz" pos="4202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838366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Разработка проекта утилизации теплоты, отводимой в кристаллизаторах машин непрерывного литья заготовок ПАО «Северсталь».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предлагаем варианты утилизации теплоты, позволяющие получить большой экономический эффект.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D1C03A-EF35-86DF-EF4D-99A2097D339F}"/>
              </a:ext>
            </a:extLst>
          </p:cNvPr>
          <p:cNvSpPr txBox="1"/>
          <p:nvPr/>
        </p:nvSpPr>
        <p:spPr>
          <a:xfrm>
            <a:off x="551935" y="1338980"/>
            <a:ext cx="490975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Актуальность:</a:t>
            </a:r>
          </a:p>
          <a:p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Большой экономический эффект</a:t>
            </a:r>
            <a:endParaRPr lang="ru-RU" sz="2400" dirty="0"/>
          </a:p>
          <a:p>
            <a:r>
              <a:rPr lang="ru-RU" sz="2400" dirty="0"/>
              <a:t>2. 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Повышение экологичности производства</a:t>
            </a:r>
            <a:endParaRPr lang="ru-RU" sz="2400" dirty="0"/>
          </a:p>
          <a:p>
            <a:r>
              <a:rPr lang="ru-RU" sz="2400" dirty="0"/>
              <a:t>3. 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Экономия условного топлива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7717D1-0B8B-E4B4-78B4-ED31D700C8AD}"/>
              </a:ext>
            </a:extLst>
          </p:cNvPr>
          <p:cNvSpPr txBox="1"/>
          <p:nvPr/>
        </p:nvSpPr>
        <p:spPr>
          <a:xfrm>
            <a:off x="6095206" y="1338981"/>
            <a:ext cx="55432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Проблема:</a:t>
            </a:r>
          </a:p>
          <a:p>
            <a:endParaRPr lang="ru-RU" sz="2400" dirty="0"/>
          </a:p>
          <a:p>
            <a:r>
              <a:rPr lang="ru-RU" sz="2400" dirty="0"/>
              <a:t>Потеря теплоты в окружающей среде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F2E50D-4E0D-2068-CA33-7E092B271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178" y="2882903"/>
            <a:ext cx="2720958" cy="226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5E023A7-E565-DB67-921E-7F2A00A3D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759" y="4358143"/>
            <a:ext cx="2929126" cy="219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245754" y="1114791"/>
            <a:ext cx="3489575" cy="573942"/>
          </a:xfrm>
        </p:spPr>
        <p:txBody>
          <a:bodyPr>
            <a:noAutofit/>
          </a:bodyPr>
          <a:lstStyle/>
          <a:p>
            <a:r>
              <a:rPr lang="ru-RU" sz="2400" dirty="0"/>
              <a:t>Техническое решение</a:t>
            </a:r>
          </a:p>
        </p:txBody>
      </p:sp>
      <p:sp>
        <p:nvSpPr>
          <p:cNvPr id="8" name="Объект 1">
            <a:extLst>
              <a:ext uri="{FF2B5EF4-FFF2-40B4-BE49-F238E27FC236}">
                <a16:creationId xmlns:a16="http://schemas.microsoft.com/office/drawing/2014/main" id="{90D7FE01-D07A-C7B9-D25F-765336B17DB4}"/>
              </a:ext>
            </a:extLst>
          </p:cNvPr>
          <p:cNvSpPr txBox="1">
            <a:spLocks/>
          </p:cNvSpPr>
          <p:nvPr/>
        </p:nvSpPr>
        <p:spPr>
          <a:xfrm>
            <a:off x="379291" y="1878227"/>
            <a:ext cx="11119190" cy="1037967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ru-RU" sz="2400" dirty="0"/>
              <a:t>Применение химически очищенной воды при охлаждении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Повышение температуры воды на входе в кристаллизатор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18C95D-F455-E2D2-0C88-8B8358680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530" y="3813872"/>
            <a:ext cx="2543951" cy="254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BEA9B80-E1E4-8D03-4E87-2A9E3BCB7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6" y="661518"/>
            <a:ext cx="4402881" cy="440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E0730FF-F667-C4BD-25C3-461497EDB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05" y="1169639"/>
            <a:ext cx="3435799" cy="343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B9B5E548-4321-B23D-B91D-3962D78C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533" y="1189166"/>
            <a:ext cx="2449243" cy="346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B929C2-BC45-2F2B-59CC-B73E4AB2BD34}"/>
              </a:ext>
            </a:extLst>
          </p:cNvPr>
          <p:cNvSpPr txBox="1"/>
          <p:nvPr/>
        </p:nvSpPr>
        <p:spPr>
          <a:xfrm>
            <a:off x="688006" y="5218085"/>
            <a:ext cx="34311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Металлургические заводы и промышленные предприятия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3A61C-6D76-8777-2E3D-CBA0AF01D7C1}"/>
              </a:ext>
            </a:extLst>
          </p:cNvPr>
          <p:cNvSpPr txBox="1"/>
          <p:nvPr/>
        </p:nvSpPr>
        <p:spPr>
          <a:xfrm>
            <a:off x="4402568" y="5218085"/>
            <a:ext cx="38057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Компании и организации, разрабатывающие технологии утилизации тепла</a:t>
            </a:r>
            <a:endParaRPr lang="ru-RU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D2086F-0F69-C24A-F0FF-5CB3C51450BB}"/>
              </a:ext>
            </a:extLst>
          </p:cNvPr>
          <p:cNvSpPr txBox="1"/>
          <p:nvPr/>
        </p:nvSpPr>
        <p:spPr>
          <a:xfrm>
            <a:off x="8491739" y="5212285"/>
            <a:ext cx="38057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Коммунально-бытовые потребители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6F2E0E-17BB-D407-F026-010E095AD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60" y="1252150"/>
            <a:ext cx="12005691" cy="4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83752253-5398-F316-8916-7B5BAE053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250" y="995132"/>
            <a:ext cx="10833050" cy="2171401"/>
          </a:xfrm>
        </p:spPr>
        <p:txBody>
          <a:bodyPr>
            <a:normAutofit/>
          </a:bodyPr>
          <a:lstStyle/>
          <a:p>
            <a:pPr algn="l"/>
            <a:r>
              <a:rPr lang="ru-RU" sz="2400" b="0" i="0" dirty="0">
                <a:solidFill>
                  <a:schemeClr val="accent6">
                    <a:lumMod val="10000"/>
                  </a:schemeClr>
                </a:solidFill>
                <a:effectLst/>
              </a:rPr>
              <a:t>Рынок продаж проектов по утилизации теплоты в кристаллизаторах машин непрерывного литья заготовок является относительно небольшим, но быстрорастущим сегментом в области металлурги</a:t>
            </a:r>
            <a:r>
              <a:rPr lang="ru-RU" sz="2400" dirty="0">
                <a:solidFill>
                  <a:schemeClr val="accent6">
                    <a:lumMod val="10000"/>
                  </a:schemeClr>
                </a:solidFill>
              </a:rPr>
              <a:t>и</a:t>
            </a:r>
            <a:r>
              <a:rPr lang="ru-RU" sz="2400" b="0" i="0" dirty="0">
                <a:solidFill>
                  <a:schemeClr val="accent6">
                    <a:lumMod val="10000"/>
                  </a:schemeClr>
                </a:solidFill>
                <a:effectLst/>
              </a:rPr>
              <a:t>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E7D9457-2A1B-E0FF-52FB-3CDA0FCBA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384" y="3384650"/>
            <a:ext cx="3224641" cy="322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7FC637-E77B-6E43-8A62-33503ECB6513}"/>
              </a:ext>
            </a:extLst>
          </p:cNvPr>
          <p:cNvSpPr txBox="1"/>
          <p:nvPr/>
        </p:nvSpPr>
        <p:spPr>
          <a:xfrm>
            <a:off x="403655" y="1099025"/>
            <a:ext cx="114735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6">
                    <a:lumMod val="10000"/>
                  </a:schemeClr>
                </a:solidFill>
              </a:rPr>
              <a:t>Проведя анализ конкурентов, можно сказать, что основными из них являются:</a:t>
            </a:r>
          </a:p>
          <a:p>
            <a:r>
              <a:rPr lang="ru-RU" sz="2400" b="0" i="0" dirty="0">
                <a:solidFill>
                  <a:schemeClr val="accent6">
                    <a:lumMod val="10000"/>
                  </a:schemeClr>
                </a:solidFill>
                <a:effectLst/>
              </a:rPr>
              <a:t>– Централизованные </a:t>
            </a:r>
            <a:r>
              <a:rPr lang="ru-RU" sz="2400" b="0" i="0">
                <a:solidFill>
                  <a:schemeClr val="accent6">
                    <a:lumMod val="10000"/>
                  </a:schemeClr>
                </a:solidFill>
                <a:effectLst/>
              </a:rPr>
              <a:t>системы отопления</a:t>
            </a:r>
            <a:r>
              <a:rPr lang="en-US" sz="2400" b="0" i="0">
                <a:solidFill>
                  <a:schemeClr val="accent6">
                    <a:lumMod val="10000"/>
                  </a:schemeClr>
                </a:solidFill>
                <a:effectLst/>
              </a:rPr>
              <a:t>.</a:t>
            </a:r>
            <a:endParaRPr lang="ru-RU" sz="2400" b="0" i="0" dirty="0">
              <a:solidFill>
                <a:schemeClr val="accent6">
                  <a:lumMod val="10000"/>
                </a:schemeClr>
              </a:solidFill>
              <a:effectLst/>
            </a:endParaRPr>
          </a:p>
          <a:p>
            <a:r>
              <a:rPr lang="ru-RU" sz="2400" b="0" i="0" dirty="0">
                <a:solidFill>
                  <a:schemeClr val="accent6">
                    <a:lumMod val="10000"/>
                  </a:schemeClr>
                </a:solidFill>
                <a:effectLst/>
              </a:rPr>
              <a:t>– Конкурирующие технологии или методы утилизации тепла.</a:t>
            </a:r>
            <a:endParaRPr lang="en-US" sz="2400" b="0" i="0" dirty="0">
              <a:solidFill>
                <a:schemeClr val="accent6">
                  <a:lumMod val="10000"/>
                </a:schemeClr>
              </a:solidFill>
              <a:effectLst/>
            </a:endParaRPr>
          </a:p>
          <a:p>
            <a:endParaRPr lang="ru-RU" sz="2400" dirty="0">
              <a:solidFill>
                <a:schemeClr val="accent6">
                  <a:lumMod val="10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B958664-C7E5-383C-6FD1-35AF45BB7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513" y="3541259"/>
            <a:ext cx="3944384" cy="263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67267A-0DF7-FA1A-5431-10BA28AEC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976" y="3429794"/>
            <a:ext cx="2811800" cy="289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BEFD90B3-1062-0435-F762-60C143F3B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1" y="1214126"/>
            <a:ext cx="10971372" cy="514457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Выделены ключевые этапы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Собрана база необходимых знаний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Изучена техническая литература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Проведены необходимые расчеты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Обозначены дальнейшие цели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4" name="Объект 1">
            <a:extLst>
              <a:ext uri="{FF2B5EF4-FFF2-40B4-BE49-F238E27FC236}">
                <a16:creationId xmlns:a16="http://schemas.microsoft.com/office/drawing/2014/main" id="{A0E49662-F814-2AAC-B568-435CEF6E8E33}"/>
              </a:ext>
            </a:extLst>
          </p:cNvPr>
          <p:cNvSpPr txBox="1">
            <a:spLocks/>
          </p:cNvSpPr>
          <p:nvPr/>
        </p:nvSpPr>
        <p:spPr>
          <a:xfrm>
            <a:off x="597250" y="995132"/>
            <a:ext cx="10971372" cy="5144573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Наш план развития:</a:t>
            </a:r>
          </a:p>
          <a:p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/>
              <a:t>Выбор наиболее эффективного варианта утилизации теплоты в МНЛЗ</a:t>
            </a:r>
          </a:p>
          <a:p>
            <a:pPr marL="457200" indent="-457200">
              <a:buAutoNum type="arabicPeriod"/>
            </a:pPr>
            <a:r>
              <a:rPr lang="ru-RU" sz="2400" dirty="0"/>
              <a:t>Анализ необходимого оборудования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ru-RU" sz="2400" dirty="0"/>
              <a:t>Создание плана по внедрению разработанных технологий на производство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ru-RU" sz="2400" dirty="0"/>
              <a:t>Привлечение инвесторов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ru-RU" sz="2400" dirty="0"/>
              <a:t>Выход на металлургические кампании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ru-RU" sz="2400" dirty="0"/>
              <a:t>Привлечение посредников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ru-RU" sz="2400" dirty="0"/>
              <a:t>Привлечение новых людей в коллектив</a:t>
            </a:r>
          </a:p>
          <a:p>
            <a:pPr marL="0" indent="0"/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15875" indent="0"/>
            <a:endParaRPr lang="ru-RU" sz="2000" dirty="0"/>
          </a:p>
          <a:p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2AAEDFF-696A-27D4-6618-B6F5E1F41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232" y="3761600"/>
            <a:ext cx="3302068" cy="259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93B2D1-67C2-64F4-8567-CD56296D9A4A}"/>
              </a:ext>
            </a:extLst>
          </p:cNvPr>
          <p:cNvSpPr txBox="1"/>
          <p:nvPr/>
        </p:nvSpPr>
        <p:spPr>
          <a:xfrm>
            <a:off x="311110" y="1262813"/>
            <a:ext cx="941789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Трубы водогазопроводные – 64525 </a:t>
            </a:r>
            <a:r>
              <a:rPr lang="ru-RU" dirty="0" err="1"/>
              <a:t>руб</a:t>
            </a:r>
            <a:r>
              <a:rPr lang="ru-RU" dirty="0"/>
              <a:t> (за тонну)</a:t>
            </a:r>
          </a:p>
          <a:p>
            <a:r>
              <a:rPr lang="ru-RU" dirty="0"/>
              <a:t>Прокладка – 880000 </a:t>
            </a:r>
            <a:r>
              <a:rPr lang="ru-RU" dirty="0" err="1"/>
              <a:t>руб</a:t>
            </a:r>
            <a:r>
              <a:rPr lang="ru-RU" dirty="0"/>
              <a:t> (цена определена за 1 км прокладки труб)</a:t>
            </a:r>
            <a:endParaRPr lang="en-US" dirty="0"/>
          </a:p>
          <a:p>
            <a:r>
              <a:rPr lang="ru-RU" dirty="0"/>
              <a:t>Теплоизоляция – 35500 </a:t>
            </a:r>
            <a:r>
              <a:rPr lang="ru-RU" dirty="0" err="1"/>
              <a:t>руб</a:t>
            </a:r>
            <a:r>
              <a:rPr lang="ru-RU" dirty="0"/>
              <a:t> за 1 км</a:t>
            </a:r>
          </a:p>
          <a:p>
            <a:r>
              <a:rPr lang="ru-RU" dirty="0"/>
              <a:t>Гидроизоляция – 42456 </a:t>
            </a:r>
            <a:r>
              <a:rPr lang="ru-RU" dirty="0" err="1"/>
              <a:t>руб</a:t>
            </a:r>
            <a:r>
              <a:rPr lang="ru-RU" dirty="0"/>
              <a:t> за 1 км</a:t>
            </a:r>
          </a:p>
          <a:p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6A80A7A-C7C6-5296-46F2-FC6556526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772" y="4377427"/>
            <a:ext cx="2640527" cy="198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3"/>
          </p:nvPr>
        </p:nvSpPr>
        <p:spPr>
          <a:xfrm>
            <a:off x="7532653" y="1233009"/>
            <a:ext cx="3587123" cy="722836"/>
          </a:xfrm>
        </p:spPr>
        <p:txBody>
          <a:bodyPr>
            <a:noAutofit/>
          </a:bodyPr>
          <a:lstStyle/>
          <a:p>
            <a:pPr algn="l"/>
            <a:r>
              <a:rPr lang="en-GB" sz="2400" dirty="0"/>
              <a:t>golomilaha@gmail.com</a:t>
            </a:r>
          </a:p>
          <a:p>
            <a:pPr algn="l"/>
            <a:r>
              <a:rPr lang="en-US" sz="2400" dirty="0"/>
              <a:t>+79005013757</a:t>
            </a:r>
            <a:endParaRPr lang="ru-RU" sz="24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>
          <a:xfrm>
            <a:off x="518140" y="1104682"/>
            <a:ext cx="5517690" cy="1702327"/>
          </a:xfrm>
        </p:spPr>
        <p:txBody>
          <a:bodyPr>
            <a:normAutofit/>
          </a:bodyPr>
          <a:lstStyle/>
          <a:p>
            <a:pPr marL="0" indent="0"/>
            <a:r>
              <a:rPr lang="ru-RU" sz="2400" dirty="0"/>
              <a:t>Голомянов Илья Николаевич: лидер команды.</a:t>
            </a:r>
          </a:p>
          <a:p>
            <a:pPr marL="0" indent="0"/>
            <a:r>
              <a:rPr lang="ru-RU" sz="2400" dirty="0"/>
              <a:t>Петрова Галина Михайловна: наставник команды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4550B9-7EC7-0A37-015D-B62A6F942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37" y="3693009"/>
            <a:ext cx="2540386" cy="284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8A6935-5F2F-B257-411D-6EF47E6F2D05}"/>
              </a:ext>
            </a:extLst>
          </p:cNvPr>
          <p:cNvSpPr txBox="1"/>
          <p:nvPr/>
        </p:nvSpPr>
        <p:spPr>
          <a:xfrm>
            <a:off x="7532653" y="1995479"/>
            <a:ext cx="29813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/>
              <a:t>gmpetrova@chsu.ru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http://schemas.microsoft.com/office/2006/documentManagement/types"/>
    <ds:schemaRef ds:uri="http://schemas.microsoft.com/office/infopath/2007/PartnerControls"/>
    <ds:schemaRef ds:uri="4c612441-9502-4d03-96ef-459065c861af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2b9d9955-93fb-4bd4-bcdb-8e7ddc259c20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3223</TotalTime>
  <Words>273</Words>
  <Application>Microsoft Office PowerPoint</Application>
  <PresentationFormat>Произвольный</PresentationFormat>
  <Paragraphs>65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Презентация</vt:lpstr>
      <vt:lpstr>Разработка проекта утилизации теплоты, отводимой в кристаллизаторах машин непрерывного литья заготовок ПАО «Северсталь».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Голомянов Илья Николаевич</cp:lastModifiedBy>
  <cp:revision>319</cp:revision>
  <dcterms:created xsi:type="dcterms:W3CDTF">2022-04-04T12:37:27Z</dcterms:created>
  <dcterms:modified xsi:type="dcterms:W3CDTF">2023-11-22T10:33:42Z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