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61" r:id="rId3"/>
    <p:sldId id="258" r:id="rId4"/>
    <p:sldId id="275" r:id="rId5"/>
    <p:sldId id="274" r:id="rId6"/>
    <p:sldId id="262" r:id="rId7"/>
    <p:sldId id="272" r:id="rId8"/>
    <p:sldId id="264" r:id="rId9"/>
    <p:sldId id="265" r:id="rId10"/>
    <p:sldId id="276" r:id="rId11"/>
    <p:sldId id="257" r:id="rId12"/>
    <p:sldId id="266" r:id="rId13"/>
    <p:sldId id="273" r:id="rId14"/>
    <p:sldId id="267" r:id="rId15"/>
    <p:sldId id="268" r:id="rId16"/>
    <p:sldId id="269" r:id="rId17"/>
    <p:sldId id="260" r:id="rId18"/>
    <p:sldId id="259" r:id="rId19"/>
    <p:sldId id="270" r:id="rId20"/>
    <p:sldId id="271" r:id="rId21"/>
  </p:sldIdLst>
  <p:sldSz cx="25328563" cy="14246225"/>
  <p:notesSz cx="14246225" cy="2532856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EAE"/>
    <a:srgbClr val="FF8049"/>
    <a:srgbClr val="C980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15" autoAdjust="0"/>
    <p:restoredTop sz="94610" autoAdjust="0"/>
  </p:normalViewPr>
  <p:slideViewPr>
    <p:cSldViewPr snapToGrid="0" snapToObjects="1">
      <p:cViewPr varScale="1">
        <p:scale>
          <a:sx n="36" d="100"/>
          <a:sy n="36" d="100"/>
        </p:scale>
        <p:origin x="492" y="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20" d="100"/>
          <a:sy n="20" d="100"/>
        </p:scale>
        <p:origin x="3162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ownloads\Kniga%20(1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ownloads\Kniga%20(1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ownloads\Kniga%20(1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ownloads\Kniga%20(1)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ownloads\Kniga%20(1)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3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r>
              <a:rPr lang="ru-RU"/>
              <a:t>Какие основные речевые нарушения у детей вы чаще всего наблюдаете в своей практике?  </a:t>
            </a:r>
          </a:p>
        </c:rich>
      </c:tx>
      <c:layout>
        <c:manualLayout>
          <c:xMode val="edge"/>
          <c:yMode val="edge"/>
          <c:x val="0.11009837790116281"/>
          <c:y val="3.66454363591402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3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Лист1!$C$2</c:f>
              <c:strCache>
                <c:ptCount val="1"/>
                <c:pt idx="0">
                  <c:v>Кол-во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0E2D-485F-818C-9BFF9027709B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E2D-485F-818C-9BFF9027709B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0E2D-485F-818C-9BFF9027709B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E2D-485F-818C-9BFF9027709B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0E2D-485F-818C-9BFF9027709B}"/>
              </c:ext>
            </c:extLst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0E2D-485F-818C-9BFF9027709B}"/>
              </c:ext>
            </c:extLst>
          </c:dPt>
          <c:dPt>
            <c:idx val="6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E2D-485F-818C-9BFF9027709B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2800" baseline="0" dirty="0" smtClean="0"/>
                      <a:t>22%</a:t>
                    </a:r>
                    <a:endParaRPr lang="en-US" sz="2400" baseline="0" dirty="0" smtClean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0E2D-485F-818C-9BFF9027709B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Лист1!$B$3:$B$9</c:f>
              <c:strCache>
                <c:ptCount val="7"/>
                <c:pt idx="0">
                  <c:v>Дизартрия </c:v>
                </c:pt>
                <c:pt idx="1">
                  <c:v>Дислалия </c:v>
                </c:pt>
                <c:pt idx="2">
                  <c:v>Звукопроизношения </c:v>
                </c:pt>
                <c:pt idx="3">
                  <c:v>Фонематические </c:v>
                </c:pt>
                <c:pt idx="4">
                  <c:v>Грамматического строя</c:v>
                </c:pt>
                <c:pt idx="5">
                  <c:v>Связной речи </c:v>
                </c:pt>
                <c:pt idx="6">
                  <c:v>Слоговой структуры </c:v>
                </c:pt>
              </c:strCache>
            </c:strRef>
          </c:cat>
          <c:val>
            <c:numRef>
              <c:f>Лист1!$C$3:$C$9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4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14D-0D4B-9B73-2235DED832C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800">
          <a:latin typeface="+mn-lt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3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r>
              <a:rPr lang="ru-RU" dirty="0"/>
              <a:t>Какие основные трудности вы испытываете </a:t>
            </a:r>
            <a:endParaRPr lang="en-US" dirty="0" smtClean="0"/>
          </a:p>
          <a:p>
            <a:pPr>
              <a:defRPr/>
            </a:pPr>
            <a:r>
              <a:rPr lang="ru-RU" dirty="0" smtClean="0"/>
              <a:t>в </a:t>
            </a:r>
            <a:r>
              <a:rPr lang="ru-RU" dirty="0"/>
              <a:t>процессе коррекции речевых нарушений </a:t>
            </a:r>
            <a:endParaRPr lang="en-US" dirty="0" smtClean="0"/>
          </a:p>
          <a:p>
            <a:pPr>
              <a:defRPr/>
            </a:pPr>
            <a:r>
              <a:rPr lang="ru-RU" dirty="0" smtClean="0"/>
              <a:t>у </a:t>
            </a:r>
            <a:r>
              <a:rPr lang="ru-RU" dirty="0"/>
              <a:t>детей? 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3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Лист1!$C$35</c:f>
              <c:strCache>
                <c:ptCount val="1"/>
                <c:pt idx="0">
                  <c:v>Кол-во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DBE8-4697-8C85-37699F8F4FF0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BE8-4697-8C85-37699F8F4FF0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DBE8-4697-8C85-37699F8F4FF0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BE8-4697-8C85-37699F8F4FF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Лист1!$B$36:$B$39</c:f>
              <c:strCache>
                <c:ptCount val="4"/>
                <c:pt idx="0">
                  <c:v>Нехватка времени на индивидуальную работу </c:v>
                </c:pt>
                <c:pt idx="1">
                  <c:v>Отсутствие усидчивости у детей </c:v>
                </c:pt>
                <c:pt idx="2">
                  <c:v>Дети сложно идут на контакт </c:v>
                </c:pt>
                <c:pt idx="3">
                  <c:v>Не хватает мотивации </c:v>
                </c:pt>
              </c:strCache>
            </c:strRef>
          </c:cat>
          <c:val>
            <c:numRef>
              <c:f>Лист1!$C$36:$C$39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0D5-0B47-A388-754E2B2AFDF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800">
          <a:latin typeface="+mn-lt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Подходит ли вам формат карточной игры, каких результатов вы бы ожидали от данной разработки?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Лист1!$C$70</c:f>
              <c:strCache>
                <c:ptCount val="1"/>
                <c:pt idx="0">
                  <c:v>Кол-во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E779-4BEF-A59A-8FF7C0209C22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779-4BEF-A59A-8FF7C0209C22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E779-4BEF-A59A-8FF7C0209C22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779-4BEF-A59A-8FF7C0209C22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Лист1!$B$71:$B$75</c:f>
              <c:strCache>
                <c:ptCount val="5"/>
                <c:pt idx="0">
                  <c:v>- Интересен, подходит</c:v>
                </c:pt>
                <c:pt idx="1">
                  <c:v>- Подходит. Ожидаю, что карточек и заданий будет много и они будут разнообразны и прочны   </c:v>
                </c:pt>
                <c:pt idx="2">
                  <c:v>- Подходит. Ожидаю, что будет тренировка обучаемости, развитие и укрепление навыков из которых формируется речь.</c:v>
                </c:pt>
                <c:pt idx="3">
                  <c:v>- Подходит. Я считаю эффективным. Может сделать процесс более интересным и результативным.</c:v>
                </c:pt>
                <c:pt idx="4">
                  <c:v>- Не интересно. Недостаточность реализации задачи развития связной речи.</c:v>
                </c:pt>
              </c:strCache>
            </c:strRef>
          </c:cat>
          <c:val>
            <c:numRef>
              <c:f>Лист1!$C$71:$C$75</c:f>
              <c:numCache>
                <c:formatCode>General</c:formatCode>
                <c:ptCount val="5"/>
                <c:pt idx="0">
                  <c:v>6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585-934E-98D6-4A093A60205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Опишите</a:t>
            </a:r>
            <a:r>
              <a:rPr lang="ru-RU" dirty="0"/>
              <a:t>, пожалуйста, ваш опыт использования настольных игр в логопедической практике. 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Лист1!$C$56</c:f>
              <c:strCache>
                <c:ptCount val="1"/>
                <c:pt idx="0">
                  <c:v>Коо-во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959A-4F48-BD03-7D98B80E211F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59A-4F48-BD03-7D98B80E211F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959A-4F48-BD03-7D98B80E211F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59A-4F48-BD03-7D98B80E211F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959A-4F48-BD03-7D98B80E211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Лист1!$B$57:$B$61</c:f>
              <c:strCache>
                <c:ptCount val="5"/>
                <c:pt idx="0">
                  <c:v>Лото </c:v>
                </c:pt>
                <c:pt idx="1">
                  <c:v>Домино </c:v>
                </c:pt>
                <c:pt idx="2">
                  <c:v>Мозайку </c:v>
                </c:pt>
                <c:pt idx="3">
                  <c:v>Игры с карточками </c:v>
                </c:pt>
                <c:pt idx="4">
                  <c:v>Редко применяю </c:v>
                </c:pt>
              </c:strCache>
            </c:strRef>
          </c:cat>
          <c:val>
            <c:numRef>
              <c:f>Лист1!$C$57:$C$61</c:f>
              <c:numCache>
                <c:formatCode>General</c:formatCode>
                <c:ptCount val="5"/>
                <c:pt idx="0">
                  <c:v>3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954-A443-A0D4-25046CDCEE1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Сколько </a:t>
            </a:r>
            <a:r>
              <a:rPr lang="ru-RU" dirty="0"/>
              <a:t>у вас времени уходит на работу </a:t>
            </a:r>
            <a:endParaRPr lang="en-US" dirty="0" smtClean="0"/>
          </a:p>
          <a:p>
            <a:pPr>
              <a:defRPr/>
            </a:pPr>
            <a:r>
              <a:rPr lang="ru-RU" dirty="0" smtClean="0"/>
              <a:t>с </a:t>
            </a:r>
            <a:r>
              <a:rPr lang="ru-RU" dirty="0"/>
              <a:t>ребёнком? 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Лист1!$C$25</c:f>
              <c:strCache>
                <c:ptCount val="1"/>
                <c:pt idx="0">
                  <c:v>Кол-во 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FE16-4868-9562-E843D0298CF6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E16-4868-9562-E843D0298CF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Лист1!$B$26:$B$27</c:f>
              <c:strCache>
                <c:ptCount val="2"/>
                <c:pt idx="0">
                  <c:v>Более 4 часов в день  </c:v>
                </c:pt>
                <c:pt idx="1">
                  <c:v>От 2 часов в день </c:v>
                </c:pt>
              </c:strCache>
            </c:strRef>
          </c:cat>
          <c:val>
            <c:numRef>
              <c:f>Лист1!$C$26:$C$27</c:f>
              <c:numCache>
                <c:formatCode>General</c:formatCode>
                <c:ptCount val="2"/>
                <c:pt idx="0">
                  <c:v>7</c:v>
                </c:pt>
                <c:pt idx="1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C54-AD46-B649-E52F7C58B5D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9123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8591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0963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388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-1-6.svg"/><Relationship Id="rId13" Type="http://schemas.openxmlformats.org/officeDocument/2006/relationships/image" Target="../media/image6.png"/><Relationship Id="rId1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-1-10.svg"/><Relationship Id="rId17" Type="http://schemas.openxmlformats.org/officeDocument/2006/relationships/image" Target="../media/image-1-15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1-4.svg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5" Type="http://schemas.openxmlformats.org/officeDocument/2006/relationships/image" Target="../media/image-1-13.svg"/><Relationship Id="rId10" Type="http://schemas.openxmlformats.org/officeDocument/2006/relationships/image" Target="../media/image-1-8.svg"/><Relationship Id="rId4" Type="http://schemas.openxmlformats.org/officeDocument/2006/relationships/image" Target="../media/image-1-2.svg"/><Relationship Id="rId9" Type="http://schemas.openxmlformats.org/officeDocument/2006/relationships/image" Target="../media/image4.png"/><Relationship Id="rId1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-6-6.sv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12" Type="http://schemas.openxmlformats.org/officeDocument/2006/relationships/image" Target="../media/image-6-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6-4.svg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0" Type="http://schemas.openxmlformats.org/officeDocument/2006/relationships/image" Target="../media/image-6-8.svg"/><Relationship Id="rId4" Type="http://schemas.openxmlformats.org/officeDocument/2006/relationships/image" Target="../media/image-6-2.sv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-3-6.svg"/><Relationship Id="rId3" Type="http://schemas.openxmlformats.org/officeDocument/2006/relationships/image" Target="../media/image5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3-4.svg"/><Relationship Id="rId5" Type="http://schemas.openxmlformats.org/officeDocument/2006/relationships/image" Target="../media/image15.png"/><Relationship Id="rId4" Type="http://schemas.openxmlformats.org/officeDocument/2006/relationships/image" Target="../media/image-3-2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-8-5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20.png"/><Relationship Id="rId5" Type="http://schemas.openxmlformats.org/officeDocument/2006/relationships/image" Target="../media/image18.png"/><Relationship Id="rId10" Type="http://schemas.openxmlformats.org/officeDocument/2006/relationships/image" Target="../media/image19.png"/><Relationship Id="rId4" Type="http://schemas.openxmlformats.org/officeDocument/2006/relationships/image" Target="../media/image-8-2.svg"/><Relationship Id="rId9" Type="http://schemas.openxmlformats.org/officeDocument/2006/relationships/image" Target="../media/image-8-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-7-6.svg"/><Relationship Id="rId13" Type="http://schemas.openxmlformats.org/officeDocument/2006/relationships/image" Target="../media/image25.png"/><Relationship Id="rId18" Type="http://schemas.openxmlformats.org/officeDocument/2006/relationships/image" Target="../media/image-7-16.svg"/><Relationship Id="rId3" Type="http://schemas.openxmlformats.org/officeDocument/2006/relationships/image" Target="../media/image10.png"/><Relationship Id="rId7" Type="http://schemas.openxmlformats.org/officeDocument/2006/relationships/image" Target="../media/image22.png"/><Relationship Id="rId12" Type="http://schemas.openxmlformats.org/officeDocument/2006/relationships/image" Target="../media/image-7-10.sv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-7-14.svg"/><Relationship Id="rId20" Type="http://schemas.openxmlformats.org/officeDocument/2006/relationships/image" Target="../media/image-7-1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7-4.svg"/><Relationship Id="rId11" Type="http://schemas.openxmlformats.org/officeDocument/2006/relationships/image" Target="../media/image24.png"/><Relationship Id="rId5" Type="http://schemas.openxmlformats.org/officeDocument/2006/relationships/image" Target="../media/image21.png"/><Relationship Id="rId15" Type="http://schemas.openxmlformats.org/officeDocument/2006/relationships/image" Target="../media/image26.png"/><Relationship Id="rId10" Type="http://schemas.openxmlformats.org/officeDocument/2006/relationships/image" Target="../media/image-7-8.svg"/><Relationship Id="rId19" Type="http://schemas.openxmlformats.org/officeDocument/2006/relationships/image" Target="../media/image28.png"/><Relationship Id="rId4" Type="http://schemas.openxmlformats.org/officeDocument/2006/relationships/image" Target="../media/image-7-2.svg"/><Relationship Id="rId9" Type="http://schemas.openxmlformats.org/officeDocument/2006/relationships/image" Target="../media/image23.png"/><Relationship Id="rId14" Type="http://schemas.openxmlformats.org/officeDocument/2006/relationships/image" Target="../media/image-7-1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9-4.svg"/><Relationship Id="rId5" Type="http://schemas.openxmlformats.org/officeDocument/2006/relationships/image" Target="../media/image30.png"/><Relationship Id="rId4" Type="http://schemas.openxmlformats.org/officeDocument/2006/relationships/image" Target="../media/image-9-2.svg"/><Relationship Id="rId9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9-4.svg"/><Relationship Id="rId5" Type="http://schemas.openxmlformats.org/officeDocument/2006/relationships/image" Target="../media/image30.png"/><Relationship Id="rId10" Type="http://schemas.openxmlformats.org/officeDocument/2006/relationships/chart" Target="../charts/chart5.xml"/><Relationship Id="rId4" Type="http://schemas.openxmlformats.org/officeDocument/2006/relationships/image" Target="../media/image-9-2.svg"/><Relationship Id="rId9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-10-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-2-6.svg"/><Relationship Id="rId3" Type="http://schemas.openxmlformats.org/officeDocument/2006/relationships/image" Target="../media/image29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2-4.svg"/><Relationship Id="rId5" Type="http://schemas.openxmlformats.org/officeDocument/2006/relationships/image" Target="../media/image38.png"/><Relationship Id="rId4" Type="http://schemas.openxmlformats.org/officeDocument/2006/relationships/image" Target="../media/image-2-2.svg"/><Relationship Id="rId9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-11-4.svg"/><Relationship Id="rId3" Type="http://schemas.openxmlformats.org/officeDocument/2006/relationships/image" Target="../media/image29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11-2.svg"/><Relationship Id="rId10" Type="http://schemas.openxmlformats.org/officeDocument/2006/relationships/image" Target="../media/image43.gif"/><Relationship Id="rId9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-12-6.svg"/><Relationship Id="rId3" Type="http://schemas.openxmlformats.org/officeDocument/2006/relationships/image" Target="../media/image29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11-2.svg"/><Relationship Id="rId10" Type="http://schemas.openxmlformats.org/officeDocument/2006/relationships/image" Target="../media/image46.gif"/><Relationship Id="rId9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-12-6.svg"/><Relationship Id="rId13" Type="http://schemas.openxmlformats.org/officeDocument/2006/relationships/image" Target="../media/image50.png"/><Relationship Id="rId18" Type="http://schemas.openxmlformats.org/officeDocument/2006/relationships/image" Target="../media/image-12-16.svg"/><Relationship Id="rId3" Type="http://schemas.openxmlformats.org/officeDocument/2006/relationships/image" Target="../media/image29.png"/><Relationship Id="rId7" Type="http://schemas.openxmlformats.org/officeDocument/2006/relationships/image" Target="../media/image44.png"/><Relationship Id="rId12" Type="http://schemas.openxmlformats.org/officeDocument/2006/relationships/image" Target="../media/image-12-10.svg"/><Relationship Id="rId17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-12-14.svg"/><Relationship Id="rId20" Type="http://schemas.openxmlformats.org/officeDocument/2006/relationships/image" Target="../media/image-12-1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12-4.svg"/><Relationship Id="rId11" Type="http://schemas.openxmlformats.org/officeDocument/2006/relationships/image" Target="../media/image49.png"/><Relationship Id="rId5" Type="http://schemas.openxmlformats.org/officeDocument/2006/relationships/image" Target="../media/image47.png"/><Relationship Id="rId15" Type="http://schemas.openxmlformats.org/officeDocument/2006/relationships/image" Target="../media/image51.png"/><Relationship Id="rId10" Type="http://schemas.openxmlformats.org/officeDocument/2006/relationships/image" Target="../media/image-12-8.svg"/><Relationship Id="rId19" Type="http://schemas.openxmlformats.org/officeDocument/2006/relationships/image" Target="../media/image53.png"/><Relationship Id="rId4" Type="http://schemas.openxmlformats.org/officeDocument/2006/relationships/image" Target="../media/image-12-2.svg"/><Relationship Id="rId9" Type="http://schemas.openxmlformats.org/officeDocument/2006/relationships/image" Target="../media/image48.png"/><Relationship Id="rId14" Type="http://schemas.openxmlformats.org/officeDocument/2006/relationships/image" Target="../media/image-12-12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-13-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-14-2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-5-6.svg"/><Relationship Id="rId13" Type="http://schemas.openxmlformats.org/officeDocument/2006/relationships/image" Target="../media/image59.png"/><Relationship Id="rId3" Type="http://schemas.openxmlformats.org/officeDocument/2006/relationships/image" Target="../media/image10.png"/><Relationship Id="rId7" Type="http://schemas.openxmlformats.org/officeDocument/2006/relationships/image" Target="../media/image55.png"/><Relationship Id="rId12" Type="http://schemas.openxmlformats.org/officeDocument/2006/relationships/image" Target="../media/image5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5-4.svg"/><Relationship Id="rId11" Type="http://schemas.openxmlformats.org/officeDocument/2006/relationships/image" Target="../media/image57.png"/><Relationship Id="rId5" Type="http://schemas.openxmlformats.org/officeDocument/2006/relationships/image" Target="../media/image54.png"/><Relationship Id="rId10" Type="http://schemas.openxmlformats.org/officeDocument/2006/relationships/image" Target="../media/image-5-8.svg"/><Relationship Id="rId4" Type="http://schemas.openxmlformats.org/officeDocument/2006/relationships/image" Target="../media/image-5-2.svg"/><Relationship Id="rId9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-4-6.svg"/><Relationship Id="rId3" Type="http://schemas.openxmlformats.org/officeDocument/2006/relationships/image" Target="../media/image29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4-4.svg"/><Relationship Id="rId5" Type="http://schemas.openxmlformats.org/officeDocument/2006/relationships/image" Target="../media/image60.png"/><Relationship Id="rId10" Type="http://schemas.openxmlformats.org/officeDocument/2006/relationships/image" Target="../media/image-4-8.svg"/><Relationship Id="rId4" Type="http://schemas.openxmlformats.org/officeDocument/2006/relationships/image" Target="../media/image-4-2.svg"/><Relationship Id="rId9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-15-6.svg"/><Relationship Id="rId3" Type="http://schemas.openxmlformats.org/officeDocument/2006/relationships/image" Target="../media/image29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15-4.svg"/><Relationship Id="rId5" Type="http://schemas.openxmlformats.org/officeDocument/2006/relationships/image" Target="../media/image63.png"/><Relationship Id="rId10" Type="http://schemas.openxmlformats.org/officeDocument/2006/relationships/image" Target="../media/image-15-8.svg"/><Relationship Id="rId4" Type="http://schemas.openxmlformats.org/officeDocument/2006/relationships/image" Target="../media/image-15-2.svg"/><Relationship Id="rId9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-16-4.svg"/><Relationship Id="rId13" Type="http://schemas.openxmlformats.org/officeDocument/2006/relationships/image" Target="../media/image29.png"/><Relationship Id="rId18" Type="http://schemas.openxmlformats.org/officeDocument/2006/relationships/image" Target="../media/image8.png"/><Relationship Id="rId26" Type="http://schemas.openxmlformats.org/officeDocument/2006/relationships/image" Target="../media/image74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-16-17.svg"/><Relationship Id="rId7" Type="http://schemas.openxmlformats.org/officeDocument/2006/relationships/image" Target="../media/image67.png"/><Relationship Id="rId12" Type="http://schemas.openxmlformats.org/officeDocument/2006/relationships/image" Target="../media/image-16-8.svg"/><Relationship Id="rId17" Type="http://schemas.openxmlformats.org/officeDocument/2006/relationships/image" Target="../media/image-16-13.svg"/><Relationship Id="rId25" Type="http://schemas.openxmlformats.org/officeDocument/2006/relationships/image" Target="../media/image-16-21.svg"/><Relationship Id="rId2" Type="http://schemas.openxmlformats.org/officeDocument/2006/relationships/video" Target="../media/media1.mp4"/><Relationship Id="rId16" Type="http://schemas.openxmlformats.org/officeDocument/2006/relationships/image" Target="../media/image7.png"/><Relationship Id="rId20" Type="http://schemas.openxmlformats.org/officeDocument/2006/relationships/image" Target="../media/image71.png"/><Relationship Id="rId29" Type="http://schemas.openxmlformats.org/officeDocument/2006/relationships/image" Target="../media/image76.png"/><Relationship Id="rId1" Type="http://schemas.microsoft.com/office/2007/relationships/media" Target="../media/media1.mp4"/><Relationship Id="rId6" Type="http://schemas.openxmlformats.org/officeDocument/2006/relationships/image" Target="../media/image-16-2.svg"/><Relationship Id="rId11" Type="http://schemas.openxmlformats.org/officeDocument/2006/relationships/image" Target="../media/image69.png"/><Relationship Id="rId24" Type="http://schemas.openxmlformats.org/officeDocument/2006/relationships/image" Target="../media/image73.png"/><Relationship Id="rId5" Type="http://schemas.openxmlformats.org/officeDocument/2006/relationships/image" Target="../media/image66.png"/><Relationship Id="rId15" Type="http://schemas.openxmlformats.org/officeDocument/2006/relationships/image" Target="../media/image70.png"/><Relationship Id="rId23" Type="http://schemas.openxmlformats.org/officeDocument/2006/relationships/image" Target="../media/image-16-19.svg"/><Relationship Id="rId28" Type="http://schemas.openxmlformats.org/officeDocument/2006/relationships/image" Target="../media/image75.png"/><Relationship Id="rId10" Type="http://schemas.openxmlformats.org/officeDocument/2006/relationships/image" Target="../media/image-16-6.svg"/><Relationship Id="rId19" Type="http://schemas.openxmlformats.org/officeDocument/2006/relationships/image" Target="../media/image-16-15.svg"/><Relationship Id="rId4" Type="http://schemas.openxmlformats.org/officeDocument/2006/relationships/notesSlide" Target="../notesSlides/notesSlide18.xml"/><Relationship Id="rId9" Type="http://schemas.openxmlformats.org/officeDocument/2006/relationships/image" Target="../media/image68.png"/><Relationship Id="rId14" Type="http://schemas.openxmlformats.org/officeDocument/2006/relationships/image" Target="../media/image-16-10.svg"/><Relationship Id="rId22" Type="http://schemas.openxmlformats.org/officeDocument/2006/relationships/image" Target="../media/image72.png"/><Relationship Id="rId27" Type="http://schemas.openxmlformats.org/officeDocument/2006/relationships/image" Target="../media/image-16-23.svg"/><Relationship Id="rId30" Type="http://schemas.openxmlformats.org/officeDocument/2006/relationships/image" Target="../media/image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3040067" y="3528619"/>
            <a:ext cx="646438" cy="646361"/>
          </a:xfrm>
          <a:prstGeom prst="rect">
            <a:avLst/>
          </a:prstGeom>
        </p:spPr>
      </p:pic>
      <p:pic>
        <p:nvPicPr>
          <p:cNvPr id="3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294630" y="10459779"/>
            <a:ext cx="1375081" cy="1374959"/>
          </a:xfrm>
          <a:prstGeom prst="rect">
            <a:avLst/>
          </a:prstGeom>
        </p:spPr>
      </p:pic>
      <p:pic>
        <p:nvPicPr>
          <p:cNvPr id="4" name="Image 2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366765" y="10505777"/>
            <a:ext cx="1352359" cy="1424827"/>
          </a:xfrm>
          <a:prstGeom prst="rect">
            <a:avLst/>
          </a:prstGeom>
        </p:spPr>
      </p:pic>
      <p:pic>
        <p:nvPicPr>
          <p:cNvPr id="5" name="Image 3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344670" y="2770120"/>
            <a:ext cx="22823314" cy="7526835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751961" y="461685"/>
            <a:ext cx="9617059" cy="2097380"/>
          </a:xfrm>
          <a:prstGeom prst="rect">
            <a:avLst/>
          </a:prstGeom>
          <a:noFill/>
          <a:ln/>
          <a:effectLst>
            <a:outerShdw blurRad="52766" dist="52766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t"/>
          <a:lstStyle/>
          <a:p>
            <a:pPr marL="0" indent="0" algn="l">
              <a:lnSpc>
                <a:spcPts val="13295"/>
              </a:lnSpc>
              <a:buNone/>
            </a:pPr>
            <a:r>
              <a:rPr lang="en-US" sz="9348" dirty="0">
                <a:solidFill>
                  <a:srgbClr val="C980DA">
                    <a:alpha val="100000"/>
                  </a:srgbClr>
                </a:solidFill>
                <a:latin typeface="Onest ExtraBold" pitchFamily="34" charset="0"/>
                <a:ea typeface="Onest ExtraBold" pitchFamily="34" charset="-122"/>
                <a:cs typeface="Onest ExtraBold" pitchFamily="34" charset="-120"/>
              </a:rPr>
              <a:t>SFEDUNET Х </a:t>
            </a:r>
            <a:endParaRPr lang="en-US" sz="9348" dirty="0"/>
          </a:p>
        </p:txBody>
      </p:sp>
      <p:pic>
        <p:nvPicPr>
          <p:cNvPr id="8" name="Image 4" descr=" 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19168139" y="765084"/>
            <a:ext cx="5262736" cy="1088971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5219921" y="8013397"/>
            <a:ext cx="15115123" cy="11571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303"/>
              </a:lnSpc>
              <a:buNone/>
            </a:pPr>
            <a:r>
              <a:rPr lang="en-US" sz="5135" dirty="0">
                <a:solidFill>
                  <a:srgbClr val="FFFFFF">
                    <a:alpha val="100000"/>
                  </a:srgbClr>
                </a:solidFill>
                <a:latin typeface="Onest ExtraLight" pitchFamily="34" charset="0"/>
                <a:ea typeface="Onest ExtraLight" pitchFamily="34" charset="-122"/>
                <a:cs typeface="Onest ExtraLight" pitchFamily="34" charset="-120"/>
              </a:rPr>
              <a:t>команда з38, создание настольной игры на ссс</a:t>
            </a:r>
            <a:endParaRPr lang="en-US" sz="5135" dirty="0"/>
          </a:p>
        </p:txBody>
      </p:sp>
      <p:sp>
        <p:nvSpPr>
          <p:cNvPr id="10" name="Text 3"/>
          <p:cNvSpPr/>
          <p:nvPr/>
        </p:nvSpPr>
        <p:spPr>
          <a:xfrm>
            <a:off x="13873142" y="11212411"/>
            <a:ext cx="10555649" cy="190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4570"/>
              </a:lnSpc>
              <a:buNone/>
            </a:pPr>
            <a:r>
              <a:rPr lang="en-US" sz="3635" dirty="0">
                <a:solidFill>
                  <a:srgbClr val="C980DA">
                    <a:alpha val="100000"/>
                  </a:srgbClr>
                </a:solidFill>
                <a:latin typeface="Onest Regular" pitchFamily="34" charset="0"/>
                <a:ea typeface="Onest Regular" pitchFamily="34" charset="-122"/>
                <a:cs typeface="Onest Regular" pitchFamily="34" charset="-120"/>
              </a:rPr>
              <a:t>Южный Федеральный университет</a:t>
            </a:r>
            <a:endParaRPr lang="en-US" sz="3635" dirty="0"/>
          </a:p>
          <a:p>
            <a:pPr algn="r">
              <a:lnSpc>
                <a:spcPts val="4570"/>
              </a:lnSpc>
            </a:pPr>
            <a:r>
              <a:rPr lang="en-US" sz="3635" dirty="0">
                <a:solidFill>
                  <a:srgbClr val="C980DA">
                    <a:alpha val="100000"/>
                  </a:srgbClr>
                </a:solidFill>
                <a:latin typeface="Onest Regular" pitchFamily="34" charset="0"/>
                <a:ea typeface="Onest Regular" pitchFamily="34" charset="-122"/>
                <a:cs typeface="Onest Regular" pitchFamily="34" charset="-120"/>
              </a:rPr>
              <a:t>МБДОУ </a:t>
            </a:r>
            <a:r>
              <a:rPr lang="ru-RU" sz="3635" dirty="0">
                <a:solidFill>
                  <a:srgbClr val="C980DA">
                    <a:alpha val="100000"/>
                  </a:srgbClr>
                </a:solidFill>
                <a:latin typeface="Onest Regular" pitchFamily="34" charset="0"/>
                <a:ea typeface="Onest Regular" pitchFamily="34" charset="-122"/>
                <a:cs typeface="Onest Regular" pitchFamily="34" charset="-120"/>
              </a:rPr>
              <a:t>«Детский сад №3» г. </a:t>
            </a:r>
            <a:r>
              <a:rPr lang="ru-RU" sz="3635" dirty="0" smtClean="0">
                <a:solidFill>
                  <a:srgbClr val="C980DA">
                    <a:alpha val="100000"/>
                  </a:srgbClr>
                </a:solidFill>
                <a:latin typeface="Onest Regular" pitchFamily="34" charset="0"/>
                <a:ea typeface="Onest Regular" pitchFamily="34" charset="-122"/>
                <a:cs typeface="Onest Regular" pitchFamily="34" charset="-120"/>
              </a:rPr>
              <a:t>Батайска</a:t>
            </a:r>
          </a:p>
          <a:p>
            <a:pPr algn="r">
              <a:lnSpc>
                <a:spcPts val="4570"/>
              </a:lnSpc>
            </a:pPr>
            <a:r>
              <a:rPr lang="en-US" sz="3635" dirty="0" err="1" smtClean="0">
                <a:solidFill>
                  <a:srgbClr val="C980DA">
                    <a:alpha val="100000"/>
                  </a:srgbClr>
                </a:solidFill>
                <a:latin typeface="Onest Regular" pitchFamily="34" charset="0"/>
                <a:ea typeface="Onest Regular" pitchFamily="34" charset="-122"/>
                <a:cs typeface="Onest Regular" pitchFamily="34" charset="-120"/>
              </a:rPr>
              <a:t>Заказная</a:t>
            </a:r>
            <a:r>
              <a:rPr lang="en-US" sz="3635" dirty="0" smtClean="0">
                <a:solidFill>
                  <a:srgbClr val="C980DA">
                    <a:alpha val="100000"/>
                  </a:srgbClr>
                </a:solidFill>
                <a:latin typeface="Onest Regular" pitchFamily="34" charset="0"/>
                <a:ea typeface="Onest Regular" pitchFamily="34" charset="-122"/>
                <a:cs typeface="Onest Regular" pitchFamily="34" charset="-120"/>
              </a:rPr>
              <a:t> </a:t>
            </a:r>
            <a:r>
              <a:rPr lang="en-US" sz="3635" dirty="0">
                <a:solidFill>
                  <a:srgbClr val="C980DA">
                    <a:alpha val="100000"/>
                  </a:srgbClr>
                </a:solidFill>
                <a:latin typeface="Onest Regular" pitchFamily="34" charset="0"/>
                <a:ea typeface="Onest Regular" pitchFamily="34" charset="-122"/>
                <a:cs typeface="Onest Regular" pitchFamily="34" charset="-120"/>
              </a:rPr>
              <a:t>разработка</a:t>
            </a:r>
            <a:endParaRPr lang="en-US" sz="3635" dirty="0"/>
          </a:p>
        </p:txBody>
      </p:sp>
      <p:pic>
        <p:nvPicPr>
          <p:cNvPr id="11" name="Image 5" descr=" 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1846180" y="9523946"/>
            <a:ext cx="1559640" cy="1559515"/>
          </a:xfrm>
          <a:prstGeom prst="rect">
            <a:avLst/>
          </a:prstGeom>
        </p:spPr>
      </p:pic>
      <p:pic>
        <p:nvPicPr>
          <p:cNvPr id="12" name="Image 6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5507718" y="12181965"/>
            <a:ext cx="646438" cy="646361"/>
          </a:xfrm>
          <a:prstGeom prst="rect">
            <a:avLst/>
          </a:prstGeom>
        </p:spPr>
      </p:pic>
      <p:pic>
        <p:nvPicPr>
          <p:cNvPr id="13" name="Image 7" descr=" 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1313365" y="3956446"/>
            <a:ext cx="937111" cy="93866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867" y="4537450"/>
            <a:ext cx="18234920" cy="30730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9168189" y="765059"/>
            <a:ext cx="5262736" cy="1088971"/>
          </a:xfrm>
          <a:prstGeom prst="rect">
            <a:avLst/>
          </a:prstGeom>
        </p:spPr>
      </p:pic>
      <p:pic>
        <p:nvPicPr>
          <p:cNvPr id="3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794118" y="3898753"/>
            <a:ext cx="8991981" cy="2019224"/>
          </a:xfrm>
          <a:prstGeom prst="rect">
            <a:avLst/>
          </a:prstGeom>
        </p:spPr>
      </p:pic>
      <p:pic>
        <p:nvPicPr>
          <p:cNvPr id="4" name="Image 2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4923133" y="3898753"/>
            <a:ext cx="8535456" cy="2019224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3772060" y="4559128"/>
            <a:ext cx="6935996" cy="852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70"/>
              </a:lnSpc>
              <a:buNone/>
            </a:pPr>
            <a:r>
              <a:rPr lang="en-US" sz="3635" dirty="0">
                <a:solidFill>
                  <a:srgbClr val="FFFFFF">
                    <a:alpha val="100000"/>
                  </a:srgbClr>
                </a:solidFill>
                <a:latin typeface="Onest Regular" pitchFamily="34" charset="0"/>
                <a:ea typeface="Onest Regular" pitchFamily="34" charset="-122"/>
                <a:cs typeface="Onest Regular" pitchFamily="34" charset="-120"/>
              </a:rPr>
              <a:t>«Детский сад №3» г. Батайска
</a:t>
            </a:r>
            <a:endParaRPr lang="en-US" sz="3635" dirty="0"/>
          </a:p>
        </p:txBody>
      </p:sp>
      <p:sp>
        <p:nvSpPr>
          <p:cNvPr id="6" name="Text 1"/>
          <p:cNvSpPr/>
          <p:nvPr/>
        </p:nvSpPr>
        <p:spPr>
          <a:xfrm>
            <a:off x="16129684" y="4495630"/>
            <a:ext cx="6491477" cy="99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35" dirty="0">
                <a:solidFill>
                  <a:srgbClr val="FFFFFF">
                    <a:alpha val="100000"/>
                  </a:srgbClr>
                </a:solidFill>
                <a:latin typeface="Onest Regular" pitchFamily="34" charset="0"/>
                <a:ea typeface="Onest Regular" pitchFamily="34" charset="-122"/>
                <a:cs typeface="Onest Regular" pitchFamily="34" charset="-120"/>
              </a:rPr>
              <a:t>Разработка логопедической игры на развитие речи</a:t>
            </a:r>
            <a:endParaRPr lang="en-US" sz="3635" dirty="0"/>
          </a:p>
        </p:txBody>
      </p:sp>
      <p:sp>
        <p:nvSpPr>
          <p:cNvPr id="7" name="Text 2"/>
          <p:cNvSpPr/>
          <p:nvPr/>
        </p:nvSpPr>
        <p:spPr>
          <a:xfrm>
            <a:off x="1075312" y="10261212"/>
            <a:ext cx="6265599" cy="18202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382"/>
              </a:lnSpc>
              <a:buNone/>
            </a:pPr>
            <a:r>
              <a:rPr lang="en-US" sz="2500" dirty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По словам главы Минобрнауки </a:t>
            </a:r>
            <a:endParaRPr lang="en-US" sz="2500" dirty="0"/>
          </a:p>
          <a:p>
            <a:pPr marL="0" indent="0" algn="r">
              <a:lnSpc>
                <a:spcPts val="3382"/>
              </a:lnSpc>
              <a:buNone/>
            </a:pPr>
            <a:r>
              <a:rPr lang="en-US" sz="2500" dirty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Ольги Васильевы, 
</a:t>
            </a:r>
            <a:endParaRPr lang="en-US" sz="2500" dirty="0"/>
          </a:p>
          <a:p>
            <a:pPr marL="0" indent="0" algn="r">
              <a:lnSpc>
                <a:spcPts val="3382"/>
              </a:lnSpc>
              <a:buNone/>
            </a:pPr>
            <a:r>
              <a:rPr lang="en-US" sz="2500" dirty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на сегодняшний день 58% детей имеют логопедические проблемы
</a:t>
            </a:r>
            <a:endParaRPr lang="en-US" sz="2500" dirty="0"/>
          </a:p>
        </p:txBody>
      </p:sp>
      <p:sp>
        <p:nvSpPr>
          <p:cNvPr id="8" name="Shape 3"/>
          <p:cNvSpPr/>
          <p:nvPr/>
        </p:nvSpPr>
        <p:spPr>
          <a:xfrm>
            <a:off x="7823532" y="8927763"/>
            <a:ext cx="9677810" cy="4152743"/>
          </a:xfrm>
          <a:prstGeom prst="rect">
            <a:avLst/>
          </a:prstGeom>
          <a:solidFill>
            <a:srgbClr val="B1B1B1">
              <a:alpha val="100000"/>
            </a:srgbClr>
          </a:solidFill>
          <a:ln/>
        </p:spPr>
      </p:sp>
      <p:pic>
        <p:nvPicPr>
          <p:cNvPr id="9" name="Image 3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7912436" y="9016659"/>
            <a:ext cx="9500003" cy="3974950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18820081" y="11594662"/>
            <a:ext cx="5401962" cy="13884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382"/>
              </a:lnSpc>
              <a:buNone/>
            </a:pPr>
            <a:r>
              <a:rPr lang="en-US" sz="2500" dirty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Новости о росте в РФ числа детей, нуждающихся в помощи логопеда
</a:t>
            </a:r>
            <a:endParaRPr lang="en-US" sz="2500" dirty="0"/>
          </a:p>
        </p:txBody>
      </p:sp>
      <p:pic>
        <p:nvPicPr>
          <p:cNvPr id="11" name="Image 4" descr=" 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20460568" y="9346847"/>
            <a:ext cx="2120990" cy="2120820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1701872" y="2616101"/>
            <a:ext cx="6968362" cy="1113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300"/>
              </a:lnSpc>
              <a:buNone/>
            </a:pPr>
            <a:r>
              <a:rPr lang="en-US" sz="5000" dirty="0">
                <a:solidFill>
                  <a:srgbClr val="00BEAE">
                    <a:alpha val="100000"/>
                  </a:srgbClr>
                </a:solidFill>
                <a:latin typeface="Onest SemiBold" pitchFamily="34" charset="0"/>
                <a:ea typeface="Onest SemiBold" pitchFamily="34" charset="-122"/>
                <a:cs typeface="Onest SemiBold" pitchFamily="34" charset="-120"/>
              </a:rPr>
              <a:t>ЗАКАЗЧИК ПРОЕКТА</a:t>
            </a:r>
            <a:endParaRPr lang="en-US" sz="5000" dirty="0"/>
          </a:p>
        </p:txBody>
      </p:sp>
      <p:sp>
        <p:nvSpPr>
          <p:cNvPr id="13" name="Text 6"/>
          <p:cNvSpPr/>
          <p:nvPr/>
        </p:nvSpPr>
        <p:spPr>
          <a:xfrm>
            <a:off x="13830886" y="2616101"/>
            <a:ext cx="6968362" cy="1113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300"/>
              </a:lnSpc>
              <a:buNone/>
            </a:pPr>
            <a:r>
              <a:rPr lang="en-US" sz="5000" dirty="0">
                <a:solidFill>
                  <a:srgbClr val="FF8049">
                    <a:alpha val="100000"/>
                  </a:srgbClr>
                </a:solidFill>
                <a:latin typeface="Onest SemiBold" pitchFamily="34" charset="0"/>
                <a:ea typeface="Onest SemiBold" pitchFamily="34" charset="-122"/>
                <a:cs typeface="Onest SemiBold" pitchFamily="34" charset="-120"/>
              </a:rPr>
              <a:t>ЗАДАЧА ПРОЕКТА</a:t>
            </a:r>
            <a:endParaRPr lang="en-US" sz="5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9168139" y="765096"/>
            <a:ext cx="5262736" cy="108897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03343" y="952464"/>
            <a:ext cx="14245771" cy="1113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300"/>
              </a:lnSpc>
              <a:buNone/>
            </a:pPr>
            <a:r>
              <a:rPr lang="en-US" sz="5000" dirty="0">
                <a:solidFill>
                  <a:srgbClr val="00BEAE">
                    <a:alpha val="100000"/>
                  </a:srgbClr>
                </a:solidFill>
                <a:latin typeface="Onest SemiBold" pitchFamily="34" charset="0"/>
                <a:ea typeface="Onest SemiBold" pitchFamily="34" charset="-122"/>
                <a:cs typeface="Onest SemiBold" pitchFamily="34" charset="-120"/>
              </a:rPr>
              <a:t>ОГРАНИЧЕНИЯ И ПОЖЕЛАНИЯ ЗАКАЗЧИКА</a:t>
            </a:r>
            <a:endParaRPr lang="en-US" sz="5000" dirty="0"/>
          </a:p>
        </p:txBody>
      </p:sp>
      <p:pic>
        <p:nvPicPr>
          <p:cNvPr id="4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43048" y="4241640"/>
            <a:ext cx="23051477" cy="146044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311498" y="6400558"/>
            <a:ext cx="20855786" cy="3036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70"/>
              </a:lnSpc>
              <a:buNone/>
            </a:pPr>
            <a:r>
              <a:rPr lang="en-US" sz="3635" dirty="0">
                <a:solidFill>
                  <a:srgbClr val="000000">
                    <a:alpha val="100000"/>
                  </a:srgbClr>
                </a:solidFill>
                <a:latin typeface="Onest Regular" pitchFamily="34" charset="0"/>
                <a:ea typeface="Onest Regular" pitchFamily="34" charset="-122"/>
                <a:cs typeface="Onest Regular" pitchFamily="34" charset="-120"/>
              </a:rPr>
              <a:t>Проблема - переизбыток различных образовательных ресурсов, не обладающих необходимым качеством и методической обоснованностью</a:t>
            </a:r>
            <a:endParaRPr lang="en-US" sz="3635" dirty="0"/>
          </a:p>
        </p:txBody>
      </p:sp>
      <p:sp>
        <p:nvSpPr>
          <p:cNvPr id="6" name="Text 2"/>
          <p:cNvSpPr/>
          <p:nvPr/>
        </p:nvSpPr>
        <p:spPr>
          <a:xfrm>
            <a:off x="1147282" y="4686123"/>
            <a:ext cx="23030310" cy="740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570"/>
              </a:lnSpc>
              <a:buNone/>
            </a:pPr>
            <a:r>
              <a:rPr lang="en-US" sz="4000" dirty="0">
                <a:solidFill>
                  <a:srgbClr val="FFFFFF">
                    <a:alpha val="100000"/>
                  </a:srgbClr>
                </a:solidFill>
                <a:latin typeface="Onest SemiBold" pitchFamily="34" charset="0"/>
                <a:ea typeface="Onest SemiBold" pitchFamily="34" charset="-122"/>
                <a:cs typeface="Onest SemiBold" pitchFamily="34" charset="-120"/>
              </a:rPr>
              <a:t>Почему у заказчика появилась такая задача, какими проблемами она вызвана?
</a:t>
            </a:r>
            <a:endParaRPr lang="en-US" sz="4000" dirty="0"/>
          </a:p>
        </p:txBody>
      </p:sp>
      <p:pic>
        <p:nvPicPr>
          <p:cNvPr id="7" name="Image 2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143048" y="9283349"/>
            <a:ext cx="23051477" cy="152394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502006" y="11505765"/>
            <a:ext cx="20855786" cy="3036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70"/>
              </a:lnSpc>
              <a:buNone/>
            </a:pPr>
            <a:r>
              <a:rPr lang="en-US" sz="3635" dirty="0">
                <a:solidFill>
                  <a:srgbClr val="000000">
                    <a:alpha val="100000"/>
                  </a:srgbClr>
                </a:solidFill>
                <a:latin typeface="Onest Regular" pitchFamily="34" charset="0"/>
                <a:ea typeface="Onest Regular" pitchFamily="34" charset="-122"/>
                <a:cs typeface="Onest Regular" pitchFamily="34" charset="-120"/>
              </a:rPr>
              <a:t>Повысится уровень эффективности коррекционной работы с детьми</a:t>
            </a:r>
            <a:endParaRPr lang="en-US" sz="3635" dirty="0"/>
          </a:p>
        </p:txBody>
      </p:sp>
      <p:sp>
        <p:nvSpPr>
          <p:cNvPr id="9" name="Text 4"/>
          <p:cNvSpPr/>
          <p:nvPr/>
        </p:nvSpPr>
        <p:spPr>
          <a:xfrm>
            <a:off x="1147282" y="9765931"/>
            <a:ext cx="23030310" cy="740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570"/>
              </a:lnSpc>
              <a:buNone/>
            </a:pPr>
            <a:r>
              <a:rPr lang="en-US" sz="4000" dirty="0">
                <a:solidFill>
                  <a:srgbClr val="FFFFFF">
                    <a:alpha val="100000"/>
                  </a:srgbClr>
                </a:solidFill>
                <a:latin typeface="Onest SemiBold" pitchFamily="34" charset="0"/>
                <a:ea typeface="Onest SemiBold" pitchFamily="34" charset="-122"/>
                <a:cs typeface="Onest SemiBold" pitchFamily="34" charset="-120"/>
              </a:rPr>
              <a:t>Что улучшится в текущих процессах заказчика от решения этой задачи?</a:t>
            </a:r>
            <a:endParaRPr lang="en-US" sz="4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4"/>
            <a:ext cx="25328563" cy="1424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08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9168139" y="765096"/>
            <a:ext cx="5262736" cy="1088971"/>
          </a:xfrm>
          <a:prstGeom prst="rect">
            <a:avLst/>
          </a:prstGeom>
        </p:spPr>
      </p:pic>
      <p:pic>
        <p:nvPicPr>
          <p:cNvPr id="7" name="Image 3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270054" y="2387510"/>
            <a:ext cx="14618320" cy="1523942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2349600" y="4546428"/>
            <a:ext cx="12714741" cy="3036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70"/>
              </a:lnSpc>
              <a:buNone/>
            </a:pPr>
            <a:r>
              <a:rPr lang="en-US" sz="3635" dirty="0">
                <a:solidFill>
                  <a:srgbClr val="000000">
                    <a:alpha val="100000"/>
                  </a:srgbClr>
                </a:solidFill>
                <a:latin typeface="Onest Regular" pitchFamily="34" charset="0"/>
                <a:ea typeface="Onest Regular" pitchFamily="34" charset="-122"/>
                <a:cs typeface="Onest Regular" pitchFamily="34" charset="-120"/>
              </a:rPr>
              <a:t>Результат - прототип интерактивной игры, включающий в себя набор логопедических упражнений</a:t>
            </a:r>
            <a:endParaRPr lang="en-US" sz="3635" dirty="0"/>
          </a:p>
        </p:txBody>
      </p:sp>
      <p:sp>
        <p:nvSpPr>
          <p:cNvPr id="9" name="Text 3"/>
          <p:cNvSpPr/>
          <p:nvPr/>
        </p:nvSpPr>
        <p:spPr>
          <a:xfrm>
            <a:off x="1833111" y="2895491"/>
            <a:ext cx="13492205" cy="6900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570"/>
              </a:lnSpc>
              <a:buNone/>
            </a:pPr>
            <a:r>
              <a:rPr lang="en-US" sz="4000" dirty="0">
                <a:solidFill>
                  <a:srgbClr val="FFFFFF">
                    <a:alpha val="100000"/>
                  </a:srgbClr>
                </a:solidFill>
                <a:latin typeface="Onest SemiBold" pitchFamily="34" charset="0"/>
                <a:ea typeface="Onest SemiBold" pitchFamily="34" charset="-122"/>
                <a:cs typeface="Onest SemiBold" pitchFamily="34" charset="-120"/>
              </a:rPr>
              <a:t>В каком виде заказчик хотел бы увидеть результат?</a:t>
            </a:r>
            <a:endParaRPr lang="en-US" sz="4000" dirty="0"/>
          </a:p>
        </p:txBody>
      </p:sp>
      <p:pic>
        <p:nvPicPr>
          <p:cNvPr id="10" name="Image 1" descr=" 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606205" y="6778778"/>
            <a:ext cx="6302642" cy="3969034"/>
          </a:xfrm>
          <a:prstGeom prst="rect">
            <a:avLst/>
          </a:prstGeom>
        </p:spPr>
      </p:pic>
      <p:pic>
        <p:nvPicPr>
          <p:cNvPr id="11" name="Image 2" descr=" 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543118" y="9651635"/>
            <a:ext cx="14618816" cy="1397443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10629262" y="11677457"/>
            <a:ext cx="8040943" cy="712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70"/>
              </a:lnSpc>
              <a:buNone/>
            </a:pPr>
            <a:r>
              <a:rPr lang="en-US" sz="3635" b="1" dirty="0">
                <a:solidFill>
                  <a:srgbClr val="000000">
                    <a:alpha val="100000"/>
                  </a:srgbClr>
                </a:solidFill>
                <a:latin typeface="Onest Regular" pitchFamily="34" charset="0"/>
                <a:ea typeface="Onest Regular" pitchFamily="34" charset="-122"/>
                <a:cs typeface="Onest Regular" pitchFamily="34" charset="-120"/>
              </a:rPr>
              <a:t>Логопеды</a:t>
            </a:r>
            <a:r>
              <a:rPr lang="en-US" sz="3635" dirty="0">
                <a:solidFill>
                  <a:srgbClr val="000000">
                    <a:alpha val="100000"/>
                  </a:srgbClr>
                </a:solidFill>
                <a:latin typeface="Onest Regular" pitchFamily="34" charset="0"/>
                <a:ea typeface="Onest Regular" pitchFamily="34" charset="-122"/>
                <a:cs typeface="Onest Regular" pitchFamily="34" charset="-120"/>
              </a:rPr>
              <a:t>, дефектологи, родители
</a:t>
            </a:r>
            <a:endParaRPr lang="en-US" sz="3635" dirty="0"/>
          </a:p>
        </p:txBody>
      </p:sp>
      <p:sp>
        <p:nvSpPr>
          <p:cNvPr id="13" name="Text 1"/>
          <p:cNvSpPr/>
          <p:nvPr/>
        </p:nvSpPr>
        <p:spPr>
          <a:xfrm>
            <a:off x="10100073" y="10064617"/>
            <a:ext cx="13504906" cy="13376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570"/>
              </a:lnSpc>
              <a:buNone/>
            </a:pPr>
            <a:r>
              <a:rPr lang="en-US" sz="4000" dirty="0">
                <a:solidFill>
                  <a:srgbClr val="FFFFFF">
                    <a:alpha val="100000"/>
                  </a:srgbClr>
                </a:solidFill>
                <a:latin typeface="Onest SemiBold" pitchFamily="34" charset="0"/>
                <a:ea typeface="Onest SemiBold" pitchFamily="34" charset="-122"/>
                <a:cs typeface="Onest SemiBold" pitchFamily="34" charset="-120"/>
              </a:rPr>
              <a:t>Кто будет пользоваться предложенным решением? 
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516781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9168164" y="765059"/>
            <a:ext cx="5262736" cy="1088971"/>
          </a:xfrm>
          <a:prstGeom prst="rect">
            <a:avLst/>
          </a:prstGeom>
        </p:spPr>
      </p:pic>
      <p:pic>
        <p:nvPicPr>
          <p:cNvPr id="3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473262" y="5422695"/>
            <a:ext cx="9501764" cy="340347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2110026" y="6197366"/>
            <a:ext cx="8396558" cy="20080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70"/>
              </a:lnSpc>
              <a:buNone/>
            </a:pPr>
            <a:r>
              <a:rPr lang="en-US" sz="3635" dirty="0">
                <a:solidFill>
                  <a:srgbClr val="FFFFFF">
                    <a:alpha val="100000"/>
                  </a:srgbClr>
                </a:solidFill>
                <a:latin typeface="Onest Medium" pitchFamily="34" charset="0"/>
                <a:ea typeface="Onest Medium" pitchFamily="34" charset="-122"/>
                <a:cs typeface="Onest Medium" pitchFamily="34" charset="-120"/>
              </a:rPr>
              <a:t>Данные поступают из исследований в области логопедии, а также </a:t>
            </a:r>
            <a:endParaRPr lang="en-US" sz="3635" dirty="0" smtClean="0">
              <a:solidFill>
                <a:srgbClr val="FFFFFF">
                  <a:alpha val="100000"/>
                </a:srgbClr>
              </a:solidFill>
              <a:latin typeface="Onest Medium" pitchFamily="34" charset="0"/>
              <a:ea typeface="Onest Medium" pitchFamily="34" charset="-122"/>
              <a:cs typeface="Onest Medium" pitchFamily="34" charset="-120"/>
            </a:endParaRPr>
          </a:p>
          <a:p>
            <a:pPr marL="0" indent="0" algn="l">
              <a:lnSpc>
                <a:spcPts val="4570"/>
              </a:lnSpc>
              <a:buNone/>
            </a:pPr>
            <a:r>
              <a:rPr lang="en-US" sz="3635" dirty="0" smtClean="0">
                <a:solidFill>
                  <a:srgbClr val="FFFFFF">
                    <a:alpha val="100000"/>
                  </a:srgbClr>
                </a:solidFill>
                <a:latin typeface="Onest Medium" pitchFamily="34" charset="0"/>
                <a:ea typeface="Onest Medium" pitchFamily="34" charset="-122"/>
                <a:cs typeface="Onest Medium" pitchFamily="34" charset="-120"/>
              </a:rPr>
              <a:t>из </a:t>
            </a:r>
            <a:r>
              <a:rPr lang="en-US" sz="3635" dirty="0">
                <a:solidFill>
                  <a:srgbClr val="FFFFFF">
                    <a:alpha val="100000"/>
                  </a:srgbClr>
                </a:solidFill>
                <a:latin typeface="Onest Medium" pitchFamily="34" charset="0"/>
                <a:ea typeface="Onest Medium" pitchFamily="34" charset="-122"/>
                <a:cs typeface="Onest Medium" pitchFamily="34" charset="-120"/>
              </a:rPr>
              <a:t>практического опыта логопедов</a:t>
            </a:r>
            <a:endParaRPr lang="en-US" sz="3635" dirty="0"/>
          </a:p>
        </p:txBody>
      </p:sp>
      <p:sp>
        <p:nvSpPr>
          <p:cNvPr id="5" name="Text 1"/>
          <p:cNvSpPr/>
          <p:nvPr/>
        </p:nvSpPr>
        <p:spPr>
          <a:xfrm>
            <a:off x="1473262" y="1244553"/>
            <a:ext cx="14381243" cy="13757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70"/>
              </a:lnSpc>
              <a:buNone/>
            </a:pPr>
            <a:r>
              <a:rPr lang="en-US" sz="4000" dirty="0">
                <a:solidFill>
                  <a:srgbClr val="00BEAE">
                    <a:alpha val="100000"/>
                  </a:srgbClr>
                </a:solidFill>
                <a:latin typeface="Onest SemiBold" pitchFamily="34" charset="0"/>
                <a:ea typeface="Onest SemiBold" pitchFamily="34" charset="-122"/>
                <a:cs typeface="Onest SemiBold" pitchFamily="34" charset="-120"/>
              </a:rPr>
              <a:t>Откуда будут приходить данные/сырье для вашего (студенческого) решения? В каком они будут формате?
</a:t>
            </a:r>
            <a:endParaRPr lang="en-US" sz="4000" dirty="0"/>
          </a:p>
        </p:txBody>
      </p:sp>
      <p:pic>
        <p:nvPicPr>
          <p:cNvPr id="6" name="Image 2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4402411" y="4254339"/>
            <a:ext cx="3962568" cy="7670510"/>
          </a:xfrm>
          <a:prstGeom prst="rect">
            <a:avLst/>
          </a:prstGeom>
        </p:spPr>
      </p:pic>
      <p:pic>
        <p:nvPicPr>
          <p:cNvPr id="7" name="Image 3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7425139" y="5181404"/>
            <a:ext cx="4076873" cy="8000698"/>
          </a:xfrm>
          <a:prstGeom prst="rect">
            <a:avLst/>
          </a:prstGeom>
        </p:spPr>
      </p:pic>
      <p:pic>
        <p:nvPicPr>
          <p:cNvPr id="8" name="Image 4" descr=" 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20625675" y="3136782"/>
            <a:ext cx="3810162" cy="7505417"/>
          </a:xfrm>
          <a:prstGeom prst="rect">
            <a:avLst/>
          </a:prstGeom>
        </p:spPr>
      </p:pic>
      <p:pic>
        <p:nvPicPr>
          <p:cNvPr id="9" name="Image 5" descr=" 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12814843" y="6667248"/>
            <a:ext cx="3441846" cy="6210065"/>
          </a:xfrm>
          <a:prstGeom prst="rect">
            <a:avLst/>
          </a:prstGeom>
        </p:spPr>
      </p:pic>
      <p:pic>
        <p:nvPicPr>
          <p:cNvPr id="10" name="Image 6" descr=" 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4680148" y="8997610"/>
            <a:ext cx="7609037" cy="3174880"/>
          </a:xfrm>
          <a:prstGeom prst="rect">
            <a:avLst/>
          </a:prstGeom>
        </p:spPr>
      </p:pic>
      <p:pic>
        <p:nvPicPr>
          <p:cNvPr id="11" name="Image 7" descr=" 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12263263" y="11880401"/>
            <a:ext cx="86870" cy="368286"/>
          </a:xfrm>
          <a:prstGeom prst="rect">
            <a:avLst/>
          </a:prstGeom>
        </p:spPr>
      </p:pic>
      <p:pic>
        <p:nvPicPr>
          <p:cNvPr id="12" name="Image 8" descr=" 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12007243" y="11829603"/>
            <a:ext cx="344031" cy="863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9168164" y="765084"/>
            <a:ext cx="5262736" cy="1088971"/>
          </a:xfrm>
          <a:prstGeom prst="rect">
            <a:avLst/>
          </a:prstGeom>
        </p:spPr>
      </p:pic>
      <p:pic>
        <p:nvPicPr>
          <p:cNvPr id="3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3512914" y="4945508"/>
            <a:ext cx="808642" cy="858532"/>
          </a:xfrm>
          <a:prstGeom prst="rect">
            <a:avLst/>
          </a:prstGeom>
        </p:spPr>
      </p:pic>
      <p:pic>
        <p:nvPicPr>
          <p:cNvPr id="4" name="Image 2" descr=" 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2623" y="10872026"/>
            <a:ext cx="2568938" cy="256873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4323403" y="1181055"/>
            <a:ext cx="7489084" cy="1113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300"/>
              </a:lnSpc>
              <a:buNone/>
            </a:pPr>
            <a:r>
              <a:rPr lang="en-US" sz="5000" dirty="0">
                <a:solidFill>
                  <a:srgbClr val="FF8049">
                    <a:alpha val="100000"/>
                  </a:srgbClr>
                </a:solidFill>
                <a:latin typeface="Onest SemiBold" pitchFamily="34" charset="0"/>
                <a:ea typeface="Onest SemiBold" pitchFamily="34" charset="-122"/>
                <a:cs typeface="Onest SemiBold" pitchFamily="34" charset="-120"/>
              </a:rPr>
              <a:t>РЕЗУЛЬТАТЫ ОПРОСА</a:t>
            </a:r>
            <a:endParaRPr lang="en-US" sz="5000" dirty="0"/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60F49798-5B68-6BC6-7023-1E6DD01EE34A}"/>
              </a:ext>
              <a:ext uri="{147F2762-F138-4A5C-976F-8EAC2B608ADB}">
                <a16:predDERef xmlns:lc="http://schemas.openxmlformats.org/drawingml/2006/lockedCanvas" xmlns:a16="http://schemas.microsoft.com/office/drawing/2014/main" xmlns:xdr="http://schemas.openxmlformats.org/drawingml/2006/spreadsheetDrawing" xmlns="" pred="{4FF80603-20F5-2276-047F-BDA66546C66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4931207"/>
              </p:ext>
            </p:extLst>
          </p:nvPr>
        </p:nvGraphicFramePr>
        <p:xfrm>
          <a:off x="-412956" y="3675269"/>
          <a:ext cx="12890090" cy="69312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5D22E142-D123-C1B9-51D7-488F9D72B7BB}"/>
              </a:ext>
              <a:ext uri="{147F2762-F138-4A5C-976F-8EAC2B608ADB}">
                <a16:predDERef xmlns:lc="http://schemas.openxmlformats.org/drawingml/2006/lockedCanvas" xmlns:a16="http://schemas.microsoft.com/office/drawing/2014/main" xmlns:xdr="http://schemas.openxmlformats.org/drawingml/2006/spreadsheetDrawing" xmlns="" pred="{B0CCE9BB-CB00-B6D9-E864-F67D124952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4179688"/>
              </p:ext>
            </p:extLst>
          </p:nvPr>
        </p:nvGraphicFramePr>
        <p:xfrm>
          <a:off x="13348490" y="6354821"/>
          <a:ext cx="10973066" cy="716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3864798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9168164" y="765084"/>
            <a:ext cx="5262736" cy="1088971"/>
          </a:xfrm>
          <a:prstGeom prst="rect">
            <a:avLst/>
          </a:prstGeom>
        </p:spPr>
      </p:pic>
      <p:pic>
        <p:nvPicPr>
          <p:cNvPr id="3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3512914" y="4945508"/>
            <a:ext cx="808642" cy="858532"/>
          </a:xfrm>
          <a:prstGeom prst="rect">
            <a:avLst/>
          </a:prstGeom>
        </p:spPr>
      </p:pic>
      <p:pic>
        <p:nvPicPr>
          <p:cNvPr id="4" name="Image 2" descr=" 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679" y="10400078"/>
            <a:ext cx="2568938" cy="256873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4323403" y="1181055"/>
            <a:ext cx="7489084" cy="1113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300"/>
              </a:lnSpc>
              <a:buNone/>
            </a:pPr>
            <a:r>
              <a:rPr lang="en-US" sz="5000" dirty="0">
                <a:solidFill>
                  <a:srgbClr val="FF8049">
                    <a:alpha val="100000"/>
                  </a:srgbClr>
                </a:solidFill>
                <a:latin typeface="Onest SemiBold" pitchFamily="34" charset="0"/>
                <a:ea typeface="Onest SemiBold" pitchFamily="34" charset="-122"/>
                <a:cs typeface="Onest SemiBold" pitchFamily="34" charset="-120"/>
              </a:rPr>
              <a:t>РЕЗУЛЬТАТЫ ОПРОСА</a:t>
            </a:r>
            <a:endParaRPr lang="en-US" sz="5000" dirty="0"/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9CBC6577-653F-9D7D-AF7B-70EB325E2FD2}"/>
              </a:ext>
              <a:ext uri="{147F2762-F138-4A5C-976F-8EAC2B608ADB}">
                <a16:predDERef xmlns:lc="http://schemas.openxmlformats.org/drawingml/2006/lockedCanvas" xmlns:a16="http://schemas.microsoft.com/office/drawing/2014/main" xmlns:xdr="http://schemas.openxmlformats.org/drawingml/2006/spreadsheetDrawing" xmlns="" pred="{9AB7E836-BFEB-7930-E7E3-D15AE4440B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1899772"/>
              </p:ext>
            </p:extLst>
          </p:nvPr>
        </p:nvGraphicFramePr>
        <p:xfrm>
          <a:off x="375679" y="3885595"/>
          <a:ext cx="10256938" cy="806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9AB7E836-BFEB-7930-E7E3-D15AE4440BB2}"/>
              </a:ext>
              <a:ext uri="{147F2762-F138-4A5C-976F-8EAC2B608ADB}">
                <a16:predDERef xmlns:lc="http://schemas.openxmlformats.org/drawingml/2006/lockedCanvas" xmlns:a16="http://schemas.microsoft.com/office/drawing/2014/main" xmlns:xdr="http://schemas.openxmlformats.org/drawingml/2006/spreadsheetDrawing" xmlns="" pred="{5D22E142-D123-C1B9-51D7-488F9D72B7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2243597"/>
              </p:ext>
            </p:extLst>
          </p:nvPr>
        </p:nvGraphicFramePr>
        <p:xfrm>
          <a:off x="11517519" y="2931636"/>
          <a:ext cx="9321800" cy="55235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B0CCE9BB-CB00-B6D9-E864-F67D124952E5}"/>
              </a:ext>
              <a:ext uri="{147F2762-F138-4A5C-976F-8EAC2B608ADB}">
                <a16:predDERef xmlns:lc="http://schemas.openxmlformats.org/drawingml/2006/lockedCanvas" xmlns:a16="http://schemas.microsoft.com/office/drawing/2014/main" xmlns:xdr="http://schemas.openxmlformats.org/drawingml/2006/spreadsheetDrawing" xmlns="" pred="{60F49798-5B68-6BC6-7023-1E6DD01EE3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2092051"/>
              </p:ext>
            </p:extLst>
          </p:nvPr>
        </p:nvGraphicFramePr>
        <p:xfrm>
          <a:off x="16105239" y="8455167"/>
          <a:ext cx="8903377" cy="5332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9168164" y="765096"/>
            <a:ext cx="5262736" cy="1088971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441846" y="6311662"/>
            <a:ext cx="5156419" cy="4089246"/>
          </a:xfrm>
          <a:prstGeom prst="rect">
            <a:avLst/>
          </a:prstGeom>
          <a:solidFill>
            <a:srgbClr val="C980DA">
              <a:alpha val="10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10071527" y="6311662"/>
            <a:ext cx="5156419" cy="4089246"/>
          </a:xfrm>
          <a:prstGeom prst="rect">
            <a:avLst/>
          </a:prstGeom>
          <a:solidFill>
            <a:srgbClr val="00BEAE">
              <a:alpha val="100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16739310" y="6311662"/>
            <a:ext cx="5156419" cy="4089246"/>
          </a:xfrm>
          <a:prstGeom prst="rect">
            <a:avLst/>
          </a:prstGeom>
          <a:solidFill>
            <a:srgbClr val="FF8049">
              <a:alpha val="100000"/>
            </a:srgbClr>
          </a:solidFill>
          <a:ln/>
        </p:spPr>
      </p:sp>
      <p:sp>
        <p:nvSpPr>
          <p:cNvPr id="6" name="Shape 3"/>
          <p:cNvSpPr/>
          <p:nvPr/>
        </p:nvSpPr>
        <p:spPr>
          <a:xfrm>
            <a:off x="5283424" y="5549690"/>
            <a:ext cx="1511364" cy="1511243"/>
          </a:xfrm>
          <a:prstGeom prst="ellipse">
            <a:avLst/>
          </a:prstGeom>
          <a:solidFill>
            <a:srgbClr val="FF8049">
              <a:alpha val="100000"/>
            </a:srgbClr>
          </a:solidFill>
          <a:ln/>
        </p:spPr>
      </p:sp>
      <p:sp>
        <p:nvSpPr>
          <p:cNvPr id="7" name="Shape 4"/>
          <p:cNvSpPr/>
          <p:nvPr/>
        </p:nvSpPr>
        <p:spPr>
          <a:xfrm>
            <a:off x="11913105" y="5549690"/>
            <a:ext cx="1511364" cy="1511243"/>
          </a:xfrm>
          <a:prstGeom prst="ellipse">
            <a:avLst/>
          </a:prstGeom>
          <a:solidFill>
            <a:srgbClr val="C980DA">
              <a:alpha val="100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18580888" y="5549690"/>
            <a:ext cx="1511364" cy="1511243"/>
          </a:xfrm>
          <a:prstGeom prst="ellipse">
            <a:avLst/>
          </a:prstGeom>
          <a:solidFill>
            <a:srgbClr val="00BEAE">
              <a:alpha val="100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3758609" y="7822905"/>
            <a:ext cx="4510193" cy="12333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570"/>
              </a:lnSpc>
              <a:buNone/>
            </a:pPr>
            <a:r>
              <a:rPr lang="en-US" sz="3635" dirty="0">
                <a:solidFill>
                  <a:srgbClr val="FFFFFF">
                    <a:alpha val="100000"/>
                  </a:srgbClr>
                </a:solidFill>
                <a:latin typeface="Onest Medium" pitchFamily="34" charset="0"/>
                <a:ea typeface="Onest Medium" pitchFamily="34" charset="-122"/>
                <a:cs typeface="Onest Medium" pitchFamily="34" charset="-120"/>
              </a:rPr>
              <a:t>Дизайн и графика:</a:t>
            </a:r>
            <a:endParaRPr lang="en-US" sz="3635" dirty="0"/>
          </a:p>
          <a:p>
            <a:pPr marL="0" indent="0" algn="ctr">
              <a:lnSpc>
                <a:spcPts val="4570"/>
              </a:lnSpc>
              <a:buNone/>
            </a:pPr>
            <a:r>
              <a:rPr lang="en-US" sz="3635" dirty="0">
                <a:solidFill>
                  <a:srgbClr val="FFFFFF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Illustrator, Figma</a:t>
            </a:r>
            <a:endParaRPr lang="en-US" sz="3635" dirty="0"/>
          </a:p>
        </p:txBody>
      </p:sp>
      <p:sp>
        <p:nvSpPr>
          <p:cNvPr id="10" name="Text 7"/>
          <p:cNvSpPr/>
          <p:nvPr/>
        </p:nvSpPr>
        <p:spPr>
          <a:xfrm>
            <a:off x="10032675" y="7518116"/>
            <a:ext cx="5234124" cy="183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570"/>
              </a:lnSpc>
              <a:buNone/>
            </a:pPr>
            <a:r>
              <a:rPr lang="en-US" sz="3635" dirty="0">
                <a:solidFill>
                  <a:srgbClr val="FFFFFF">
                    <a:alpha val="100000"/>
                  </a:srgbClr>
                </a:solidFill>
                <a:latin typeface="Onest Medium" pitchFamily="34" charset="0"/>
                <a:ea typeface="Onest Medium" pitchFamily="34" charset="-122"/>
                <a:cs typeface="Onest Medium" pitchFamily="34" charset="-120"/>
              </a:rPr>
              <a:t>Производственные технологии:</a:t>
            </a:r>
            <a:endParaRPr lang="en-US" sz="3635" dirty="0"/>
          </a:p>
          <a:p>
            <a:pPr marL="0" indent="0" algn="ctr">
              <a:lnSpc>
                <a:spcPts val="4570"/>
              </a:lnSpc>
              <a:buNone/>
            </a:pPr>
            <a:r>
              <a:rPr lang="en-US" sz="3635" dirty="0">
                <a:solidFill>
                  <a:srgbClr val="FFFFFF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типографии</a:t>
            </a:r>
            <a:endParaRPr lang="en-US" sz="3635" dirty="0"/>
          </a:p>
        </p:txBody>
      </p:sp>
      <p:sp>
        <p:nvSpPr>
          <p:cNvPr id="11" name="Text 8"/>
          <p:cNvSpPr/>
          <p:nvPr/>
        </p:nvSpPr>
        <p:spPr>
          <a:xfrm>
            <a:off x="17094174" y="7987998"/>
            <a:ext cx="4484792" cy="890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570"/>
              </a:lnSpc>
              <a:buNone/>
            </a:pPr>
            <a:r>
              <a:rPr lang="en-US" sz="3635" dirty="0">
                <a:solidFill>
                  <a:srgbClr val="FFFFFF">
                    <a:alpha val="100000"/>
                  </a:srgbClr>
                </a:solidFill>
                <a:latin typeface="Onest Medium" pitchFamily="34" charset="0"/>
                <a:ea typeface="Onest Medium" pitchFamily="34" charset="-122"/>
                <a:cs typeface="Onest Medium" pitchFamily="34" charset="-120"/>
              </a:rPr>
              <a:t>Игровые механики</a:t>
            </a:r>
            <a:endParaRPr lang="en-US" sz="3635" dirty="0"/>
          </a:p>
        </p:txBody>
      </p:sp>
      <p:sp>
        <p:nvSpPr>
          <p:cNvPr id="12" name="Text 9"/>
          <p:cNvSpPr/>
          <p:nvPr/>
        </p:nvSpPr>
        <p:spPr>
          <a:xfrm>
            <a:off x="6807489" y="3555866"/>
            <a:ext cx="11879237" cy="13757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70"/>
              </a:lnSpc>
              <a:buNone/>
            </a:pPr>
            <a:r>
              <a:rPr lang="en-US" sz="4000" dirty="0">
                <a:solidFill>
                  <a:srgbClr val="C980DA">
                    <a:alpha val="100000"/>
                  </a:srgbClr>
                </a:solidFill>
                <a:latin typeface="Onest SemiBold" pitchFamily="34" charset="0"/>
                <a:ea typeface="Onest SemiBold" pitchFamily="34" charset="-122"/>
                <a:cs typeface="Onest SemiBold" pitchFamily="34" charset="-120"/>
              </a:rPr>
              <a:t>Какие технологии обязательно использовать? </a:t>
            </a:r>
            <a:endParaRPr lang="en-US" sz="4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9"/>
          <p:cNvSpPr/>
          <p:nvPr/>
        </p:nvSpPr>
        <p:spPr>
          <a:xfrm rot="1215937">
            <a:off x="15352481" y="1880156"/>
            <a:ext cx="10579946" cy="11487559"/>
          </a:xfrm>
          <a:custGeom>
            <a:avLst/>
            <a:gdLst>
              <a:gd name="connsiteX0" fmla="*/ 10550795 w 12394246"/>
              <a:gd name="connsiteY0" fmla="*/ 1413226 h 10734620"/>
              <a:gd name="connsiteX1" fmla="*/ 3934842 w 12394246"/>
              <a:gd name="connsiteY1" fmla="*/ 95415 h 10734620"/>
              <a:gd name="connsiteX2" fmla="*/ 142772 w 12394246"/>
              <a:gd name="connsiteY2" fmla="*/ 3726121 h 10734620"/>
              <a:gd name="connsiteX3" fmla="*/ 1299219 w 12394246"/>
              <a:gd name="connsiteY3" fmla="*/ 8540168 h 10734620"/>
              <a:gd name="connsiteX4" fmla="*/ 5951901 w 12394246"/>
              <a:gd name="connsiteY4" fmla="*/ 10611015 h 10734620"/>
              <a:gd name="connsiteX5" fmla="*/ 11303831 w 12394246"/>
              <a:gd name="connsiteY5" fmla="*/ 9938662 h 10734620"/>
              <a:gd name="connsiteX6" fmla="*/ 12352701 w 12394246"/>
              <a:gd name="connsiteY6" fmla="*/ 5366662 h 10734620"/>
              <a:gd name="connsiteX7" fmla="*/ 10550795 w 12394246"/>
              <a:gd name="connsiteY7" fmla="*/ 1467015 h 1073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394246" h="10734620">
                <a:moveTo>
                  <a:pt x="10550795" y="1413226"/>
                </a:moveTo>
                <a:cubicBezTo>
                  <a:pt x="8110153" y="561579"/>
                  <a:pt x="5669512" y="-290068"/>
                  <a:pt x="3934842" y="95415"/>
                </a:cubicBezTo>
                <a:cubicBezTo>
                  <a:pt x="2200171" y="480897"/>
                  <a:pt x="582042" y="2318662"/>
                  <a:pt x="142772" y="3726121"/>
                </a:cubicBezTo>
                <a:cubicBezTo>
                  <a:pt x="-296499" y="5133580"/>
                  <a:pt x="331031" y="7392686"/>
                  <a:pt x="1299219" y="8540168"/>
                </a:cubicBezTo>
                <a:cubicBezTo>
                  <a:pt x="2267407" y="9687650"/>
                  <a:pt x="4284466" y="10377933"/>
                  <a:pt x="5951901" y="10611015"/>
                </a:cubicBezTo>
                <a:cubicBezTo>
                  <a:pt x="7619336" y="10844097"/>
                  <a:pt x="10237031" y="10812721"/>
                  <a:pt x="11303831" y="9938662"/>
                </a:cubicBezTo>
                <a:cubicBezTo>
                  <a:pt x="12370631" y="9064603"/>
                  <a:pt x="12478207" y="6778603"/>
                  <a:pt x="12352701" y="5366662"/>
                </a:cubicBezTo>
                <a:cubicBezTo>
                  <a:pt x="12227195" y="3954721"/>
                  <a:pt x="11388995" y="2710868"/>
                  <a:pt x="10550795" y="1467015"/>
                </a:cubicBezTo>
              </a:path>
            </a:pathLst>
          </a:custGeom>
          <a:solidFill>
            <a:srgbClr val="00BE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6878" y="5764080"/>
            <a:ext cx="4370641" cy="618423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4954" y="4983197"/>
            <a:ext cx="4370641" cy="618423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3030" y="4287012"/>
            <a:ext cx="4370641" cy="618423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1106" y="3437139"/>
            <a:ext cx="4370641" cy="6184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 3"/>
          <p:cNvSpPr/>
          <p:nvPr/>
        </p:nvSpPr>
        <p:spPr>
          <a:xfrm>
            <a:off x="8510782" y="9621371"/>
            <a:ext cx="7486756" cy="626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70"/>
              </a:lnSpc>
              <a:buNone/>
            </a:pPr>
            <a:r>
              <a:rPr lang="ru-RU" sz="4000" dirty="0" smtClean="0">
                <a:solidFill>
                  <a:srgbClr val="00BEAE"/>
                </a:solidFill>
                <a:latin typeface="Onest" pitchFamily="2" charset="0"/>
              </a:rPr>
              <a:t>наполнение коробки с игрой</a:t>
            </a:r>
            <a:endParaRPr lang="en-US" sz="4000" dirty="0">
              <a:solidFill>
                <a:srgbClr val="00BEAE"/>
              </a:solidFill>
              <a:latin typeface="Onest" pitchFamily="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428" y="546655"/>
            <a:ext cx="15819602" cy="893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http://qrcoder.ru/code/?https%3A%2F%2Fdrive.google.com%2Ffile%2Fd%2F18Ox51sAyTbNoO31rEDoFwroXYJIvZyxp%2Fview%3Fusp%3Dsharing&amp;4&amp;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804" y="9886035"/>
            <a:ext cx="4124554" cy="41245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3"/>
          <p:cNvSpPr/>
          <p:nvPr/>
        </p:nvSpPr>
        <p:spPr>
          <a:xfrm>
            <a:off x="5766595" y="11444615"/>
            <a:ext cx="3214476" cy="14381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570"/>
              </a:lnSpc>
              <a:buNone/>
            </a:pPr>
            <a:r>
              <a:rPr lang="en-US" sz="4000" dirty="0" smtClean="0">
                <a:solidFill>
                  <a:srgbClr val="00BEAE"/>
                </a:solidFill>
                <a:latin typeface="Onest" pitchFamily="2" charset="0"/>
              </a:rPr>
              <a:t>QR-code </a:t>
            </a:r>
            <a:r>
              <a:rPr lang="ru-RU" sz="4000" dirty="0" smtClean="0">
                <a:solidFill>
                  <a:srgbClr val="00BEAE"/>
                </a:solidFill>
                <a:latin typeface="Onest" pitchFamily="2" charset="0"/>
              </a:rPr>
              <a:t>на видео </a:t>
            </a:r>
            <a:endParaRPr lang="en-US" sz="4000" dirty="0">
              <a:solidFill>
                <a:srgbClr val="00BEAE"/>
              </a:solidFill>
              <a:latin typeface="Onest" pitchFamily="2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4976359" y="11948312"/>
            <a:ext cx="790236" cy="1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388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9168164" y="765084"/>
            <a:ext cx="5262736" cy="1088971"/>
          </a:xfrm>
          <a:prstGeom prst="rect">
            <a:avLst/>
          </a:prstGeom>
        </p:spPr>
      </p:pic>
      <p:pic>
        <p:nvPicPr>
          <p:cNvPr id="3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00134" y="3416171"/>
            <a:ext cx="23737307" cy="9537340"/>
          </a:xfrm>
          <a:prstGeom prst="rect">
            <a:avLst/>
          </a:prstGeom>
        </p:spPr>
      </p:pic>
      <p:pic>
        <p:nvPicPr>
          <p:cNvPr id="4" name="Image 2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4078956" y="7281587"/>
            <a:ext cx="808642" cy="858532"/>
          </a:xfrm>
          <a:prstGeom prst="rect">
            <a:avLst/>
          </a:prstGeom>
        </p:spPr>
      </p:pic>
      <p:pic>
        <p:nvPicPr>
          <p:cNvPr id="5" name="Image 3" descr=" 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60029" y="571478"/>
            <a:ext cx="2568938" cy="2568732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0803925" y="1854130"/>
            <a:ext cx="3717024" cy="1113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7300"/>
              </a:lnSpc>
              <a:buNone/>
            </a:pPr>
            <a:r>
              <a:rPr lang="en-US" sz="5000" dirty="0">
                <a:solidFill>
                  <a:srgbClr val="00BEAE">
                    <a:alpha val="100000"/>
                  </a:srgbClr>
                </a:solidFill>
                <a:latin typeface="Onest SemiBold" pitchFamily="34" charset="0"/>
                <a:ea typeface="Onest SemiBold" pitchFamily="34" charset="-122"/>
                <a:cs typeface="Onest SemiBold" pitchFamily="34" charset="-120"/>
              </a:rPr>
              <a:t>АНАЛОГИ</a:t>
            </a:r>
            <a:endParaRPr lang="en-US" sz="5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9168164" y="765096"/>
            <a:ext cx="5262736" cy="1088971"/>
          </a:xfrm>
          <a:prstGeom prst="rect">
            <a:avLst/>
          </a:prstGeom>
        </p:spPr>
      </p:pic>
      <p:pic>
        <p:nvPicPr>
          <p:cNvPr id="3" name="Image 1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677179" y="1905182"/>
            <a:ext cx="8598265" cy="1098508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239307" y="6705347"/>
            <a:ext cx="4955842" cy="19346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70"/>
              </a:lnSpc>
              <a:buNone/>
            </a:pPr>
            <a:r>
              <a:rPr lang="en-US" sz="3635" dirty="0">
                <a:solidFill>
                  <a:srgbClr val="FFFFFF">
                    <a:alpha val="100000"/>
                  </a:srgbClr>
                </a:solidFill>
                <a:latin typeface="Onest Regular" pitchFamily="34" charset="0"/>
                <a:ea typeface="Onest Regular" pitchFamily="34" charset="-122"/>
                <a:cs typeface="Onest Regular" pitchFamily="34" charset="-120"/>
              </a:rPr>
              <a:t>видео</a:t>
            </a:r>
            <a:endParaRPr lang="en-US" sz="3635" dirty="0"/>
          </a:p>
        </p:txBody>
      </p:sp>
      <p:sp>
        <p:nvSpPr>
          <p:cNvPr id="6" name="Text 2"/>
          <p:cNvSpPr/>
          <p:nvPr/>
        </p:nvSpPr>
        <p:spPr>
          <a:xfrm>
            <a:off x="15575382" y="4133662"/>
            <a:ext cx="5736410" cy="1113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7300"/>
              </a:lnSpc>
              <a:buNone/>
            </a:pPr>
            <a:r>
              <a:rPr lang="en-US" sz="5000" dirty="0">
                <a:solidFill>
                  <a:srgbClr val="00BEAE">
                    <a:alpha val="100000"/>
                  </a:srgbClr>
                </a:solidFill>
                <a:latin typeface="Onest SemiBold" pitchFamily="34" charset="0"/>
                <a:ea typeface="Onest SemiBold" pitchFamily="34" charset="-122"/>
                <a:cs typeface="Onest SemiBold" pitchFamily="34" charset="-120"/>
              </a:rPr>
              <a:t>НАШЕ РЕШЕНИЕ</a:t>
            </a:r>
            <a:endParaRPr lang="en-US" sz="5000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14297479" y="6705347"/>
            <a:ext cx="8091745" cy="4598728"/>
            <a:chOff x="13817727" y="6785538"/>
            <a:chExt cx="8091745" cy="4598728"/>
          </a:xfrm>
        </p:grpSpPr>
        <p:sp>
          <p:nvSpPr>
            <p:cNvPr id="4" name="Text 0"/>
            <p:cNvSpPr/>
            <p:nvPr/>
          </p:nvSpPr>
          <p:spPr>
            <a:xfrm>
              <a:off x="13817727" y="8347579"/>
              <a:ext cx="8091745" cy="303668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685800" lvl="1" indent="-342900" algn="l">
                <a:lnSpc>
                  <a:spcPts val="4000"/>
                </a:lnSpc>
                <a:buSzPct val="100000"/>
                <a:buChar char="•"/>
              </a:pPr>
              <a:r>
                <a:rPr lang="en-US" sz="3635" dirty="0" err="1">
                  <a:solidFill>
                    <a:srgbClr val="000000">
                      <a:alpha val="100000"/>
                    </a:srgbClr>
                  </a:solidFill>
                  <a:latin typeface="Onest Light" pitchFamily="34" charset="0"/>
                  <a:ea typeface="Onest Light" pitchFamily="34" charset="-122"/>
                  <a:cs typeface="Onest Light" pitchFamily="34" charset="-120"/>
                </a:rPr>
                <a:t>дети</a:t>
              </a:r>
              <a:r>
                <a:rPr lang="en-US" sz="3635" dirty="0">
                  <a:solidFill>
                    <a:srgbClr val="000000">
                      <a:alpha val="100000"/>
                    </a:srgbClr>
                  </a:solidFill>
                  <a:latin typeface="Onest Light" pitchFamily="34" charset="0"/>
                  <a:ea typeface="Onest Light" pitchFamily="34" charset="-122"/>
                  <a:cs typeface="Onest Light" pitchFamily="34" charset="-120"/>
                </a:rPr>
                <a:t> </a:t>
              </a:r>
              <a:r>
                <a:rPr lang="ru-RU" sz="3635" dirty="0" smtClean="0">
                  <a:solidFill>
                    <a:srgbClr val="000000">
                      <a:alpha val="100000"/>
                    </a:srgbClr>
                  </a:solidFill>
                  <a:latin typeface="Onest Light" pitchFamily="34" charset="0"/>
                  <a:ea typeface="Onest Light" pitchFamily="34" charset="-122"/>
                  <a:cs typeface="Onest Light" pitchFamily="34" charset="-120"/>
                </a:rPr>
                <a:t>среднего </a:t>
              </a:r>
              <a:r>
                <a:rPr lang="ru-RU" sz="3635" dirty="0" err="1" smtClean="0">
                  <a:solidFill>
                    <a:srgbClr val="000000">
                      <a:alpha val="100000"/>
                    </a:srgbClr>
                  </a:solidFill>
                  <a:latin typeface="Onest Light" pitchFamily="34" charset="0"/>
                  <a:ea typeface="Onest Light" pitchFamily="34" charset="-122"/>
                  <a:cs typeface="Onest Light" pitchFamily="34" charset="-120"/>
                </a:rPr>
                <a:t>дошнольного</a:t>
              </a:r>
              <a:r>
                <a:rPr lang="ru-RU" sz="3635" dirty="0" smtClean="0">
                  <a:solidFill>
                    <a:srgbClr val="000000">
                      <a:alpha val="100000"/>
                    </a:srgbClr>
                  </a:solidFill>
                  <a:latin typeface="Onest Light" pitchFamily="34" charset="0"/>
                  <a:ea typeface="Onest Light" pitchFamily="34" charset="-122"/>
                  <a:cs typeface="Onest Light" pitchFamily="34" charset="-120"/>
                </a:rPr>
                <a:t> возраста </a:t>
              </a:r>
              <a:r>
                <a:rPr lang="en-US" sz="3635" dirty="0" smtClean="0">
                  <a:solidFill>
                    <a:srgbClr val="000000">
                      <a:alpha val="100000"/>
                    </a:srgbClr>
                  </a:solidFill>
                  <a:latin typeface="Onest Light" pitchFamily="34" charset="0"/>
                  <a:ea typeface="Onest Light" pitchFamily="34" charset="-122"/>
                  <a:cs typeface="Onest Light" pitchFamily="34" charset="-120"/>
                </a:rPr>
                <a:t>(</a:t>
              </a:r>
              <a:r>
                <a:rPr lang="en-US" sz="3635" dirty="0" err="1" smtClean="0">
                  <a:solidFill>
                    <a:srgbClr val="000000">
                      <a:alpha val="100000"/>
                    </a:srgbClr>
                  </a:solidFill>
                  <a:latin typeface="Onest Light" pitchFamily="34" charset="0"/>
                  <a:ea typeface="Onest Light" pitchFamily="34" charset="-122"/>
                  <a:cs typeface="Onest Light" pitchFamily="34" charset="-120"/>
                </a:rPr>
                <a:t>логопедической</a:t>
              </a:r>
              <a:r>
                <a:rPr lang="ru-RU" sz="3635" dirty="0" smtClean="0">
                  <a:solidFill>
                    <a:srgbClr val="000000">
                      <a:alpha val="100000"/>
                    </a:srgbClr>
                  </a:solidFill>
                  <a:latin typeface="Onest Light" pitchFamily="34" charset="0"/>
                  <a:ea typeface="Onest Light" pitchFamily="34" charset="-122"/>
                  <a:cs typeface="Onest Light" pitchFamily="34" charset="-120"/>
                </a:rPr>
                <a:t> группы</a:t>
              </a:r>
              <a:r>
                <a:rPr lang="en-US" sz="3635" dirty="0" smtClean="0">
                  <a:solidFill>
                    <a:srgbClr val="000000">
                      <a:alpha val="100000"/>
                    </a:srgbClr>
                  </a:solidFill>
                  <a:latin typeface="Onest Light" pitchFamily="34" charset="0"/>
                  <a:ea typeface="Onest Light" pitchFamily="34" charset="-122"/>
                  <a:cs typeface="Onest Light" pitchFamily="34" charset="-120"/>
                </a:rPr>
                <a:t>);</a:t>
              </a:r>
              <a:endParaRPr lang="en-US" sz="3635" dirty="0"/>
            </a:p>
            <a:p>
              <a:pPr marL="0" indent="0" algn="l">
                <a:lnSpc>
                  <a:spcPts val="4000"/>
                </a:lnSpc>
                <a:buNone/>
              </a:pPr>
              <a:r>
                <a:rPr lang="en-US" sz="3635" dirty="0">
                  <a:solidFill>
                    <a:srgbClr val="000000">
                      <a:alpha val="100000"/>
                    </a:srgbClr>
                  </a:solidFill>
                  <a:latin typeface="Onest Light" pitchFamily="34" charset="0"/>
                  <a:ea typeface="Onest Light" pitchFamily="34" charset="-122"/>
                  <a:cs typeface="Onest Light" pitchFamily="34" charset="-120"/>
                </a:rPr>
                <a:t> </a:t>
              </a:r>
              <a:endParaRPr lang="en-US" sz="3635" dirty="0"/>
            </a:p>
            <a:p>
              <a:pPr marL="685800" lvl="1" indent="-342900" algn="l">
                <a:lnSpc>
                  <a:spcPts val="4000"/>
                </a:lnSpc>
                <a:buSzPct val="100000"/>
                <a:buChar char="•"/>
              </a:pPr>
              <a:r>
                <a:rPr lang="en-US" sz="3635" dirty="0" err="1">
                  <a:solidFill>
                    <a:srgbClr val="000000">
                      <a:alpha val="100000"/>
                    </a:srgbClr>
                  </a:solidFill>
                  <a:latin typeface="Onest Light" pitchFamily="34" charset="0"/>
                  <a:ea typeface="Onest Light" pitchFamily="34" charset="-122"/>
                  <a:cs typeface="Onest Light" pitchFamily="34" charset="-120"/>
                </a:rPr>
                <a:t>дети</a:t>
              </a:r>
              <a:r>
                <a:rPr lang="en-US" sz="3635" dirty="0">
                  <a:solidFill>
                    <a:srgbClr val="000000">
                      <a:alpha val="100000"/>
                    </a:srgbClr>
                  </a:solidFill>
                  <a:latin typeface="Onest Light" pitchFamily="34" charset="0"/>
                  <a:ea typeface="Onest Light" pitchFamily="34" charset="-122"/>
                  <a:cs typeface="Onest Light" pitchFamily="34" charset="-120"/>
                </a:rPr>
                <a:t> </a:t>
              </a:r>
              <a:r>
                <a:rPr lang="en-US" sz="3635" dirty="0" err="1" smtClean="0">
                  <a:solidFill>
                    <a:srgbClr val="000000">
                      <a:alpha val="100000"/>
                    </a:srgbClr>
                  </a:solidFill>
                  <a:latin typeface="Onest Light" pitchFamily="34" charset="0"/>
                  <a:ea typeface="Onest Light" pitchFamily="34" charset="-122"/>
                  <a:cs typeface="Onest Light" pitchFamily="34" charset="-120"/>
                </a:rPr>
                <a:t>подготовительной</a:t>
              </a:r>
              <a:r>
                <a:rPr lang="ru-RU" sz="3635" dirty="0" smtClean="0">
                  <a:solidFill>
                    <a:srgbClr val="000000">
                      <a:alpha val="100000"/>
                    </a:srgbClr>
                  </a:solidFill>
                  <a:latin typeface="Onest Light" pitchFamily="34" charset="0"/>
                  <a:ea typeface="Onest Light" pitchFamily="34" charset="-122"/>
                  <a:cs typeface="Onest Light" pitchFamily="34" charset="-120"/>
                </a:rPr>
                <a:t> к школе</a:t>
              </a:r>
              <a:r>
                <a:rPr lang="en-US" sz="3635" dirty="0" smtClean="0">
                  <a:solidFill>
                    <a:srgbClr val="000000">
                      <a:alpha val="100000"/>
                    </a:srgbClr>
                  </a:solidFill>
                  <a:latin typeface="Onest Light" pitchFamily="34" charset="0"/>
                  <a:ea typeface="Onest Light" pitchFamily="34" charset="-122"/>
                  <a:cs typeface="Onest Light" pitchFamily="34" charset="-120"/>
                </a:rPr>
                <a:t> </a:t>
              </a:r>
              <a:r>
                <a:rPr lang="en-US" sz="3635" dirty="0">
                  <a:solidFill>
                    <a:srgbClr val="000000">
                      <a:alpha val="100000"/>
                    </a:srgbClr>
                  </a:solidFill>
                  <a:latin typeface="Onest Light" pitchFamily="34" charset="0"/>
                  <a:ea typeface="Onest Light" pitchFamily="34" charset="-122"/>
                  <a:cs typeface="Onest Light" pitchFamily="34" charset="-120"/>
                </a:rPr>
                <a:t>группы (с установленным ЗПР)</a:t>
              </a:r>
              <a:endParaRPr lang="en-US" sz="3635" dirty="0"/>
            </a:p>
          </p:txBody>
        </p:sp>
        <p:sp>
          <p:nvSpPr>
            <p:cNvPr id="7" name="Text 3"/>
            <p:cNvSpPr/>
            <p:nvPr/>
          </p:nvSpPr>
          <p:spPr>
            <a:xfrm>
              <a:off x="13817727" y="6785538"/>
              <a:ext cx="4870685" cy="62651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4570"/>
                </a:lnSpc>
                <a:buNone/>
              </a:pPr>
              <a:r>
                <a:rPr lang="ru-RU" sz="4000" dirty="0" smtClean="0">
                  <a:solidFill>
                    <a:srgbClr val="FF8049">
                      <a:alpha val="100000"/>
                    </a:srgbClr>
                  </a:solidFill>
                  <a:latin typeface="Onest SemiBold" pitchFamily="34" charset="0"/>
                  <a:ea typeface="Onest SemiBold" pitchFamily="34" charset="-122"/>
                  <a:cs typeface="Onest SemiBold" pitchFamily="34" charset="-120"/>
                </a:rPr>
                <a:t>1 т</a:t>
              </a:r>
              <a:r>
                <a:rPr lang="en-US" sz="4000" dirty="0" err="1" smtClean="0">
                  <a:solidFill>
                    <a:srgbClr val="FF8049">
                      <a:alpha val="100000"/>
                    </a:srgbClr>
                  </a:solidFill>
                  <a:latin typeface="Onest SemiBold" pitchFamily="34" charset="0"/>
                  <a:ea typeface="Onest SemiBold" pitchFamily="34" charset="-122"/>
                  <a:cs typeface="Onest SemiBold" pitchFamily="34" charset="-120"/>
                </a:rPr>
                <a:t>естовая</a:t>
              </a:r>
              <a:r>
                <a:rPr lang="en-US" sz="4000" dirty="0" smtClean="0">
                  <a:solidFill>
                    <a:srgbClr val="FF8049">
                      <a:alpha val="100000"/>
                    </a:srgbClr>
                  </a:solidFill>
                  <a:latin typeface="Onest SemiBold" pitchFamily="34" charset="0"/>
                  <a:ea typeface="Onest SemiBold" pitchFamily="34" charset="-122"/>
                  <a:cs typeface="Onest SemiBold" pitchFamily="34" charset="-120"/>
                </a:rPr>
                <a:t> </a:t>
              </a:r>
              <a:r>
                <a:rPr lang="en-US" sz="4000" dirty="0">
                  <a:solidFill>
                    <a:srgbClr val="FF8049">
                      <a:alpha val="100000"/>
                    </a:srgbClr>
                  </a:solidFill>
                  <a:latin typeface="Onest SemiBold" pitchFamily="34" charset="0"/>
                  <a:ea typeface="Onest SemiBold" pitchFamily="34" charset="-122"/>
                  <a:cs typeface="Onest SemiBold" pitchFamily="34" charset="-120"/>
                </a:rPr>
                <a:t>группа:</a:t>
              </a:r>
              <a:endParaRPr lang="en-US" sz="4000" dirty="0"/>
            </a:p>
          </p:txBody>
        </p:sp>
      </p:grpSp>
      <p:pic>
        <p:nvPicPr>
          <p:cNvPr id="10" name="Рисунок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42117" y="2752352"/>
            <a:ext cx="5172146" cy="9159009"/>
          </a:xfrm>
          <a:prstGeom prst="rect">
            <a:avLst/>
          </a:prstGeom>
        </p:spPr>
      </p:pic>
      <p:pic>
        <p:nvPicPr>
          <p:cNvPr id="2050" name="Picture 2" descr="http://qrcoder.ru/code/?https%3A%2F%2Fvk.com%2Fwall-228030979_24&amp;4&amp;0"/>
          <p:cNvPicPr>
            <a:picLocks noChangeAspect="1" noChangeArrowheads="1"/>
          </p:cNvPicPr>
          <p:nvPr/>
        </p:nvPicPr>
        <p:blipFill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9032" y="3071821"/>
            <a:ext cx="3151868" cy="315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9168164" y="765096"/>
            <a:ext cx="5262736" cy="108897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239307" y="6705347"/>
            <a:ext cx="4955842" cy="19346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70"/>
              </a:lnSpc>
              <a:buNone/>
            </a:pPr>
            <a:r>
              <a:rPr lang="en-US" sz="3635" dirty="0">
                <a:solidFill>
                  <a:srgbClr val="FFFFFF">
                    <a:alpha val="100000"/>
                  </a:srgbClr>
                </a:solidFill>
                <a:latin typeface="Onest Regular" pitchFamily="34" charset="0"/>
                <a:ea typeface="Onest Regular" pitchFamily="34" charset="-122"/>
                <a:cs typeface="Onest Regular" pitchFamily="34" charset="-120"/>
              </a:rPr>
              <a:t>видео</a:t>
            </a:r>
            <a:endParaRPr lang="en-US" sz="3635" dirty="0"/>
          </a:p>
        </p:txBody>
      </p:sp>
      <p:pic>
        <p:nvPicPr>
          <p:cNvPr id="11" name="Image 2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rot="5400000">
            <a:off x="1259983" y="3177213"/>
            <a:ext cx="11589454" cy="8242758"/>
          </a:xfrm>
          <a:prstGeom prst="rect">
            <a:avLst/>
          </a:prstGeom>
        </p:spPr>
      </p:pic>
      <p:grpSp>
        <p:nvGrpSpPr>
          <p:cNvPr id="9" name="Группа 8"/>
          <p:cNvGrpSpPr/>
          <p:nvPr/>
        </p:nvGrpSpPr>
        <p:grpSpPr>
          <a:xfrm>
            <a:off x="14297479" y="6705347"/>
            <a:ext cx="8091745" cy="4598728"/>
            <a:chOff x="13817727" y="6785538"/>
            <a:chExt cx="8091745" cy="4598728"/>
          </a:xfrm>
        </p:grpSpPr>
        <p:sp>
          <p:nvSpPr>
            <p:cNvPr id="4" name="Text 0"/>
            <p:cNvSpPr/>
            <p:nvPr/>
          </p:nvSpPr>
          <p:spPr>
            <a:xfrm>
              <a:off x="13817727" y="8347579"/>
              <a:ext cx="8091745" cy="303668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685800" lvl="1" indent="-342900" algn="l">
                <a:lnSpc>
                  <a:spcPts val="4000"/>
                </a:lnSpc>
                <a:buSzPct val="100000"/>
                <a:buChar char="•"/>
              </a:pPr>
              <a:r>
                <a:rPr lang="ru-RU" sz="3635" dirty="0" smtClean="0">
                  <a:solidFill>
                    <a:srgbClr val="000000">
                      <a:alpha val="100000"/>
                    </a:srgbClr>
                  </a:solidFill>
                  <a:latin typeface="Onest Light" pitchFamily="34" charset="0"/>
                  <a:ea typeface="Onest Light" pitchFamily="34" charset="-122"/>
                  <a:cs typeface="Onest Light" pitchFamily="34" charset="-120"/>
                </a:rPr>
                <a:t>нормотипичные дети</a:t>
              </a:r>
              <a:r>
                <a:rPr lang="en-US" sz="3635" dirty="0" smtClean="0">
                  <a:solidFill>
                    <a:srgbClr val="000000">
                      <a:alpha val="100000"/>
                    </a:srgbClr>
                  </a:solidFill>
                  <a:latin typeface="Onest Light" pitchFamily="34" charset="0"/>
                  <a:ea typeface="Onest Light" pitchFamily="34" charset="-122"/>
                  <a:cs typeface="Onest Light" pitchFamily="34" charset="-120"/>
                </a:rPr>
                <a:t>;</a:t>
              </a:r>
              <a:endParaRPr lang="en-US" sz="3635" dirty="0"/>
            </a:p>
            <a:p>
              <a:pPr marL="0" indent="0" algn="l">
                <a:lnSpc>
                  <a:spcPts val="4000"/>
                </a:lnSpc>
                <a:buNone/>
              </a:pPr>
              <a:r>
                <a:rPr lang="en-US" sz="3635" dirty="0">
                  <a:solidFill>
                    <a:srgbClr val="000000">
                      <a:alpha val="100000"/>
                    </a:srgbClr>
                  </a:solidFill>
                  <a:latin typeface="Onest Light" pitchFamily="34" charset="0"/>
                  <a:ea typeface="Onest Light" pitchFamily="34" charset="-122"/>
                  <a:cs typeface="Onest Light" pitchFamily="34" charset="-120"/>
                </a:rPr>
                <a:t> </a:t>
              </a:r>
              <a:endParaRPr lang="en-US" sz="3635" dirty="0"/>
            </a:p>
            <a:p>
              <a:pPr marL="685800" lvl="1" indent="-342900">
                <a:lnSpc>
                  <a:spcPts val="4000"/>
                </a:lnSpc>
                <a:buSzPct val="100000"/>
                <a:buChar char="•"/>
              </a:pPr>
              <a:r>
                <a:rPr lang="ru-RU" sz="3635" dirty="0" smtClean="0">
                  <a:solidFill>
                    <a:srgbClr val="000000">
                      <a:alpha val="100000"/>
                    </a:srgbClr>
                  </a:solidFill>
                  <a:latin typeface="Onest Light" pitchFamily="34" charset="0"/>
                  <a:ea typeface="Onest Light" pitchFamily="34" charset="-122"/>
                  <a:cs typeface="Onest Light" pitchFamily="34" charset="-120"/>
                </a:rPr>
                <a:t>дети </a:t>
              </a:r>
              <a:r>
                <a:rPr lang="ru-RU" sz="3635" dirty="0">
                  <a:solidFill>
                    <a:srgbClr val="000000">
                      <a:alpha val="100000"/>
                    </a:srgbClr>
                  </a:solidFill>
                  <a:latin typeface="Onest Light" pitchFamily="34" charset="0"/>
                  <a:ea typeface="Onest Light" pitchFamily="34" charset="-122"/>
                  <a:cs typeface="Onest Light" pitchFamily="34" charset="-120"/>
                </a:rPr>
                <a:t>логопедической </a:t>
              </a:r>
              <a:r>
                <a:rPr lang="ru-RU" sz="3635" dirty="0" smtClean="0">
                  <a:solidFill>
                    <a:srgbClr val="000000">
                      <a:alpha val="100000"/>
                    </a:srgbClr>
                  </a:solidFill>
                  <a:latin typeface="Onest Light" pitchFamily="34" charset="0"/>
                  <a:ea typeface="Onest Light" pitchFamily="34" charset="-122"/>
                  <a:cs typeface="Onest Light" pitchFamily="34" charset="-120"/>
                </a:rPr>
                <a:t>группы</a:t>
              </a:r>
              <a:endParaRPr lang="en-US" sz="3635" dirty="0"/>
            </a:p>
          </p:txBody>
        </p:sp>
        <p:sp>
          <p:nvSpPr>
            <p:cNvPr id="7" name="Text 3"/>
            <p:cNvSpPr/>
            <p:nvPr/>
          </p:nvSpPr>
          <p:spPr>
            <a:xfrm>
              <a:off x="13817727" y="6785538"/>
              <a:ext cx="4870685" cy="62651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4570"/>
                </a:lnSpc>
                <a:buNone/>
              </a:pPr>
              <a:r>
                <a:rPr lang="ru-RU" sz="4000" dirty="0" smtClean="0">
                  <a:solidFill>
                    <a:srgbClr val="C980DA"/>
                  </a:solidFill>
                  <a:latin typeface="Onest SemiBold" pitchFamily="34" charset="0"/>
                  <a:ea typeface="Onest SemiBold" pitchFamily="34" charset="-122"/>
                  <a:cs typeface="Onest SemiBold" pitchFamily="34" charset="-120"/>
                </a:rPr>
                <a:t>2 т</a:t>
              </a:r>
              <a:r>
                <a:rPr lang="en-US" sz="4000" dirty="0" smtClean="0">
                  <a:solidFill>
                    <a:srgbClr val="C980DA"/>
                  </a:solidFill>
                  <a:latin typeface="Onest SemiBold" pitchFamily="34" charset="0"/>
                  <a:ea typeface="Onest SemiBold" pitchFamily="34" charset="-122"/>
                  <a:cs typeface="Onest SemiBold" pitchFamily="34" charset="-120"/>
                </a:rPr>
                <a:t>естовая </a:t>
              </a:r>
              <a:r>
                <a:rPr lang="en-US" sz="4000" dirty="0">
                  <a:solidFill>
                    <a:srgbClr val="C980DA"/>
                  </a:solidFill>
                  <a:latin typeface="Onest SemiBold" pitchFamily="34" charset="0"/>
                  <a:ea typeface="Onest SemiBold" pitchFamily="34" charset="-122"/>
                  <a:cs typeface="Onest SemiBold" pitchFamily="34" charset="-120"/>
                </a:rPr>
                <a:t>группа:</a:t>
              </a:r>
              <a:endParaRPr lang="en-US" sz="4000" dirty="0">
                <a:solidFill>
                  <a:srgbClr val="C980DA"/>
                </a:solidFill>
              </a:endParaRPr>
            </a:p>
          </p:txBody>
        </p:sp>
      </p:grpSp>
      <p:sp>
        <p:nvSpPr>
          <p:cNvPr id="12" name="Text 2"/>
          <p:cNvSpPr/>
          <p:nvPr/>
        </p:nvSpPr>
        <p:spPr>
          <a:xfrm>
            <a:off x="15575382" y="4133662"/>
            <a:ext cx="5736410" cy="1113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7300"/>
              </a:lnSpc>
              <a:buNone/>
            </a:pPr>
            <a:r>
              <a:rPr lang="en-US" sz="5000" dirty="0">
                <a:solidFill>
                  <a:srgbClr val="FF8049"/>
                </a:solidFill>
                <a:latin typeface="Onest SemiBold" pitchFamily="34" charset="0"/>
                <a:ea typeface="Onest SemiBold" pitchFamily="34" charset="-122"/>
                <a:cs typeface="Onest SemiBold" pitchFamily="34" charset="-120"/>
              </a:rPr>
              <a:t>НАШЕ РЕШЕНИЕ</a:t>
            </a:r>
            <a:endParaRPr lang="en-US" sz="5000" dirty="0">
              <a:solidFill>
                <a:srgbClr val="FF8049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96107" y="2865424"/>
            <a:ext cx="4909150" cy="8659195"/>
          </a:xfrm>
          <a:prstGeom prst="rect">
            <a:avLst/>
          </a:prstGeom>
        </p:spPr>
      </p:pic>
      <p:pic>
        <p:nvPicPr>
          <p:cNvPr id="3074" name="Picture 2" descr="http://qrcoder.ru/code/?https%3A%2F%2Fvk.com%2Fwall-228030979_43&amp;4&amp;0"/>
          <p:cNvPicPr>
            <a:picLocks noChangeAspect="1" noChangeArrowheads="1"/>
          </p:cNvPicPr>
          <p:nvPr/>
        </p:nvPicPr>
        <p:blipFill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11792" y="2789598"/>
            <a:ext cx="3710335" cy="3710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483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9168164" y="765096"/>
            <a:ext cx="5262736" cy="1088971"/>
          </a:xfrm>
          <a:prstGeom prst="rect">
            <a:avLst/>
          </a:prstGeom>
        </p:spPr>
      </p:pic>
      <p:pic>
        <p:nvPicPr>
          <p:cNvPr id="3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193602" y="7737865"/>
            <a:ext cx="6899320" cy="4129279"/>
          </a:xfrm>
          <a:prstGeom prst="rect">
            <a:avLst/>
          </a:prstGeom>
        </p:spPr>
      </p:pic>
      <p:pic>
        <p:nvPicPr>
          <p:cNvPr id="4" name="Image 2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9969923" y="3009786"/>
            <a:ext cx="6897360" cy="4330078"/>
          </a:xfrm>
          <a:prstGeom prst="rect">
            <a:avLst/>
          </a:prstGeom>
        </p:spPr>
      </p:pic>
      <p:pic>
        <p:nvPicPr>
          <p:cNvPr id="5" name="Image 3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9969923" y="7737865"/>
            <a:ext cx="6899320" cy="4129279"/>
          </a:xfrm>
          <a:prstGeom prst="rect">
            <a:avLst/>
          </a:prstGeom>
        </p:spPr>
      </p:pic>
      <p:pic>
        <p:nvPicPr>
          <p:cNvPr id="6" name="Image 4" descr=" 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17193602" y="3009786"/>
            <a:ext cx="6899320" cy="432887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1109446" y="2066236"/>
            <a:ext cx="8600438" cy="11911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635" b="1" dirty="0">
                <a:solidFill>
                  <a:srgbClr val="000000">
                    <a:alpha val="100000"/>
                  </a:srgbClr>
                </a:solidFill>
                <a:latin typeface="Onest Light" pitchFamily="2" charset="0"/>
                <a:ea typeface="Onest Medium" pitchFamily="34" charset="-122"/>
                <a:cs typeface="Onest Medium" pitchFamily="34" charset="-120"/>
              </a:rPr>
              <a:t>Преимущества</a:t>
            </a:r>
            <a:r>
              <a:rPr lang="en-US" sz="3635" dirty="0">
                <a:solidFill>
                  <a:srgbClr val="000000">
                    <a:alpha val="100000"/>
                  </a:srgbClr>
                </a:solidFill>
                <a:latin typeface="Onest Medium" pitchFamily="34" charset="0"/>
                <a:ea typeface="Onest Medium" pitchFamily="34" charset="-122"/>
                <a:cs typeface="Onest Medium" pitchFamily="34" charset="-120"/>
              </a:rPr>
              <a:t>
</a:t>
            </a:r>
            <a:endParaRPr lang="en-US" sz="3635" dirty="0"/>
          </a:p>
          <a:p>
            <a:pPr algn="l">
              <a:lnSpc>
                <a:spcPts val="4000"/>
              </a:lnSpc>
            </a:pPr>
            <a:endParaRPr lang="en-US" sz="3635" dirty="0"/>
          </a:p>
          <a:p>
            <a:pPr marL="914400" lvl="1" indent="-571500">
              <a:lnSpc>
                <a:spcPts val="4000"/>
              </a:lnSpc>
              <a:buSzPct val="100000"/>
              <a:buFont typeface="Arial" panose="020B0604020202020204" pitchFamily="34" charset="0"/>
              <a:buChar char="•"/>
            </a:pPr>
            <a:r>
              <a:rPr lang="ru-RU" sz="3635" dirty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игра является универсальным конструктором, где педагог может адаптировать правила под свои </a:t>
            </a:r>
            <a:r>
              <a:rPr lang="ru-RU" sz="3635" dirty="0" smtClean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цели</a:t>
            </a:r>
          </a:p>
          <a:p>
            <a:pPr marL="914400" lvl="1" indent="-571500">
              <a:lnSpc>
                <a:spcPts val="4000"/>
              </a:lnSpc>
              <a:buSzPct val="100000"/>
              <a:buFont typeface="Arial" panose="020B0604020202020204" pitchFamily="34" charset="0"/>
              <a:buChar char="•"/>
            </a:pPr>
            <a:endParaRPr lang="ru-RU" sz="3635" dirty="0">
              <a:solidFill>
                <a:srgbClr val="000000">
                  <a:alpha val="100000"/>
                </a:srgbClr>
              </a:solidFill>
              <a:latin typeface="Onest Light" pitchFamily="34" charset="0"/>
              <a:ea typeface="Onest Light" pitchFamily="34" charset="-122"/>
              <a:cs typeface="Onest Light" pitchFamily="34" charset="-120"/>
            </a:endParaRPr>
          </a:p>
          <a:p>
            <a:pPr marL="914400" lvl="1" indent="-571500" algn="l">
              <a:lnSpc>
                <a:spcPts val="4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3635" dirty="0" err="1" smtClean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педагог</a:t>
            </a:r>
            <a:r>
              <a:rPr lang="en-US" sz="3635" dirty="0" smtClean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 </a:t>
            </a:r>
            <a:r>
              <a:rPr lang="en-US" sz="3635" dirty="0" err="1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является</a:t>
            </a:r>
            <a:r>
              <a:rPr lang="en-US" sz="3635" dirty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 </a:t>
            </a:r>
            <a:r>
              <a:rPr lang="en-US" sz="3635" dirty="0" err="1" smtClean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игроком</a:t>
            </a:r>
            <a:endParaRPr lang="en-US" sz="3635" dirty="0"/>
          </a:p>
          <a:p>
            <a:pPr marL="571500" indent="-571500" algn="l">
              <a:lnSpc>
                <a:spcPts val="4000"/>
              </a:lnSpc>
              <a:buFont typeface="Arial" panose="020B0604020202020204" pitchFamily="34" charset="0"/>
              <a:buChar char="•"/>
            </a:pPr>
            <a:endParaRPr lang="en-US" sz="3635" dirty="0"/>
          </a:p>
          <a:p>
            <a:pPr marL="914400" lvl="1" indent="-571500" algn="l">
              <a:lnSpc>
                <a:spcPts val="4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3635" dirty="0" err="1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соревновательный</a:t>
            </a:r>
            <a:r>
              <a:rPr lang="en-US" sz="3635" dirty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 </a:t>
            </a:r>
            <a:r>
              <a:rPr lang="en-US" sz="3635" dirty="0" err="1" smtClean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момент</a:t>
            </a:r>
            <a:endParaRPr lang="ru-RU" sz="3635" dirty="0" smtClean="0">
              <a:solidFill>
                <a:srgbClr val="000000">
                  <a:alpha val="100000"/>
                </a:srgbClr>
              </a:solidFill>
              <a:latin typeface="Onest Light" pitchFamily="34" charset="0"/>
              <a:ea typeface="Onest Light" pitchFamily="34" charset="-122"/>
              <a:cs typeface="Onest Light" pitchFamily="34" charset="-120"/>
            </a:endParaRPr>
          </a:p>
          <a:p>
            <a:pPr marL="914400" lvl="1" indent="-571500" algn="l">
              <a:lnSpc>
                <a:spcPts val="4000"/>
              </a:lnSpc>
              <a:buSzPct val="100000"/>
              <a:buFont typeface="Arial" panose="020B0604020202020204" pitchFamily="34" charset="0"/>
              <a:buChar char="•"/>
            </a:pPr>
            <a:endParaRPr lang="en-US" sz="3635" dirty="0"/>
          </a:p>
          <a:p>
            <a:pPr marL="914400" lvl="1" indent="-571500" algn="l">
              <a:lnSpc>
                <a:spcPts val="4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3635" dirty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возможность индивидуальной и </a:t>
            </a:r>
            <a:r>
              <a:rPr lang="en-US" sz="3635" dirty="0" err="1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подгрупповой</a:t>
            </a:r>
            <a:r>
              <a:rPr lang="en-US" sz="3635" dirty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 </a:t>
            </a:r>
            <a:r>
              <a:rPr lang="en-US" sz="3635" dirty="0" err="1" smtClean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работы</a:t>
            </a:r>
            <a:endParaRPr lang="ru-RU" sz="3635" dirty="0" smtClean="0">
              <a:solidFill>
                <a:srgbClr val="000000">
                  <a:alpha val="100000"/>
                </a:srgbClr>
              </a:solidFill>
              <a:latin typeface="Onest Light" pitchFamily="34" charset="0"/>
              <a:ea typeface="Onest Light" pitchFamily="34" charset="-122"/>
              <a:cs typeface="Onest Light" pitchFamily="34" charset="-120"/>
            </a:endParaRPr>
          </a:p>
          <a:p>
            <a:pPr marL="914400" lvl="1" indent="-571500" algn="l">
              <a:lnSpc>
                <a:spcPts val="4000"/>
              </a:lnSpc>
              <a:buSzPct val="100000"/>
              <a:buFont typeface="Arial" panose="020B0604020202020204" pitchFamily="34" charset="0"/>
              <a:buChar char="•"/>
            </a:pPr>
            <a:endParaRPr lang="en-US" sz="3635" dirty="0"/>
          </a:p>
          <a:p>
            <a:pPr marL="914400" lvl="1" indent="-571500" algn="l">
              <a:lnSpc>
                <a:spcPts val="4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3635" dirty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работа со всеми видами слоговой структуры в </a:t>
            </a:r>
            <a:r>
              <a:rPr lang="en-US" sz="3635" dirty="0" err="1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одном</a:t>
            </a:r>
            <a:r>
              <a:rPr lang="en-US" sz="3635" dirty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 </a:t>
            </a:r>
            <a:r>
              <a:rPr lang="en-US" sz="3635" dirty="0" err="1" smtClean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наборе</a:t>
            </a:r>
            <a:endParaRPr lang="ru-RU" sz="3635" dirty="0" smtClean="0">
              <a:solidFill>
                <a:srgbClr val="000000">
                  <a:alpha val="100000"/>
                </a:srgbClr>
              </a:solidFill>
              <a:latin typeface="Onest Light" pitchFamily="34" charset="0"/>
              <a:ea typeface="Onest Light" pitchFamily="34" charset="-122"/>
              <a:cs typeface="Onest Light" pitchFamily="34" charset="-120"/>
            </a:endParaRPr>
          </a:p>
          <a:p>
            <a:pPr marL="914400" lvl="1" indent="-571500" algn="l">
              <a:lnSpc>
                <a:spcPts val="4000"/>
              </a:lnSpc>
              <a:buSzPct val="100000"/>
              <a:buFont typeface="Arial" panose="020B0604020202020204" pitchFamily="34" charset="0"/>
              <a:buChar char="•"/>
            </a:pPr>
            <a:endParaRPr lang="en-US" sz="3635" dirty="0"/>
          </a:p>
          <a:p>
            <a:pPr marL="914400" lvl="1" indent="-571500" algn="l">
              <a:lnSpc>
                <a:spcPts val="4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3635" dirty="0" err="1" smtClean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легкие</a:t>
            </a:r>
            <a:r>
              <a:rPr lang="en-US" sz="3635" dirty="0" smtClean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 </a:t>
            </a:r>
            <a:r>
              <a:rPr lang="en-US" sz="3635" dirty="0" err="1" smtClean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правила</a:t>
            </a:r>
            <a:endParaRPr lang="en-US" sz="3635" dirty="0"/>
          </a:p>
          <a:p>
            <a:pPr marL="571500" indent="-571500" algn="l">
              <a:lnSpc>
                <a:spcPts val="4000"/>
              </a:lnSpc>
              <a:buFont typeface="Arial" panose="020B0604020202020204" pitchFamily="34" charset="0"/>
              <a:buChar char="•"/>
            </a:pPr>
            <a:endParaRPr lang="en-US" sz="3635" dirty="0"/>
          </a:p>
          <a:p>
            <a:pPr marL="914400" lvl="1" indent="-571500" algn="l">
              <a:lnSpc>
                <a:spcPts val="4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3635" dirty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включена </a:t>
            </a:r>
            <a:r>
              <a:rPr lang="en-US" sz="3635" dirty="0" err="1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методологическая</a:t>
            </a:r>
            <a:r>
              <a:rPr lang="en-US" sz="3635" dirty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 </a:t>
            </a:r>
            <a:r>
              <a:rPr lang="en-US" sz="3635" dirty="0" err="1" smtClean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основа</a:t>
            </a:r>
            <a:endParaRPr lang="en-US" sz="3635" dirty="0"/>
          </a:p>
        </p:txBody>
      </p:sp>
      <p:sp>
        <p:nvSpPr>
          <p:cNvPr id="8" name="Text 1"/>
          <p:cNvSpPr/>
          <p:nvPr/>
        </p:nvSpPr>
        <p:spPr>
          <a:xfrm>
            <a:off x="4009137" y="770494"/>
            <a:ext cx="5736410" cy="1113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7300"/>
              </a:lnSpc>
              <a:buNone/>
            </a:pPr>
            <a:r>
              <a:rPr lang="en-US" sz="5000" dirty="0">
                <a:solidFill>
                  <a:srgbClr val="00BEAE">
                    <a:alpha val="100000"/>
                  </a:srgbClr>
                </a:solidFill>
                <a:latin typeface="Onest SemiBold" pitchFamily="34" charset="0"/>
                <a:ea typeface="Onest SemiBold" pitchFamily="34" charset="-122"/>
                <a:cs typeface="Onest SemiBold" pitchFamily="34" charset="-120"/>
              </a:rPr>
              <a:t>НАШЕ РЕШЕНИЕ</a:t>
            </a:r>
            <a:endParaRPr lang="en-US" sz="5000" dirty="0"/>
          </a:p>
        </p:txBody>
      </p:sp>
      <p:pic>
        <p:nvPicPr>
          <p:cNvPr id="9" name="Image 5" descr=" 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10231921" y="3209395"/>
            <a:ext cx="6375323" cy="3929671"/>
          </a:xfrm>
          <a:prstGeom prst="rect">
            <a:avLst/>
          </a:prstGeom>
        </p:spPr>
      </p:pic>
      <p:pic>
        <p:nvPicPr>
          <p:cNvPr id="10" name="Image 6" descr=" 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17730076" y="3171966"/>
            <a:ext cx="6362846" cy="3917194"/>
          </a:xfrm>
          <a:prstGeom prst="rect">
            <a:avLst/>
          </a:prstGeom>
        </p:spPr>
      </p:pic>
      <p:pic>
        <p:nvPicPr>
          <p:cNvPr id="11" name="Image 7" descr=" 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10431533" y="7937473"/>
            <a:ext cx="5963597" cy="3680170"/>
          </a:xfrm>
          <a:prstGeom prst="rect">
            <a:avLst/>
          </a:prstGeom>
        </p:spPr>
      </p:pic>
      <p:pic>
        <p:nvPicPr>
          <p:cNvPr id="12" name="Image 8" descr=" 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17655237" y="7937473"/>
            <a:ext cx="5976075" cy="36801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9168164" y="765059"/>
            <a:ext cx="5262736" cy="108897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926697" y="1396947"/>
            <a:ext cx="3880684" cy="804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570"/>
              </a:lnSpc>
              <a:buNone/>
            </a:pPr>
            <a:r>
              <a:rPr lang="en-US" sz="5000" dirty="0">
                <a:solidFill>
                  <a:srgbClr val="FF8049">
                    <a:alpha val="100000"/>
                  </a:srgbClr>
                </a:solidFill>
                <a:latin typeface="Onest SemiBold" pitchFamily="34" charset="0"/>
                <a:ea typeface="Onest SemiBold" pitchFamily="34" charset="-122"/>
                <a:cs typeface="Onest SemiBold" pitchFamily="34" charset="-120"/>
              </a:rPr>
              <a:t>ЦЕННОСТЬ</a:t>
            </a:r>
            <a:endParaRPr lang="en-US" sz="50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3557515"/>
              </p:ext>
            </p:extLst>
          </p:nvPr>
        </p:nvGraphicFramePr>
        <p:xfrm>
          <a:off x="3567276" y="2566217"/>
          <a:ext cx="18194010" cy="1121282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9097005"/>
                <a:gridCol w="9097005"/>
              </a:tblGrid>
              <a:tr h="7858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100" dirty="0" smtClean="0">
                          <a:solidFill>
                            <a:schemeClr val="bg1"/>
                          </a:solidFill>
                          <a:effectLst/>
                          <a:latin typeface="Onest" pitchFamily="2" charset="0"/>
                        </a:rPr>
                        <a:t>ПАРАМЕТР</a:t>
                      </a:r>
                      <a:endParaRPr lang="ru-RU" sz="2800" kern="100" dirty="0">
                        <a:solidFill>
                          <a:schemeClr val="bg1"/>
                        </a:solidFill>
                        <a:effectLst/>
                        <a:latin typeface="Onest" pitchFamily="2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rgbClr val="FF804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100" dirty="0" smtClean="0">
                          <a:solidFill>
                            <a:schemeClr val="bg1"/>
                          </a:solidFill>
                          <a:effectLst/>
                          <a:latin typeface="Onest" pitchFamily="2" charset="0"/>
                        </a:rPr>
                        <a:t>ЗНАЧЕНИЕ</a:t>
                      </a:r>
                      <a:endParaRPr lang="ru-RU" sz="2800" kern="100" dirty="0">
                        <a:solidFill>
                          <a:schemeClr val="bg1"/>
                        </a:solidFill>
                        <a:effectLst/>
                        <a:latin typeface="Onest" pitchFamily="2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rgbClr val="FF8049"/>
                    </a:solidFill>
                  </a:tcPr>
                </a:tc>
              </a:tr>
              <a:tr h="8320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kern="100" dirty="0">
                          <a:effectLst/>
                          <a:latin typeface="Onest" pitchFamily="2" charset="0"/>
                        </a:rPr>
                        <a:t>Цена одной игры</a:t>
                      </a:r>
                      <a:endParaRPr lang="ru-RU" sz="2800" b="0" kern="100" dirty="0">
                        <a:effectLst/>
                        <a:latin typeface="Onest" pitchFamily="2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rgbClr val="00BEA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100" dirty="0" smtClean="0">
                          <a:solidFill>
                            <a:schemeClr val="bg1"/>
                          </a:solidFill>
                          <a:effectLst/>
                          <a:latin typeface="Onest" pitchFamily="2" charset="0"/>
                        </a:rPr>
                        <a:t>1</a:t>
                      </a:r>
                      <a:r>
                        <a:rPr lang="en-US" sz="2800" kern="100" dirty="0" smtClean="0">
                          <a:solidFill>
                            <a:schemeClr val="bg1"/>
                          </a:solidFill>
                          <a:effectLst/>
                          <a:latin typeface="Onest" pitchFamily="2" charset="0"/>
                        </a:rPr>
                        <a:t>3</a:t>
                      </a:r>
                      <a:r>
                        <a:rPr lang="ru-RU" sz="2800" kern="100" dirty="0" smtClean="0">
                          <a:solidFill>
                            <a:schemeClr val="bg1"/>
                          </a:solidFill>
                          <a:effectLst/>
                          <a:latin typeface="Onest" pitchFamily="2" charset="0"/>
                        </a:rPr>
                        <a:t>00 </a:t>
                      </a:r>
                      <a:r>
                        <a:rPr lang="ru-RU" sz="2800" kern="100" dirty="0">
                          <a:solidFill>
                            <a:schemeClr val="bg1"/>
                          </a:solidFill>
                          <a:effectLst/>
                          <a:latin typeface="Onest" pitchFamily="2" charset="0"/>
                        </a:rPr>
                        <a:t>рублей</a:t>
                      </a:r>
                      <a:endParaRPr lang="ru-RU" sz="2800" kern="100" dirty="0">
                        <a:solidFill>
                          <a:schemeClr val="bg1"/>
                        </a:solidFill>
                        <a:effectLst/>
                        <a:latin typeface="Onest" pitchFamily="2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rgbClr val="C980DA"/>
                    </a:solidFill>
                  </a:tcPr>
                </a:tc>
              </a:tr>
              <a:tr h="8551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kern="100" dirty="0">
                          <a:effectLst/>
                          <a:latin typeface="Onest" pitchFamily="2" charset="0"/>
                        </a:rPr>
                        <a:t>Себестоимость одной игры</a:t>
                      </a:r>
                      <a:endParaRPr lang="ru-RU" sz="2800" b="0" kern="100" dirty="0">
                        <a:effectLst/>
                        <a:latin typeface="Onest" pitchFamily="2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rgbClr val="00BEA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100" dirty="0">
                          <a:solidFill>
                            <a:schemeClr val="bg1"/>
                          </a:solidFill>
                          <a:effectLst/>
                          <a:latin typeface="Onest" pitchFamily="2" charset="0"/>
                        </a:rPr>
                        <a:t>800 рублей</a:t>
                      </a:r>
                      <a:endParaRPr lang="ru-RU" sz="2800" kern="100" dirty="0">
                        <a:solidFill>
                          <a:schemeClr val="bg1"/>
                        </a:solidFill>
                        <a:effectLst/>
                        <a:latin typeface="Onest" pitchFamily="2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rgbClr val="C980DA"/>
                    </a:solidFill>
                  </a:tcPr>
                </a:tc>
              </a:tr>
              <a:tr h="8782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kern="100" dirty="0">
                          <a:effectLst/>
                          <a:latin typeface="Onest" pitchFamily="2" charset="0"/>
                        </a:rPr>
                        <a:t>Количество экземпляров</a:t>
                      </a:r>
                      <a:endParaRPr lang="ru-RU" sz="2800" b="0" kern="100" dirty="0">
                        <a:effectLst/>
                        <a:latin typeface="Onest" pitchFamily="2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rgbClr val="00BEA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100" dirty="0" smtClean="0">
                          <a:solidFill>
                            <a:schemeClr val="bg1"/>
                          </a:solidFill>
                          <a:effectLst/>
                          <a:latin typeface="Onest" pitchFamily="2" charset="0"/>
                        </a:rPr>
                        <a:t>5</a:t>
                      </a:r>
                      <a:r>
                        <a:rPr lang="en-US" sz="2800" kern="100" dirty="0" smtClean="0">
                          <a:solidFill>
                            <a:schemeClr val="bg1"/>
                          </a:solidFill>
                          <a:effectLst/>
                          <a:latin typeface="Onest" pitchFamily="2" charset="0"/>
                        </a:rPr>
                        <a:t>0</a:t>
                      </a:r>
                      <a:r>
                        <a:rPr lang="ru-RU" sz="2800" kern="100" dirty="0" smtClean="0">
                          <a:solidFill>
                            <a:schemeClr val="bg1"/>
                          </a:solidFill>
                          <a:effectLst/>
                          <a:latin typeface="Onest" pitchFamily="2" charset="0"/>
                        </a:rPr>
                        <a:t>0</a:t>
                      </a:r>
                      <a:r>
                        <a:rPr lang="en-US" sz="2800" kern="100" baseline="0" dirty="0" smtClean="0">
                          <a:solidFill>
                            <a:schemeClr val="bg1"/>
                          </a:solidFill>
                          <a:effectLst/>
                          <a:latin typeface="Onest" pitchFamily="2" charset="0"/>
                        </a:rPr>
                        <a:t> </a:t>
                      </a:r>
                      <a:r>
                        <a:rPr lang="ru-RU" sz="2800" kern="100" dirty="0" smtClean="0">
                          <a:solidFill>
                            <a:schemeClr val="bg1"/>
                          </a:solidFill>
                          <a:effectLst/>
                          <a:latin typeface="Onest" pitchFamily="2" charset="0"/>
                        </a:rPr>
                        <a:t>штук</a:t>
                      </a:r>
                      <a:endParaRPr lang="ru-RU" sz="2800" kern="100" dirty="0">
                        <a:solidFill>
                          <a:schemeClr val="bg1"/>
                        </a:solidFill>
                        <a:effectLst/>
                        <a:latin typeface="Onest" pitchFamily="2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rgbClr val="C980DA"/>
                    </a:solidFill>
                  </a:tcPr>
                </a:tc>
              </a:tr>
              <a:tr h="8782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kern="100" dirty="0">
                          <a:effectLst/>
                          <a:latin typeface="Onest" pitchFamily="2" charset="0"/>
                        </a:rPr>
                        <a:t>Общий доход от продажи</a:t>
                      </a:r>
                      <a:endParaRPr lang="ru-RU" sz="2800" b="0" kern="100" dirty="0">
                        <a:effectLst/>
                        <a:latin typeface="Onest" pitchFamily="2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rgbClr val="00BEA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100" dirty="0" smtClean="0">
                          <a:solidFill>
                            <a:schemeClr val="bg1"/>
                          </a:solidFill>
                          <a:effectLst/>
                          <a:latin typeface="Onest" pitchFamily="2" charset="0"/>
                        </a:rPr>
                        <a:t>6</a:t>
                      </a:r>
                      <a:r>
                        <a:rPr lang="ru-RU" sz="2800" kern="100" dirty="0" smtClean="0">
                          <a:solidFill>
                            <a:schemeClr val="bg1"/>
                          </a:solidFill>
                          <a:effectLst/>
                          <a:latin typeface="Onest" pitchFamily="2" charset="0"/>
                        </a:rPr>
                        <a:t>50 </a:t>
                      </a:r>
                      <a:r>
                        <a:rPr lang="ru-RU" sz="2800" kern="100" dirty="0">
                          <a:solidFill>
                            <a:schemeClr val="bg1"/>
                          </a:solidFill>
                          <a:effectLst/>
                          <a:latin typeface="Onest" pitchFamily="2" charset="0"/>
                        </a:rPr>
                        <a:t>000 рублей</a:t>
                      </a:r>
                      <a:endParaRPr lang="ru-RU" sz="2800" kern="100" dirty="0">
                        <a:solidFill>
                          <a:schemeClr val="bg1"/>
                        </a:solidFill>
                        <a:effectLst/>
                        <a:latin typeface="Onest" pitchFamily="2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rgbClr val="C980DA"/>
                    </a:solidFill>
                  </a:tcPr>
                </a:tc>
              </a:tr>
              <a:tr h="8782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kern="100" dirty="0">
                          <a:effectLst/>
                          <a:latin typeface="Onest" pitchFamily="2" charset="0"/>
                        </a:rPr>
                        <a:t>Общая себестоимость</a:t>
                      </a:r>
                      <a:endParaRPr lang="ru-RU" sz="2800" b="0" kern="100" dirty="0">
                        <a:effectLst/>
                        <a:latin typeface="Onest" pitchFamily="2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rgbClr val="00BEA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100" dirty="0" smtClean="0">
                          <a:solidFill>
                            <a:schemeClr val="bg1"/>
                          </a:solidFill>
                          <a:effectLst/>
                          <a:latin typeface="Onest" pitchFamily="2" charset="0"/>
                        </a:rPr>
                        <a:t>4</a:t>
                      </a:r>
                      <a:r>
                        <a:rPr lang="en-US" sz="2800" kern="100" dirty="0" smtClean="0">
                          <a:solidFill>
                            <a:schemeClr val="bg1"/>
                          </a:solidFill>
                          <a:effectLst/>
                          <a:latin typeface="Onest" pitchFamily="2" charset="0"/>
                        </a:rPr>
                        <a:t>0</a:t>
                      </a:r>
                      <a:r>
                        <a:rPr lang="ru-RU" sz="2800" kern="100" dirty="0" smtClean="0">
                          <a:solidFill>
                            <a:schemeClr val="bg1"/>
                          </a:solidFill>
                          <a:effectLst/>
                          <a:latin typeface="Onest" pitchFamily="2" charset="0"/>
                        </a:rPr>
                        <a:t>0 </a:t>
                      </a:r>
                      <a:r>
                        <a:rPr lang="ru-RU" sz="2800" kern="100" dirty="0">
                          <a:solidFill>
                            <a:schemeClr val="bg1"/>
                          </a:solidFill>
                          <a:effectLst/>
                          <a:latin typeface="Onest" pitchFamily="2" charset="0"/>
                        </a:rPr>
                        <a:t>000 рублей</a:t>
                      </a:r>
                      <a:endParaRPr lang="ru-RU" sz="2800" kern="100" dirty="0">
                        <a:solidFill>
                          <a:schemeClr val="bg1"/>
                        </a:solidFill>
                        <a:effectLst/>
                        <a:latin typeface="Onest" pitchFamily="2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rgbClr val="C980DA"/>
                    </a:solidFill>
                  </a:tcPr>
                </a:tc>
              </a:tr>
              <a:tr h="8551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kern="100" dirty="0">
                          <a:effectLst/>
                          <a:latin typeface="Onest" pitchFamily="2" charset="0"/>
                        </a:rPr>
                        <a:t>Прибыль от проекта</a:t>
                      </a:r>
                      <a:endParaRPr lang="ru-RU" sz="2800" b="0" kern="100" dirty="0">
                        <a:effectLst/>
                        <a:latin typeface="Onest" pitchFamily="2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rgbClr val="00BEA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100" dirty="0" smtClean="0">
                          <a:solidFill>
                            <a:schemeClr val="bg1"/>
                          </a:solidFill>
                          <a:effectLst/>
                          <a:latin typeface="Onest" pitchFamily="2" charset="0"/>
                        </a:rPr>
                        <a:t>250</a:t>
                      </a:r>
                      <a:r>
                        <a:rPr lang="ru-RU" sz="2800" kern="100" dirty="0" smtClean="0">
                          <a:solidFill>
                            <a:schemeClr val="bg1"/>
                          </a:solidFill>
                          <a:effectLst/>
                          <a:latin typeface="Onest" pitchFamily="2" charset="0"/>
                        </a:rPr>
                        <a:t> </a:t>
                      </a:r>
                      <a:r>
                        <a:rPr lang="ru-RU" sz="2800" kern="100" dirty="0">
                          <a:solidFill>
                            <a:schemeClr val="bg1"/>
                          </a:solidFill>
                          <a:effectLst/>
                          <a:latin typeface="Onest" pitchFamily="2" charset="0"/>
                        </a:rPr>
                        <a:t>000 рублей</a:t>
                      </a:r>
                      <a:endParaRPr lang="ru-RU" sz="2800" kern="100" dirty="0">
                        <a:solidFill>
                          <a:schemeClr val="bg1"/>
                        </a:solidFill>
                        <a:effectLst/>
                        <a:latin typeface="Onest" pitchFamily="2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rgbClr val="C980DA"/>
                    </a:solidFill>
                  </a:tcPr>
                </a:tc>
              </a:tr>
              <a:tr h="8782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kern="100" dirty="0">
                          <a:effectLst/>
                          <a:latin typeface="Onest" pitchFamily="2" charset="0"/>
                        </a:rPr>
                        <a:t>Общая заработная плата команды:</a:t>
                      </a:r>
                      <a:endParaRPr lang="ru-RU" sz="2800" b="0" kern="100" dirty="0">
                        <a:effectLst/>
                        <a:latin typeface="Onest" pitchFamily="2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rgbClr val="FF804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100" dirty="0">
                          <a:solidFill>
                            <a:schemeClr val="bg1"/>
                          </a:solidFill>
                          <a:effectLst/>
                          <a:latin typeface="Onest" pitchFamily="2" charset="0"/>
                        </a:rPr>
                        <a:t>368 000 рублей</a:t>
                      </a:r>
                      <a:endParaRPr lang="ru-RU" sz="2800" kern="100" dirty="0">
                        <a:solidFill>
                          <a:schemeClr val="bg1"/>
                        </a:solidFill>
                        <a:effectLst/>
                        <a:latin typeface="Onest" pitchFamily="2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rgbClr val="FF8049"/>
                    </a:solidFill>
                  </a:tcPr>
                </a:tc>
              </a:tr>
              <a:tr h="8782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kern="100" dirty="0">
                          <a:effectLst/>
                          <a:latin typeface="Onest" pitchFamily="2" charset="0"/>
                        </a:rPr>
                        <a:t>- лидер проекта</a:t>
                      </a:r>
                      <a:endParaRPr lang="ru-RU" sz="2800" b="0" kern="100" dirty="0">
                        <a:effectLst/>
                        <a:latin typeface="Onest" pitchFamily="2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rgbClr val="00BEA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100" dirty="0">
                          <a:solidFill>
                            <a:schemeClr val="bg1"/>
                          </a:solidFill>
                          <a:effectLst/>
                          <a:latin typeface="Onest" pitchFamily="2" charset="0"/>
                        </a:rPr>
                        <a:t>80 000 рублей</a:t>
                      </a:r>
                      <a:endParaRPr lang="ru-RU" sz="2800" kern="100" dirty="0">
                        <a:solidFill>
                          <a:schemeClr val="bg1"/>
                        </a:solidFill>
                        <a:effectLst/>
                        <a:latin typeface="Onest" pitchFamily="2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rgbClr val="C980DA"/>
                    </a:solidFill>
                  </a:tcPr>
                </a:tc>
              </a:tr>
              <a:tr h="9476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kern="100" dirty="0">
                          <a:effectLst/>
                          <a:latin typeface="Onest" pitchFamily="2" charset="0"/>
                        </a:rPr>
                        <a:t>- монтажер</a:t>
                      </a:r>
                      <a:endParaRPr lang="ru-RU" sz="2800" b="0" kern="100" dirty="0">
                        <a:effectLst/>
                        <a:latin typeface="Onest" pitchFamily="2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rgbClr val="00BEA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100" dirty="0">
                          <a:solidFill>
                            <a:schemeClr val="bg1"/>
                          </a:solidFill>
                          <a:effectLst/>
                          <a:latin typeface="Onest" pitchFamily="2" charset="0"/>
                        </a:rPr>
                        <a:t>72 000 рублей</a:t>
                      </a:r>
                      <a:endParaRPr lang="ru-RU" sz="2800" kern="100" dirty="0">
                        <a:solidFill>
                          <a:schemeClr val="bg1"/>
                        </a:solidFill>
                        <a:effectLst/>
                        <a:latin typeface="Onest" pitchFamily="2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rgbClr val="C980DA"/>
                    </a:solidFill>
                  </a:tcPr>
                </a:tc>
              </a:tr>
              <a:tr h="8816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kern="100" dirty="0">
                          <a:effectLst/>
                          <a:latin typeface="Onest" pitchFamily="2" charset="0"/>
                        </a:rPr>
                        <a:t>- режиссер</a:t>
                      </a:r>
                      <a:endParaRPr lang="ru-RU" sz="2800" b="0" kern="100" dirty="0">
                        <a:effectLst/>
                        <a:latin typeface="Onest" pitchFamily="2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rgbClr val="00BEA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100" dirty="0">
                          <a:solidFill>
                            <a:schemeClr val="bg1"/>
                          </a:solidFill>
                          <a:effectLst/>
                          <a:latin typeface="Onest" pitchFamily="2" charset="0"/>
                        </a:rPr>
                        <a:t>72 000 рублей</a:t>
                      </a:r>
                      <a:endParaRPr lang="ru-RU" sz="2800" kern="100" dirty="0">
                        <a:solidFill>
                          <a:schemeClr val="bg1"/>
                        </a:solidFill>
                        <a:effectLst/>
                        <a:latin typeface="Onest" pitchFamily="2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rgbClr val="C980DA"/>
                    </a:solidFill>
                  </a:tcPr>
                </a:tc>
              </a:tr>
              <a:tr h="8320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kern="100" dirty="0">
                          <a:effectLst/>
                          <a:latin typeface="Onest" pitchFamily="2" charset="0"/>
                        </a:rPr>
                        <a:t>- экономист</a:t>
                      </a:r>
                      <a:endParaRPr lang="ru-RU" sz="2800" b="0" kern="100" dirty="0">
                        <a:effectLst/>
                        <a:latin typeface="Onest" pitchFamily="2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rgbClr val="00BEA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100" dirty="0">
                          <a:solidFill>
                            <a:schemeClr val="bg1"/>
                          </a:solidFill>
                          <a:effectLst/>
                          <a:latin typeface="Onest" pitchFamily="2" charset="0"/>
                        </a:rPr>
                        <a:t>64 000 рублей</a:t>
                      </a:r>
                      <a:endParaRPr lang="ru-RU" sz="2800" kern="100" dirty="0">
                        <a:solidFill>
                          <a:schemeClr val="bg1"/>
                        </a:solidFill>
                        <a:effectLst/>
                        <a:latin typeface="Onest" pitchFamily="2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rgbClr val="C980DA"/>
                    </a:solidFill>
                  </a:tcPr>
                </a:tc>
              </a:tr>
              <a:tr h="8320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kern="100" dirty="0">
                          <a:effectLst/>
                          <a:latin typeface="Onest" pitchFamily="2" charset="0"/>
                        </a:rPr>
                        <a:t>- дизайнер</a:t>
                      </a:r>
                      <a:endParaRPr lang="ru-RU" sz="2800" b="0" kern="100" dirty="0">
                        <a:effectLst/>
                        <a:latin typeface="Onest" pitchFamily="2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rgbClr val="00BEA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100" dirty="0">
                          <a:solidFill>
                            <a:schemeClr val="bg1"/>
                          </a:solidFill>
                          <a:effectLst/>
                          <a:latin typeface="Onest" pitchFamily="2" charset="0"/>
                        </a:rPr>
                        <a:t>80 000 рублей</a:t>
                      </a:r>
                      <a:endParaRPr lang="ru-RU" sz="2800" kern="100" dirty="0">
                        <a:solidFill>
                          <a:schemeClr val="bg1"/>
                        </a:solidFill>
                        <a:effectLst/>
                        <a:latin typeface="Onest" pitchFamily="2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rgbClr val="C980D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9168164" y="765096"/>
            <a:ext cx="5262748" cy="1088971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18886059" y="8202145"/>
            <a:ext cx="5544853" cy="5550765"/>
            <a:chOff x="18674464" y="8134770"/>
            <a:chExt cx="4914350" cy="4919590"/>
          </a:xfrm>
        </p:grpSpPr>
        <p:grpSp>
          <p:nvGrpSpPr>
            <p:cNvPr id="8" name="Группа 7"/>
            <p:cNvGrpSpPr/>
            <p:nvPr/>
          </p:nvGrpSpPr>
          <p:grpSpPr>
            <a:xfrm>
              <a:off x="18674464" y="8134770"/>
              <a:ext cx="4914350" cy="4914350"/>
              <a:chOff x="757220" y="0"/>
              <a:chExt cx="4978127" cy="4978127"/>
            </a:xfrm>
            <a:solidFill>
              <a:srgbClr val="F09E7A"/>
            </a:solidFill>
          </p:grpSpPr>
          <p:sp>
            <p:nvSpPr>
              <p:cNvPr id="15" name="Овал 14"/>
              <p:cNvSpPr/>
              <p:nvPr/>
            </p:nvSpPr>
            <p:spPr>
              <a:xfrm>
                <a:off x="757220" y="0"/>
                <a:ext cx="4978127" cy="4978127"/>
              </a:xfrm>
              <a:prstGeom prst="ellipse">
                <a:avLst/>
              </a:prstGeom>
              <a:solidFill>
                <a:srgbClr val="FF8049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6" name="Овал 4"/>
              <p:cNvSpPr/>
              <p:nvPr/>
            </p:nvSpPr>
            <p:spPr>
              <a:xfrm>
                <a:off x="2376356" y="248906"/>
                <a:ext cx="1739855" cy="746719"/>
              </a:xfrm>
              <a:prstGeom prst="rect">
                <a:avLst/>
              </a:prstGeom>
              <a:solidFill>
                <a:srgbClr val="FF8049"/>
              </a:solidFill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0688" tIns="170688" rIns="170688" bIns="170688" numCol="1" spcCol="1270" anchor="ctr" anchorCtr="0">
                <a:noAutofit/>
              </a:bodyPr>
              <a:lstStyle/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400" kern="1200" dirty="0">
                    <a:solidFill>
                      <a:schemeClr val="tx1"/>
                    </a:solidFill>
                  </a:rPr>
                  <a:t>TAM</a:t>
                </a:r>
                <a:endParaRPr lang="ru-RU" sz="2400" kern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" name="Группа 8"/>
            <p:cNvGrpSpPr/>
            <p:nvPr/>
          </p:nvGrpSpPr>
          <p:grpSpPr>
            <a:xfrm>
              <a:off x="19288757" y="9368597"/>
              <a:ext cx="3685763" cy="3685763"/>
              <a:chOff x="1379486" y="1244531"/>
              <a:chExt cx="3733595" cy="3733595"/>
            </a:xfrm>
            <a:solidFill>
              <a:srgbClr val="F4B9A4"/>
            </a:solidFill>
          </p:grpSpPr>
          <p:sp>
            <p:nvSpPr>
              <p:cNvPr id="13" name="Овал 12"/>
              <p:cNvSpPr/>
              <p:nvPr/>
            </p:nvSpPr>
            <p:spPr>
              <a:xfrm>
                <a:off x="1379486" y="1244531"/>
                <a:ext cx="3733595" cy="3733595"/>
              </a:xfrm>
              <a:prstGeom prst="ellipse">
                <a:avLst/>
              </a:prstGeom>
              <a:solidFill>
                <a:srgbClr val="C980DA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5197846"/>
                  <a:satOff val="-23984"/>
                  <a:lumOff val="883"/>
                  <a:alphaOff val="0"/>
                </a:schemeClr>
              </a:fillRef>
              <a:effectRef idx="0">
                <a:schemeClr val="accent4">
                  <a:hueOff val="5197846"/>
                  <a:satOff val="-23984"/>
                  <a:lumOff val="883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4" name="Овал 6"/>
              <p:cNvSpPr/>
              <p:nvPr/>
            </p:nvSpPr>
            <p:spPr>
              <a:xfrm>
                <a:off x="2376356" y="1477881"/>
                <a:ext cx="1739855" cy="700049"/>
              </a:xfrm>
              <a:prstGeom prst="rect">
                <a:avLst/>
              </a:prstGeom>
              <a:solidFill>
                <a:srgbClr val="C980DA"/>
              </a:solidFill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0688" tIns="170688" rIns="170688" bIns="170688" numCol="1" spcCol="1270" anchor="ctr" anchorCtr="0">
                <a:noAutofit/>
              </a:bodyPr>
              <a:lstStyle/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400" kern="1200" dirty="0">
                    <a:solidFill>
                      <a:schemeClr val="tx1"/>
                    </a:solidFill>
                  </a:rPr>
                  <a:t>SAM</a:t>
                </a:r>
                <a:endParaRPr lang="ru-RU" sz="2400" kern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" name="Группа 9"/>
            <p:cNvGrpSpPr/>
            <p:nvPr/>
          </p:nvGrpSpPr>
          <p:grpSpPr>
            <a:xfrm>
              <a:off x="19903051" y="10591944"/>
              <a:ext cx="2457174" cy="2457174"/>
              <a:chOff x="2001752" y="2489063"/>
              <a:chExt cx="2489063" cy="2489063"/>
            </a:xfrm>
            <a:solidFill>
              <a:srgbClr val="F7CEC1"/>
            </a:solidFill>
          </p:grpSpPr>
          <p:sp>
            <p:nvSpPr>
              <p:cNvPr id="11" name="Овал 10"/>
              <p:cNvSpPr/>
              <p:nvPr/>
            </p:nvSpPr>
            <p:spPr>
              <a:xfrm>
                <a:off x="2001752" y="2489063"/>
                <a:ext cx="2489063" cy="2489063"/>
              </a:xfrm>
              <a:prstGeom prst="ellipse">
                <a:avLst/>
              </a:prstGeom>
              <a:solidFill>
                <a:srgbClr val="00BEAE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10395692"/>
                  <a:satOff val="-47968"/>
                  <a:lumOff val="1765"/>
                  <a:alphaOff val="0"/>
                </a:schemeClr>
              </a:fillRef>
              <a:effectRef idx="0">
                <a:schemeClr val="accent4">
                  <a:hueOff val="10395692"/>
                  <a:satOff val="-47968"/>
                  <a:lumOff val="1765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2" name="Овал 8"/>
              <p:cNvSpPr/>
              <p:nvPr/>
            </p:nvSpPr>
            <p:spPr>
              <a:xfrm>
                <a:off x="2366267" y="3111329"/>
                <a:ext cx="1760033" cy="1244532"/>
              </a:xfrm>
              <a:prstGeom prst="rect">
                <a:avLst/>
              </a:prstGeom>
              <a:solidFill>
                <a:srgbClr val="00BEAE"/>
              </a:solidFill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0688" tIns="170688" rIns="170688" bIns="170688" numCol="1" spcCol="1270" anchor="ctr" anchorCtr="0">
                <a:noAutofit/>
              </a:bodyPr>
              <a:lstStyle/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400" kern="1200" dirty="0">
                    <a:solidFill>
                      <a:schemeClr val="tx1"/>
                    </a:solidFill>
                  </a:rPr>
                  <a:t>SOM</a:t>
                </a:r>
                <a:endParaRPr lang="ru-RU" sz="2400" kern="1200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7" name="Группа 16"/>
          <p:cNvGrpSpPr/>
          <p:nvPr/>
        </p:nvGrpSpPr>
        <p:grpSpPr>
          <a:xfrm>
            <a:off x="12017886" y="7461433"/>
            <a:ext cx="6958364" cy="5954965"/>
            <a:chOff x="15452364" y="2775129"/>
            <a:chExt cx="7625305" cy="6525733"/>
          </a:xfrm>
        </p:grpSpPr>
        <p:sp>
          <p:nvSpPr>
            <p:cNvPr id="18" name="Прямоугольник: скругленные углы 5">
              <a:extLst>
                <a:ext uri="{FF2B5EF4-FFF2-40B4-BE49-F238E27FC236}">
                  <a16:creationId xmlns:a16="http://schemas.microsoft.com/office/drawing/2014/main" xmlns="" id="{AAF220F4-D052-B5B0-2328-6593CE70DCDC}"/>
                </a:ext>
              </a:extLst>
            </p:cNvPr>
            <p:cNvSpPr/>
            <p:nvPr/>
          </p:nvSpPr>
          <p:spPr>
            <a:xfrm>
              <a:off x="16212761" y="3924159"/>
              <a:ext cx="6247004" cy="1663351"/>
            </a:xfrm>
            <a:prstGeom prst="roundRect">
              <a:avLst/>
            </a:prstGeom>
            <a:solidFill>
              <a:srgbClr val="FF8049"/>
            </a:soli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500" dirty="0" smtClean="0">
                  <a:latin typeface="Onest" pitchFamily="2" charset="0"/>
                </a:rPr>
                <a:t>3,9 </a:t>
              </a:r>
              <a:r>
                <a:rPr lang="ru-RU" sz="2500" dirty="0">
                  <a:latin typeface="Onest" pitchFamily="2" charset="0"/>
                </a:rPr>
                <a:t>млн </a:t>
              </a:r>
              <a:r>
                <a:rPr lang="ru-RU" sz="2500" dirty="0" err="1">
                  <a:latin typeface="Onest" pitchFamily="2" charset="0"/>
                </a:rPr>
                <a:t>руб</a:t>
              </a:r>
              <a:r>
                <a:rPr lang="ru-RU" sz="2500" dirty="0">
                  <a:latin typeface="Onest" pitchFamily="2" charset="0"/>
                </a:rPr>
                <a:t>;</a:t>
              </a:r>
            </a:p>
            <a:p>
              <a:pPr algn="ctr"/>
              <a:r>
                <a:rPr lang="ru-RU" sz="2500" dirty="0">
                  <a:latin typeface="Onest" pitchFamily="2" charset="0"/>
                </a:rPr>
                <a:t>- 3 000 действующих </a:t>
              </a:r>
              <a:r>
                <a:rPr lang="ru-RU" sz="2500" dirty="0" smtClean="0">
                  <a:latin typeface="Onest" pitchFamily="2" charset="0"/>
                </a:rPr>
                <a:t>логопедов</a:t>
              </a:r>
              <a:endParaRPr lang="ru-RU" sz="2500" dirty="0">
                <a:latin typeface="Onest" pitchFamily="2" charset="0"/>
              </a:endParaRPr>
            </a:p>
          </p:txBody>
        </p:sp>
        <p:sp>
          <p:nvSpPr>
            <p:cNvPr id="19" name="Прямоугольник: скругленные углы 6">
              <a:extLst>
                <a:ext uri="{FF2B5EF4-FFF2-40B4-BE49-F238E27FC236}">
                  <a16:creationId xmlns:a16="http://schemas.microsoft.com/office/drawing/2014/main" xmlns="" id="{F23254BD-D978-A0A0-1B3B-4EFDBFC11007}"/>
                </a:ext>
              </a:extLst>
            </p:cNvPr>
            <p:cNvSpPr/>
            <p:nvPr/>
          </p:nvSpPr>
          <p:spPr>
            <a:xfrm>
              <a:off x="16212761" y="5778214"/>
              <a:ext cx="6247004" cy="1663351"/>
            </a:xfrm>
            <a:prstGeom prst="roundRect">
              <a:avLst/>
            </a:prstGeom>
            <a:solidFill>
              <a:srgbClr val="C980DA"/>
            </a:soli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500" dirty="0" smtClean="0">
                  <a:latin typeface="Onest" pitchFamily="2" charset="0"/>
                </a:rPr>
                <a:t>1,17 </a:t>
              </a:r>
              <a:r>
                <a:rPr lang="ru-RU" sz="2500" dirty="0">
                  <a:latin typeface="Onest" pitchFamily="2" charset="0"/>
                </a:rPr>
                <a:t>млн </a:t>
              </a:r>
              <a:r>
                <a:rPr lang="ru-RU" sz="2500" dirty="0" err="1">
                  <a:latin typeface="Onest" pitchFamily="2" charset="0"/>
                </a:rPr>
                <a:t>руб</a:t>
              </a:r>
              <a:r>
                <a:rPr lang="ru-RU" sz="2500" dirty="0">
                  <a:latin typeface="Onest" pitchFamily="2" charset="0"/>
                </a:rPr>
                <a:t>;</a:t>
              </a:r>
            </a:p>
            <a:p>
              <a:pPr algn="ctr"/>
              <a:r>
                <a:rPr lang="ru-RU" sz="2500" dirty="0">
                  <a:latin typeface="Onest" pitchFamily="2" charset="0"/>
                </a:rPr>
                <a:t>- 900 специалистов, заинтересовавшихся в </a:t>
              </a:r>
              <a:r>
                <a:rPr lang="ru-RU" sz="2500" dirty="0" smtClean="0">
                  <a:latin typeface="Onest" pitchFamily="2" charset="0"/>
                </a:rPr>
                <a:t>покупке</a:t>
              </a:r>
              <a:endParaRPr lang="ru-RU" sz="2500" dirty="0">
                <a:latin typeface="Onest" pitchFamily="2" charset="0"/>
              </a:endParaRPr>
            </a:p>
          </p:txBody>
        </p:sp>
        <p:sp>
          <p:nvSpPr>
            <p:cNvPr id="20" name="Прямоугольник: скругленные углы 7">
              <a:extLst>
                <a:ext uri="{FF2B5EF4-FFF2-40B4-BE49-F238E27FC236}">
                  <a16:creationId xmlns:a16="http://schemas.microsoft.com/office/drawing/2014/main" xmlns="" id="{58AAE2CA-66B3-0B5B-F073-FAB81FFE8155}"/>
                </a:ext>
              </a:extLst>
            </p:cNvPr>
            <p:cNvSpPr/>
            <p:nvPr/>
          </p:nvSpPr>
          <p:spPr>
            <a:xfrm>
              <a:off x="16212761" y="7632269"/>
              <a:ext cx="6247004" cy="1668593"/>
            </a:xfrm>
            <a:prstGeom prst="roundRect">
              <a:avLst/>
            </a:prstGeom>
            <a:solidFill>
              <a:srgbClr val="00BEAE"/>
            </a:soli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500" dirty="0">
                  <a:latin typeface="Onest" pitchFamily="2" charset="0"/>
                </a:rPr>
                <a:t>234 </a:t>
              </a:r>
              <a:r>
                <a:rPr lang="ru-RU" sz="2500" dirty="0" err="1">
                  <a:latin typeface="Onest" pitchFamily="2" charset="0"/>
                </a:rPr>
                <a:t>тыс</a:t>
              </a:r>
              <a:r>
                <a:rPr lang="ru-RU" sz="2500" dirty="0">
                  <a:latin typeface="Onest" pitchFamily="2" charset="0"/>
                </a:rPr>
                <a:t> </a:t>
              </a:r>
              <a:r>
                <a:rPr lang="ru-RU" sz="2500" dirty="0" err="1">
                  <a:latin typeface="Onest" pitchFamily="2" charset="0"/>
                </a:rPr>
                <a:t>руб</a:t>
              </a:r>
              <a:r>
                <a:rPr lang="ru-RU" sz="2500" dirty="0">
                  <a:latin typeface="Onest" pitchFamily="2" charset="0"/>
                </a:rPr>
                <a:t>;</a:t>
              </a:r>
            </a:p>
            <a:p>
              <a:pPr algn="ctr"/>
              <a:r>
                <a:rPr lang="ru-RU" sz="2500" dirty="0">
                  <a:latin typeface="Onest" pitchFamily="2" charset="0"/>
                </a:rPr>
                <a:t>- 180 потенциальных покупателей за 1 </a:t>
              </a:r>
              <a:r>
                <a:rPr lang="ru-RU" sz="2500" dirty="0" smtClean="0">
                  <a:latin typeface="Onest" pitchFamily="2" charset="0"/>
                </a:rPr>
                <a:t>год</a:t>
              </a:r>
              <a:endParaRPr lang="ru-RU" sz="2500" dirty="0">
                <a:latin typeface="Onest" pitchFamily="2" charset="0"/>
              </a:endParaRPr>
            </a:p>
          </p:txBody>
        </p:sp>
        <p:sp>
          <p:nvSpPr>
            <p:cNvPr id="21" name="Text 0"/>
            <p:cNvSpPr/>
            <p:nvPr/>
          </p:nvSpPr>
          <p:spPr>
            <a:xfrm>
              <a:off x="15452364" y="2775129"/>
              <a:ext cx="7625305" cy="61885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buNone/>
              </a:pPr>
              <a:r>
                <a:rPr lang="ru-RU" sz="4400" b="1" dirty="0" smtClean="0">
                  <a:ln w="0"/>
                  <a:latin typeface="Onest" pitchFamily="2" charset="0"/>
                </a:rPr>
                <a:t>По Ростовской области</a:t>
              </a:r>
              <a:endParaRPr lang="en-US" sz="4400" b="1" dirty="0">
                <a:ln w="0"/>
                <a:latin typeface="Onest" pitchFamily="2" charset="0"/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7155830" y="1913014"/>
            <a:ext cx="5516029" cy="5544850"/>
            <a:chOff x="7376791" y="822756"/>
            <a:chExt cx="4919590" cy="4945295"/>
          </a:xfrm>
        </p:grpSpPr>
        <p:grpSp>
          <p:nvGrpSpPr>
            <p:cNvPr id="23" name="Группа 22"/>
            <p:cNvGrpSpPr/>
            <p:nvPr/>
          </p:nvGrpSpPr>
          <p:grpSpPr>
            <a:xfrm>
              <a:off x="7376791" y="822756"/>
              <a:ext cx="4919590" cy="4919590"/>
              <a:chOff x="757220" y="0"/>
              <a:chExt cx="4978127" cy="4978127"/>
            </a:xfrm>
            <a:solidFill>
              <a:srgbClr val="C46627"/>
            </a:solidFill>
          </p:grpSpPr>
          <p:sp>
            <p:nvSpPr>
              <p:cNvPr id="30" name="Овал 29"/>
              <p:cNvSpPr/>
              <p:nvPr/>
            </p:nvSpPr>
            <p:spPr>
              <a:xfrm>
                <a:off x="757220" y="0"/>
                <a:ext cx="4978127" cy="4978127"/>
              </a:xfrm>
              <a:prstGeom prst="ellipse">
                <a:avLst/>
              </a:prstGeom>
              <a:solidFill>
                <a:srgbClr val="00BEAE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1" name="Овал 4"/>
              <p:cNvSpPr/>
              <p:nvPr/>
            </p:nvSpPr>
            <p:spPr>
              <a:xfrm>
                <a:off x="2376356" y="248906"/>
                <a:ext cx="1739855" cy="746719"/>
              </a:xfrm>
              <a:prstGeom prst="rect">
                <a:avLst/>
              </a:prstGeom>
              <a:solidFill>
                <a:srgbClr val="00BEAE"/>
              </a:solidFill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0688" tIns="170688" rIns="170688" bIns="170688" numCol="1" spcCol="1270" anchor="ctr" anchorCtr="0">
                <a:noAutofit/>
              </a:bodyPr>
              <a:lstStyle/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400" kern="1200" dirty="0">
                    <a:solidFill>
                      <a:schemeClr val="tx1"/>
                    </a:solidFill>
                    <a:latin typeface="Onest" pitchFamily="2" charset="0"/>
                  </a:rPr>
                  <a:t>TAM</a:t>
                </a:r>
                <a:endParaRPr lang="ru-RU" sz="2400" kern="1200" dirty="0">
                  <a:solidFill>
                    <a:schemeClr val="tx1"/>
                  </a:solidFill>
                  <a:latin typeface="Onest" pitchFamily="2" charset="0"/>
                </a:endParaRPr>
              </a:p>
            </p:txBody>
          </p:sp>
        </p:grpSp>
        <p:grpSp>
          <p:nvGrpSpPr>
            <p:cNvPr id="24" name="Группа 23"/>
            <p:cNvGrpSpPr/>
            <p:nvPr/>
          </p:nvGrpSpPr>
          <p:grpSpPr>
            <a:xfrm>
              <a:off x="7991739" y="2078359"/>
              <a:ext cx="3689692" cy="3689692"/>
              <a:chOff x="1379486" y="1244531"/>
              <a:chExt cx="3733595" cy="3733595"/>
            </a:xfrm>
            <a:solidFill>
              <a:srgbClr val="C980DA"/>
            </a:solidFill>
          </p:grpSpPr>
          <p:sp>
            <p:nvSpPr>
              <p:cNvPr id="28" name="Овал 27"/>
              <p:cNvSpPr/>
              <p:nvPr/>
            </p:nvSpPr>
            <p:spPr>
              <a:xfrm>
                <a:off x="1379486" y="1244531"/>
                <a:ext cx="3733595" cy="3733595"/>
              </a:xfrm>
              <a:prstGeom prst="ellipse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5197846"/>
                  <a:satOff val="-23984"/>
                  <a:lumOff val="883"/>
                  <a:alphaOff val="0"/>
                </a:schemeClr>
              </a:fillRef>
              <a:effectRef idx="0">
                <a:schemeClr val="accent4">
                  <a:hueOff val="5197846"/>
                  <a:satOff val="-23984"/>
                  <a:lumOff val="883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9" name="Овал 6"/>
              <p:cNvSpPr/>
              <p:nvPr/>
            </p:nvSpPr>
            <p:spPr>
              <a:xfrm>
                <a:off x="2376356" y="1477881"/>
                <a:ext cx="1739855" cy="700049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0688" tIns="170688" rIns="170688" bIns="170688" numCol="1" spcCol="1270" anchor="ctr" anchorCtr="0">
                <a:noAutofit/>
              </a:bodyPr>
              <a:lstStyle/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400" kern="1200" dirty="0">
                    <a:solidFill>
                      <a:schemeClr val="tx1"/>
                    </a:solidFill>
                    <a:latin typeface="Onest" pitchFamily="2" charset="0"/>
                  </a:rPr>
                  <a:t>SAM</a:t>
                </a:r>
                <a:endParaRPr lang="ru-RU" sz="2400" kern="1200" dirty="0">
                  <a:solidFill>
                    <a:schemeClr val="tx1"/>
                  </a:solidFill>
                  <a:latin typeface="Onest" pitchFamily="2" charset="0"/>
                </a:endParaRPr>
              </a:p>
            </p:txBody>
          </p:sp>
        </p:grpSp>
        <p:grpSp>
          <p:nvGrpSpPr>
            <p:cNvPr id="25" name="Группа 24"/>
            <p:cNvGrpSpPr/>
            <p:nvPr/>
          </p:nvGrpSpPr>
          <p:grpSpPr>
            <a:xfrm>
              <a:off x="8606688" y="3282550"/>
              <a:ext cx="2459795" cy="2459795"/>
              <a:chOff x="2001752" y="2489063"/>
              <a:chExt cx="2489063" cy="2489063"/>
            </a:xfrm>
            <a:solidFill>
              <a:srgbClr val="FF8049"/>
            </a:solidFill>
          </p:grpSpPr>
          <p:sp>
            <p:nvSpPr>
              <p:cNvPr id="26" name="Овал 25"/>
              <p:cNvSpPr/>
              <p:nvPr/>
            </p:nvSpPr>
            <p:spPr>
              <a:xfrm>
                <a:off x="2001752" y="2489063"/>
                <a:ext cx="2489063" cy="2489063"/>
              </a:xfrm>
              <a:prstGeom prst="ellipse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10395692"/>
                  <a:satOff val="-47968"/>
                  <a:lumOff val="1765"/>
                  <a:alphaOff val="0"/>
                </a:schemeClr>
              </a:fillRef>
              <a:effectRef idx="0">
                <a:schemeClr val="accent4">
                  <a:hueOff val="10395692"/>
                  <a:satOff val="-47968"/>
                  <a:lumOff val="1765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7" name="Овал 8"/>
              <p:cNvSpPr/>
              <p:nvPr/>
            </p:nvSpPr>
            <p:spPr>
              <a:xfrm>
                <a:off x="2366267" y="3111329"/>
                <a:ext cx="1760033" cy="1244531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0688" tIns="170688" rIns="170688" bIns="170688" numCol="1" spcCol="1270" anchor="ctr" anchorCtr="0">
                <a:noAutofit/>
              </a:bodyPr>
              <a:lstStyle/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400" kern="1200" dirty="0">
                    <a:solidFill>
                      <a:schemeClr val="tx1"/>
                    </a:solidFill>
                    <a:latin typeface="Onest" pitchFamily="2" charset="0"/>
                  </a:rPr>
                  <a:t>SOM</a:t>
                </a:r>
                <a:endParaRPr lang="ru-RU" sz="2400" kern="1200" dirty="0">
                  <a:solidFill>
                    <a:schemeClr val="tx1"/>
                  </a:solidFill>
                  <a:latin typeface="Onest" pitchFamily="2" charset="0"/>
                </a:endParaRPr>
              </a:p>
            </p:txBody>
          </p:sp>
        </p:grpSp>
      </p:grpSp>
      <p:grpSp>
        <p:nvGrpSpPr>
          <p:cNvPr id="32" name="Группа 31"/>
          <p:cNvGrpSpPr/>
          <p:nvPr/>
        </p:nvGrpSpPr>
        <p:grpSpPr>
          <a:xfrm>
            <a:off x="1281285" y="972189"/>
            <a:ext cx="5320533" cy="6045019"/>
            <a:chOff x="625603" y="747935"/>
            <a:chExt cx="5891409" cy="6693630"/>
          </a:xfrm>
        </p:grpSpPr>
        <p:sp>
          <p:nvSpPr>
            <p:cNvPr id="33" name="Text 0"/>
            <p:cNvSpPr/>
            <p:nvPr/>
          </p:nvSpPr>
          <p:spPr>
            <a:xfrm>
              <a:off x="1670128" y="747935"/>
              <a:ext cx="3503945" cy="73518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ts val="6355"/>
                </a:lnSpc>
                <a:buNone/>
              </a:pPr>
              <a:r>
                <a:rPr lang="ru-RU" sz="4400" b="1" dirty="0" smtClean="0">
                  <a:ln w="0"/>
                  <a:latin typeface="Onest" pitchFamily="2" charset="0"/>
                </a:rPr>
                <a:t>По России</a:t>
              </a:r>
              <a:endParaRPr lang="en-US" sz="4400" b="1" dirty="0">
                <a:ln w="0"/>
                <a:latin typeface="Onest" pitchFamily="2" charset="0"/>
              </a:endParaRPr>
            </a:p>
          </p:txBody>
        </p:sp>
        <p:grpSp>
          <p:nvGrpSpPr>
            <p:cNvPr id="34" name="Группа 33"/>
            <p:cNvGrpSpPr/>
            <p:nvPr/>
          </p:nvGrpSpPr>
          <p:grpSpPr>
            <a:xfrm>
              <a:off x="625603" y="2070104"/>
              <a:ext cx="5891409" cy="5371461"/>
              <a:chOff x="625603" y="2070104"/>
              <a:chExt cx="5891409" cy="5371461"/>
            </a:xfrm>
          </p:grpSpPr>
          <p:sp>
            <p:nvSpPr>
              <p:cNvPr id="35" name="Прямоугольник: скругленные углы 4">
                <a:extLst>
                  <a:ext uri="{FF2B5EF4-FFF2-40B4-BE49-F238E27FC236}">
                    <a16:creationId xmlns:a16="http://schemas.microsoft.com/office/drawing/2014/main" xmlns="" id="{1EA11590-CAEA-EDC5-2E43-512C02A6AC6C}"/>
                  </a:ext>
                </a:extLst>
              </p:cNvPr>
              <p:cNvSpPr/>
              <p:nvPr/>
            </p:nvSpPr>
            <p:spPr>
              <a:xfrm>
                <a:off x="625603" y="2070104"/>
                <a:ext cx="5891409" cy="1663351"/>
              </a:xfrm>
              <a:prstGeom prst="roundRect">
                <a:avLst/>
              </a:prstGeom>
              <a:solidFill>
                <a:srgbClr val="00BEAE"/>
              </a:solidFill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500" dirty="0">
                    <a:latin typeface="Onest" pitchFamily="2" charset="0"/>
                  </a:rPr>
                  <a:t>169 млн </a:t>
                </a:r>
                <a:r>
                  <a:rPr lang="ru-RU" sz="2500" dirty="0" err="1">
                    <a:latin typeface="Onest" pitchFamily="2" charset="0"/>
                  </a:rPr>
                  <a:t>руб</a:t>
                </a:r>
                <a:r>
                  <a:rPr lang="ru-RU" sz="2500" dirty="0">
                    <a:latin typeface="Onest" pitchFamily="2" charset="0"/>
                  </a:rPr>
                  <a:t>;</a:t>
                </a:r>
              </a:p>
              <a:p>
                <a:pPr algn="ctr"/>
                <a:r>
                  <a:rPr lang="ru-RU" sz="2500" dirty="0">
                    <a:latin typeface="Onest" pitchFamily="2" charset="0"/>
                  </a:rPr>
                  <a:t>- 130 000 действующих </a:t>
                </a:r>
                <a:r>
                  <a:rPr lang="ru-RU" sz="2500" dirty="0" smtClean="0">
                    <a:latin typeface="Onest" pitchFamily="2" charset="0"/>
                  </a:rPr>
                  <a:t>логопедов</a:t>
                </a:r>
                <a:endParaRPr lang="ru-RU" sz="2500" dirty="0">
                  <a:latin typeface="Onest" pitchFamily="2" charset="0"/>
                </a:endParaRPr>
              </a:p>
            </p:txBody>
          </p:sp>
          <p:sp>
            <p:nvSpPr>
              <p:cNvPr id="36" name="Прямоугольник: скругленные углы 5">
                <a:extLst>
                  <a:ext uri="{FF2B5EF4-FFF2-40B4-BE49-F238E27FC236}">
                    <a16:creationId xmlns:a16="http://schemas.microsoft.com/office/drawing/2014/main" xmlns="" id="{82DE93AD-EC3E-943E-B9CB-96C061D0886B}"/>
                  </a:ext>
                </a:extLst>
              </p:cNvPr>
              <p:cNvSpPr/>
              <p:nvPr/>
            </p:nvSpPr>
            <p:spPr>
              <a:xfrm>
                <a:off x="625603" y="3924159"/>
                <a:ext cx="5891409" cy="1663351"/>
              </a:xfrm>
              <a:prstGeom prst="roundRect">
                <a:avLst/>
              </a:prstGeom>
              <a:solidFill>
                <a:srgbClr val="C980DA"/>
              </a:solidFill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500" dirty="0">
                    <a:latin typeface="Onest" pitchFamily="2" charset="0"/>
                  </a:rPr>
                  <a:t>51,15 млн </a:t>
                </a:r>
                <a:r>
                  <a:rPr lang="ru-RU" sz="2500" dirty="0" err="1">
                    <a:latin typeface="Onest" pitchFamily="2" charset="0"/>
                  </a:rPr>
                  <a:t>руб</a:t>
                </a:r>
                <a:r>
                  <a:rPr lang="ru-RU" sz="2500" dirty="0">
                    <a:latin typeface="Onest" pitchFamily="2" charset="0"/>
                  </a:rPr>
                  <a:t>;</a:t>
                </a:r>
              </a:p>
              <a:p>
                <a:pPr algn="ctr"/>
                <a:r>
                  <a:rPr lang="ru-RU" sz="2500" dirty="0">
                    <a:latin typeface="Onest" pitchFamily="2" charset="0"/>
                  </a:rPr>
                  <a:t>- 39 000 специалистов, заинтересовавшихся в </a:t>
                </a:r>
                <a:r>
                  <a:rPr lang="ru-RU" sz="2500" dirty="0" smtClean="0">
                    <a:latin typeface="Onest" pitchFamily="2" charset="0"/>
                  </a:rPr>
                  <a:t>покупке</a:t>
                </a:r>
                <a:endParaRPr lang="ru-RU" sz="2500" dirty="0">
                  <a:latin typeface="Onest" pitchFamily="2" charset="0"/>
                </a:endParaRPr>
              </a:p>
            </p:txBody>
          </p:sp>
          <p:sp>
            <p:nvSpPr>
              <p:cNvPr id="37" name="Прямоугольник: скругленные углы 6">
                <a:extLst>
                  <a:ext uri="{FF2B5EF4-FFF2-40B4-BE49-F238E27FC236}">
                    <a16:creationId xmlns:a16="http://schemas.microsoft.com/office/drawing/2014/main" xmlns="" id="{43BFE064-3197-5371-261F-4DCA54173C20}"/>
                  </a:ext>
                </a:extLst>
              </p:cNvPr>
              <p:cNvSpPr/>
              <p:nvPr/>
            </p:nvSpPr>
            <p:spPr>
              <a:xfrm>
                <a:off x="625603" y="5778214"/>
                <a:ext cx="5891409" cy="1663351"/>
              </a:xfrm>
              <a:prstGeom prst="roundRect">
                <a:avLst/>
              </a:prstGeom>
              <a:solidFill>
                <a:srgbClr val="FF8049"/>
              </a:solidFill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500" dirty="0" smtClean="0">
                    <a:latin typeface="Onest" pitchFamily="2" charset="0"/>
                  </a:rPr>
                  <a:t>5,115 </a:t>
                </a:r>
                <a:r>
                  <a:rPr lang="ru-RU" sz="2500" dirty="0">
                    <a:latin typeface="Onest" pitchFamily="2" charset="0"/>
                  </a:rPr>
                  <a:t>млн </a:t>
                </a:r>
                <a:r>
                  <a:rPr lang="ru-RU" sz="2500" dirty="0" err="1">
                    <a:latin typeface="Onest" pitchFamily="2" charset="0"/>
                  </a:rPr>
                  <a:t>руб</a:t>
                </a:r>
                <a:r>
                  <a:rPr lang="ru-RU" sz="2500" dirty="0">
                    <a:latin typeface="Onest" pitchFamily="2" charset="0"/>
                  </a:rPr>
                  <a:t>;</a:t>
                </a:r>
              </a:p>
              <a:p>
                <a:pPr algn="ctr"/>
                <a:r>
                  <a:rPr lang="ru-RU" sz="2500" dirty="0">
                    <a:latin typeface="Onest" pitchFamily="2" charset="0"/>
                  </a:rPr>
                  <a:t>- 3 900 человек потенциальных покупателей за 1 </a:t>
                </a:r>
                <a:r>
                  <a:rPr lang="ru-RU" sz="2500" dirty="0" smtClean="0">
                    <a:latin typeface="Onest" pitchFamily="2" charset="0"/>
                  </a:rPr>
                  <a:t>год </a:t>
                </a:r>
                <a:endParaRPr lang="ru-RU" sz="2500" dirty="0">
                  <a:latin typeface="Onest" pitchFamily="2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9168164" y="765059"/>
            <a:ext cx="5262736" cy="108897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65820" y="3663926"/>
            <a:ext cx="12494180" cy="3604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389"/>
              </a:lnSpc>
            </a:pPr>
            <a:r>
              <a:rPr lang="ru-RU" sz="2800" dirty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По состоянию на 2024 год наблюдается устойчивый рост интереса </a:t>
            </a:r>
            <a:endParaRPr lang="ru-RU" sz="2800" dirty="0" smtClean="0">
              <a:solidFill>
                <a:srgbClr val="000000">
                  <a:alpha val="100000"/>
                </a:srgbClr>
              </a:solidFill>
              <a:latin typeface="Onest Light" pitchFamily="34" charset="0"/>
              <a:ea typeface="Onest Light" pitchFamily="34" charset="-122"/>
              <a:cs typeface="Onest Light" pitchFamily="34" charset="-120"/>
            </a:endParaRPr>
          </a:p>
          <a:p>
            <a:pPr>
              <a:lnSpc>
                <a:spcPts val="4389"/>
              </a:lnSpc>
            </a:pPr>
            <a:r>
              <a:rPr lang="ru-RU" sz="2800" dirty="0" smtClean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к </a:t>
            </a:r>
            <a:r>
              <a:rPr lang="ru-RU" sz="2800" dirty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логопедии, что связано с </a:t>
            </a:r>
            <a:r>
              <a:rPr lang="ru-RU" sz="2800" b="1" dirty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увеличением числа детей с различными речевыми проблемами.</a:t>
            </a:r>
            <a:r>
              <a:rPr lang="ru-RU" sz="2800" dirty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 Это создает стабильный рынок для нашей </a:t>
            </a:r>
            <a:r>
              <a:rPr lang="ru-RU" sz="2800" dirty="0" smtClean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игры.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1365819" y="9644401"/>
            <a:ext cx="12921235" cy="3219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389"/>
              </a:lnSpc>
            </a:pPr>
            <a:r>
              <a:rPr lang="ru-RU" sz="2800" dirty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В России около 130,000 логопедов работают как в государственных </a:t>
            </a:r>
            <a:r>
              <a:rPr lang="ru-RU" sz="2800" dirty="0" smtClean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учреждениях. </a:t>
            </a:r>
            <a:endParaRPr lang="ru-RU" sz="2800" dirty="0">
              <a:solidFill>
                <a:srgbClr val="000000">
                  <a:alpha val="100000"/>
                </a:srgbClr>
              </a:solidFill>
              <a:latin typeface="Onest Light" pitchFamily="34" charset="0"/>
              <a:ea typeface="Onest Light" pitchFamily="34" charset="-122"/>
              <a:cs typeface="Onest Light" pitchFamily="34" charset="-120"/>
            </a:endParaRPr>
          </a:p>
          <a:p>
            <a:pPr>
              <a:lnSpc>
                <a:spcPts val="4389"/>
              </a:lnSpc>
            </a:pPr>
            <a:r>
              <a:rPr lang="ru-RU" sz="2800" dirty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В Ростовской области насчитывается 3,000 действующих специалистов, что подтверждает наличие значительного числа </a:t>
            </a:r>
            <a:r>
              <a:rPr lang="ru-RU" sz="2800" b="1" dirty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профессионалов</a:t>
            </a:r>
            <a:r>
              <a:rPr lang="ru-RU" sz="2800" dirty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, </a:t>
            </a:r>
            <a:r>
              <a:rPr lang="ru-RU" sz="2800" b="1" dirty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заинтересованных в новых методах работы.</a:t>
            </a:r>
          </a:p>
        </p:txBody>
      </p:sp>
      <p:sp>
        <p:nvSpPr>
          <p:cNvPr id="5" name="Text 2"/>
          <p:cNvSpPr/>
          <p:nvPr/>
        </p:nvSpPr>
        <p:spPr>
          <a:xfrm>
            <a:off x="15925738" y="6334518"/>
            <a:ext cx="8505162" cy="38059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389"/>
              </a:lnSpc>
            </a:pPr>
            <a:r>
              <a:rPr lang="ru-RU" sz="2800" dirty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В Ростовской области функционирует </a:t>
            </a:r>
            <a:endParaRPr lang="ru-RU" sz="2800" dirty="0" smtClean="0">
              <a:solidFill>
                <a:srgbClr val="000000">
                  <a:alpha val="100000"/>
                </a:srgbClr>
              </a:solidFill>
              <a:latin typeface="Onest Light" pitchFamily="34" charset="0"/>
              <a:ea typeface="Onest Light" pitchFamily="34" charset="-122"/>
              <a:cs typeface="Onest Light" pitchFamily="34" charset="-120"/>
            </a:endParaRPr>
          </a:p>
          <a:p>
            <a:pPr>
              <a:lnSpc>
                <a:spcPts val="4389"/>
              </a:lnSpc>
            </a:pPr>
            <a:r>
              <a:rPr lang="ru-RU" sz="2800" dirty="0" smtClean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372 </a:t>
            </a:r>
            <a:r>
              <a:rPr lang="ru-RU" sz="2800" dirty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частных центра логопедической помощи </a:t>
            </a:r>
            <a:endParaRPr lang="ru-RU" sz="2800" dirty="0" smtClean="0">
              <a:solidFill>
                <a:srgbClr val="000000">
                  <a:alpha val="100000"/>
                </a:srgbClr>
              </a:solidFill>
              <a:latin typeface="Onest Light" pitchFamily="34" charset="0"/>
              <a:ea typeface="Onest Light" pitchFamily="34" charset="-122"/>
              <a:cs typeface="Onest Light" pitchFamily="34" charset="-120"/>
            </a:endParaRPr>
          </a:p>
          <a:p>
            <a:pPr>
              <a:lnSpc>
                <a:spcPts val="4389"/>
              </a:lnSpc>
            </a:pPr>
            <a:r>
              <a:rPr lang="ru-RU" sz="2800" dirty="0" smtClean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и </a:t>
            </a:r>
            <a:r>
              <a:rPr lang="ru-RU" sz="2800" dirty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186 детских садов с логопедами, что создает широкие возможности </a:t>
            </a:r>
            <a:r>
              <a:rPr lang="ru-RU" sz="2800" dirty="0" smtClean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для </a:t>
            </a:r>
            <a:r>
              <a:rPr lang="ru-RU" sz="2800" b="1" dirty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распространения </a:t>
            </a:r>
            <a:endParaRPr lang="ru-RU" sz="2800" b="1" dirty="0" smtClean="0">
              <a:solidFill>
                <a:srgbClr val="000000">
                  <a:alpha val="100000"/>
                </a:srgbClr>
              </a:solidFill>
              <a:latin typeface="Onest Light" pitchFamily="34" charset="0"/>
              <a:ea typeface="Onest Light" pitchFamily="34" charset="-122"/>
              <a:cs typeface="Onest Light" pitchFamily="34" charset="-120"/>
            </a:endParaRPr>
          </a:p>
          <a:p>
            <a:pPr>
              <a:lnSpc>
                <a:spcPts val="4389"/>
              </a:lnSpc>
            </a:pPr>
            <a:r>
              <a:rPr lang="ru-RU" sz="2800" b="1" dirty="0" smtClean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и </a:t>
            </a:r>
            <a:r>
              <a:rPr lang="ru-RU" sz="2800" b="1" dirty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использования нашей игры в образовательных </a:t>
            </a:r>
            <a:endParaRPr lang="ru-RU" sz="2800" b="1" dirty="0" smtClean="0">
              <a:solidFill>
                <a:srgbClr val="000000">
                  <a:alpha val="100000"/>
                </a:srgbClr>
              </a:solidFill>
              <a:latin typeface="Onest Light" pitchFamily="34" charset="0"/>
              <a:ea typeface="Onest Light" pitchFamily="34" charset="-122"/>
              <a:cs typeface="Onest Light" pitchFamily="34" charset="-120"/>
            </a:endParaRPr>
          </a:p>
          <a:p>
            <a:pPr>
              <a:lnSpc>
                <a:spcPts val="4389"/>
              </a:lnSpc>
            </a:pPr>
            <a:r>
              <a:rPr lang="ru-RU" sz="2800" b="1" dirty="0" smtClean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и </a:t>
            </a:r>
            <a:r>
              <a:rPr lang="ru-RU" sz="2800" b="1" dirty="0">
                <a:solidFill>
                  <a:srgbClr val="000000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реабилитационных целях.</a:t>
            </a:r>
            <a:endParaRPr lang="en-US" sz="2800" b="1" dirty="0"/>
          </a:p>
        </p:txBody>
      </p:sp>
      <p:pic>
        <p:nvPicPr>
          <p:cNvPr id="6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310439" y="1434899"/>
            <a:ext cx="6515376" cy="1930327"/>
          </a:xfrm>
          <a:prstGeom prst="rect">
            <a:avLst/>
          </a:prstGeom>
        </p:spPr>
      </p:pic>
      <p:pic>
        <p:nvPicPr>
          <p:cNvPr id="8" name="Image 2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634303" y="7509541"/>
            <a:ext cx="5867649" cy="1612839"/>
          </a:xfrm>
          <a:prstGeom prst="rect">
            <a:avLst/>
          </a:prstGeom>
        </p:spPr>
      </p:pic>
      <p:pic>
        <p:nvPicPr>
          <p:cNvPr id="10" name="Image 3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6647362" y="4056618"/>
            <a:ext cx="5867649" cy="195572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9281" y="4659878"/>
            <a:ext cx="3923809" cy="74920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334" y="7900981"/>
            <a:ext cx="3301587" cy="71111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111" y="1854030"/>
            <a:ext cx="4546032" cy="10920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9168164" y="765096"/>
            <a:ext cx="5262748" cy="1088971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146391" y="2786813"/>
            <a:ext cx="5236465" cy="10509580"/>
          </a:xfrm>
          <a:prstGeom prst="rect">
            <a:avLst/>
          </a:prstGeom>
          <a:solidFill>
            <a:srgbClr val="C980DA">
              <a:alpha val="5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2496326" y="2336935"/>
            <a:ext cx="5236465" cy="10622049"/>
          </a:xfrm>
          <a:prstGeom prst="rect">
            <a:avLst/>
          </a:prstGeom>
          <a:solidFill>
            <a:srgbClr val="C980DA">
              <a:alpha val="100000"/>
            </a:srgbClr>
          </a:solidFill>
          <a:ln/>
        </p:spPr>
      </p:sp>
      <p:pic>
        <p:nvPicPr>
          <p:cNvPr id="5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971231" y="2586870"/>
            <a:ext cx="4286655" cy="469869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971926" y="7657811"/>
            <a:ext cx="4415554" cy="11768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200" dirty="0">
                <a:solidFill>
                  <a:srgbClr val="FFFFFF">
                    <a:alpha val="100000"/>
                  </a:srgbClr>
                </a:solidFill>
                <a:latin typeface="Onest Bold" pitchFamily="34" charset="0"/>
                <a:ea typeface="Onest Bold" pitchFamily="34" charset="-122"/>
                <a:cs typeface="Onest Bold" pitchFamily="34" charset="-120"/>
              </a:rPr>
              <a:t>ГОРДИКОВА</a:t>
            </a:r>
            <a:endParaRPr lang="en-US" sz="3200" dirty="0"/>
          </a:p>
          <a:p>
            <a:pPr marL="0" indent="0" algn="l">
              <a:lnSpc>
                <a:spcPts val="3600"/>
              </a:lnSpc>
              <a:buNone/>
            </a:pPr>
            <a:r>
              <a:rPr lang="en-US" sz="3200" dirty="0">
                <a:solidFill>
                  <a:srgbClr val="FFFFFF">
                    <a:alpha val="100000"/>
                  </a:srgbClr>
                </a:solidFill>
                <a:latin typeface="Onest Regular" pitchFamily="34" charset="0"/>
                <a:ea typeface="Onest Regular" pitchFamily="34" charset="-122"/>
                <a:cs typeface="Onest Regular" pitchFamily="34" charset="-120"/>
              </a:rPr>
              <a:t>ИРИНА ВАСИЛЬЕВНА</a:t>
            </a:r>
            <a:endParaRPr lang="en-US" sz="3200" dirty="0"/>
          </a:p>
        </p:txBody>
      </p:sp>
      <p:sp>
        <p:nvSpPr>
          <p:cNvPr id="7" name="Text 3"/>
          <p:cNvSpPr/>
          <p:nvPr/>
        </p:nvSpPr>
        <p:spPr>
          <a:xfrm>
            <a:off x="2971231" y="9072567"/>
            <a:ext cx="3265793" cy="71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85800" lvl="1" indent="-342900" algn="l">
              <a:lnSpc>
                <a:spcPts val="4570"/>
              </a:lnSpc>
              <a:buSzPct val="100000"/>
              <a:buChar char="•"/>
            </a:pPr>
            <a:r>
              <a:rPr lang="en-US" sz="3635" dirty="0">
                <a:solidFill>
                  <a:srgbClr val="FFFFFF">
                    <a:alpha val="100000"/>
                  </a:srgbClr>
                </a:solidFill>
                <a:latin typeface="Onest Regular" pitchFamily="34" charset="0"/>
                <a:ea typeface="Onest Regular" pitchFamily="34" charset="-122"/>
                <a:cs typeface="Onest Regular" pitchFamily="34" charset="-120"/>
              </a:rPr>
              <a:t>наставник</a:t>
            </a:r>
            <a:endParaRPr lang="en-US" sz="3635" dirty="0"/>
          </a:p>
        </p:txBody>
      </p:sp>
      <p:sp>
        <p:nvSpPr>
          <p:cNvPr id="8" name="Shape 4"/>
          <p:cNvSpPr/>
          <p:nvPr/>
        </p:nvSpPr>
        <p:spPr>
          <a:xfrm>
            <a:off x="9869856" y="2786813"/>
            <a:ext cx="5236465" cy="10509580"/>
          </a:xfrm>
          <a:prstGeom prst="rect">
            <a:avLst/>
          </a:prstGeom>
          <a:solidFill>
            <a:srgbClr val="FF8049">
              <a:alpha val="50000"/>
            </a:srgbClr>
          </a:solidFill>
          <a:ln/>
        </p:spPr>
      </p:sp>
      <p:sp>
        <p:nvSpPr>
          <p:cNvPr id="9" name="Shape 5"/>
          <p:cNvSpPr/>
          <p:nvPr/>
        </p:nvSpPr>
        <p:spPr>
          <a:xfrm>
            <a:off x="10219791" y="2336935"/>
            <a:ext cx="5236465" cy="10622049"/>
          </a:xfrm>
          <a:prstGeom prst="rect">
            <a:avLst/>
          </a:prstGeom>
          <a:solidFill>
            <a:srgbClr val="FF8049">
              <a:alpha val="100000"/>
            </a:srgbClr>
          </a:solidFill>
          <a:ln/>
        </p:spPr>
      </p:sp>
      <p:pic>
        <p:nvPicPr>
          <p:cNvPr id="10" name="Image 2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619709" y="2836793"/>
            <a:ext cx="4436618" cy="461121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0732191" y="7822905"/>
            <a:ext cx="4334643" cy="11726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200" dirty="0">
                <a:solidFill>
                  <a:srgbClr val="FFFFFF">
                    <a:alpha val="100000"/>
                  </a:srgbClr>
                </a:solidFill>
                <a:latin typeface="Onest Bold" pitchFamily="34" charset="0"/>
                <a:ea typeface="Onest Bold" pitchFamily="34" charset="-122"/>
                <a:cs typeface="Onest Bold" pitchFamily="34" charset="-120"/>
              </a:rPr>
              <a:t>ЮРАСОВА </a:t>
            </a:r>
            <a:r>
              <a:rPr lang="en-US" sz="3200" dirty="0">
                <a:solidFill>
                  <a:srgbClr val="FFFFFF">
                    <a:alpha val="100000"/>
                  </a:srgbClr>
                </a:solidFill>
                <a:latin typeface="Onest Regular" pitchFamily="34" charset="0"/>
                <a:ea typeface="Onest Regular" pitchFamily="34" charset="-122"/>
                <a:cs typeface="Onest Regular" pitchFamily="34" charset="-120"/>
              </a:rPr>
              <a:t>ДИАНА</a:t>
            </a:r>
            <a:endParaRPr lang="en-US" sz="3200" dirty="0"/>
          </a:p>
        </p:txBody>
      </p:sp>
      <p:sp>
        <p:nvSpPr>
          <p:cNvPr id="12" name="Text 7"/>
          <p:cNvSpPr/>
          <p:nvPr/>
        </p:nvSpPr>
        <p:spPr>
          <a:xfrm>
            <a:off x="10732191" y="8997585"/>
            <a:ext cx="4740502" cy="14410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85800" lvl="1" indent="-342900" algn="l">
              <a:lnSpc>
                <a:spcPts val="3600"/>
              </a:lnSpc>
              <a:buSzPct val="100000"/>
              <a:buChar char="•"/>
            </a:pPr>
            <a:r>
              <a:rPr lang="en-US" sz="3635" dirty="0" err="1" smtClean="0">
                <a:solidFill>
                  <a:srgbClr val="FFFFFF">
                    <a:alpha val="100000"/>
                  </a:srgbClr>
                </a:solidFill>
                <a:latin typeface="Onest Regular" pitchFamily="34" charset="0"/>
                <a:ea typeface="Onest Regular" pitchFamily="34" charset="-122"/>
                <a:cs typeface="Onest Regular" pitchFamily="34" charset="-120"/>
              </a:rPr>
              <a:t>лидер</a:t>
            </a:r>
            <a:endParaRPr lang="en-US" sz="3635" dirty="0"/>
          </a:p>
          <a:p>
            <a:pPr marL="685800" lvl="1" indent="-342900" algn="l">
              <a:lnSpc>
                <a:spcPts val="3600"/>
              </a:lnSpc>
              <a:buSzPct val="100000"/>
              <a:buChar char="•"/>
            </a:pPr>
            <a:r>
              <a:rPr lang="en-US" sz="3635" dirty="0">
                <a:solidFill>
                  <a:srgbClr val="FFFFFF">
                    <a:alpha val="100000"/>
                  </a:srgbClr>
                </a:solidFill>
                <a:latin typeface="Onest Regular" pitchFamily="34" charset="0"/>
                <a:ea typeface="Onest Regular" pitchFamily="34" charset="-122"/>
                <a:cs typeface="Onest Regular" pitchFamily="34" charset="-120"/>
              </a:rPr>
              <a:t>генератор </a:t>
            </a:r>
            <a:r>
              <a:rPr lang="en-US" sz="3635" dirty="0" err="1">
                <a:solidFill>
                  <a:srgbClr val="FFFFFF">
                    <a:alpha val="100000"/>
                  </a:srgbClr>
                </a:solidFill>
                <a:latin typeface="Onest Regular" pitchFamily="34" charset="0"/>
                <a:ea typeface="Onest Regular" pitchFamily="34" charset="-122"/>
                <a:cs typeface="Onest Regular" pitchFamily="34" charset="-120"/>
              </a:rPr>
              <a:t>идей</a:t>
            </a:r>
            <a:r>
              <a:rPr lang="en-US" sz="3635" dirty="0">
                <a:solidFill>
                  <a:srgbClr val="FFFFFF">
                    <a:alpha val="100000"/>
                  </a:srgbClr>
                </a:solidFill>
                <a:latin typeface="Onest Regular" pitchFamily="34" charset="0"/>
                <a:ea typeface="Onest Regular" pitchFamily="34" charset="-122"/>
                <a:cs typeface="Onest Regular" pitchFamily="34" charset="-120"/>
              </a:rPr>
              <a:t> </a:t>
            </a:r>
            <a:endParaRPr lang="en-US" sz="3635" dirty="0"/>
          </a:p>
        </p:txBody>
      </p:sp>
      <p:sp>
        <p:nvSpPr>
          <p:cNvPr id="13" name="Text 8"/>
          <p:cNvSpPr/>
          <p:nvPr/>
        </p:nvSpPr>
        <p:spPr>
          <a:xfrm>
            <a:off x="10432240" y="10859566"/>
            <a:ext cx="4900382" cy="1550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33"/>
              </a:lnSpc>
              <a:buNone/>
            </a:pPr>
            <a:r>
              <a:rPr lang="en-US" sz="2394" dirty="0">
                <a:solidFill>
                  <a:srgbClr val="FFFFFF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организация работы, постановка</a:t>
            </a:r>
            <a:endParaRPr lang="en-US" sz="2394" dirty="0"/>
          </a:p>
          <a:p>
            <a:pPr marL="0" indent="0" algn="l">
              <a:lnSpc>
                <a:spcPts val="2633"/>
              </a:lnSpc>
              <a:buNone/>
            </a:pPr>
            <a:r>
              <a:rPr lang="en-US" sz="2394" dirty="0">
                <a:solidFill>
                  <a:srgbClr val="FFFFFF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и распределение задач, разработка концепции игры, ведение соц. сети</a:t>
            </a:r>
            <a:endParaRPr lang="en-US" sz="2394" dirty="0"/>
          </a:p>
        </p:txBody>
      </p:sp>
      <p:sp>
        <p:nvSpPr>
          <p:cNvPr id="14" name="Shape 9"/>
          <p:cNvSpPr/>
          <p:nvPr/>
        </p:nvSpPr>
        <p:spPr>
          <a:xfrm>
            <a:off x="17593334" y="2786813"/>
            <a:ext cx="5236465" cy="10509580"/>
          </a:xfrm>
          <a:prstGeom prst="rect">
            <a:avLst/>
          </a:prstGeom>
          <a:solidFill>
            <a:srgbClr val="00BEAE">
              <a:alpha val="50000"/>
            </a:srgbClr>
          </a:solidFill>
          <a:ln/>
        </p:spPr>
      </p:sp>
      <p:sp>
        <p:nvSpPr>
          <p:cNvPr id="15" name="Shape 10"/>
          <p:cNvSpPr/>
          <p:nvPr/>
        </p:nvSpPr>
        <p:spPr>
          <a:xfrm>
            <a:off x="17943269" y="2324446"/>
            <a:ext cx="5236465" cy="10622049"/>
          </a:xfrm>
          <a:prstGeom prst="rect">
            <a:avLst/>
          </a:prstGeom>
          <a:solidFill>
            <a:srgbClr val="00BEAE">
              <a:alpha val="100000"/>
            </a:srgbClr>
          </a:solidFill>
          <a:ln/>
        </p:spPr>
      </p:sp>
      <p:sp>
        <p:nvSpPr>
          <p:cNvPr id="16" name="Text 11"/>
          <p:cNvSpPr/>
          <p:nvPr/>
        </p:nvSpPr>
        <p:spPr>
          <a:xfrm>
            <a:off x="18455669" y="7822917"/>
            <a:ext cx="4334643" cy="11726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200" dirty="0">
                <a:solidFill>
                  <a:srgbClr val="FFFFFF">
                    <a:alpha val="100000"/>
                  </a:srgbClr>
                </a:solidFill>
                <a:latin typeface="Onest Bold" pitchFamily="34" charset="0"/>
                <a:ea typeface="Onest Bold" pitchFamily="34" charset="-122"/>
                <a:cs typeface="Onest Bold" pitchFamily="34" charset="-120"/>
              </a:rPr>
              <a:t>ПЛЕТНЕВА </a:t>
            </a:r>
            <a:r>
              <a:rPr lang="en-US" sz="3200" dirty="0">
                <a:solidFill>
                  <a:srgbClr val="FFFFFF">
                    <a:alpha val="100000"/>
                  </a:srgbClr>
                </a:solidFill>
                <a:latin typeface="Onest Regular" pitchFamily="34" charset="0"/>
                <a:ea typeface="Onest Regular" pitchFamily="34" charset="-122"/>
                <a:cs typeface="Onest Regular" pitchFamily="34" charset="-120"/>
              </a:rPr>
              <a:t>ДАРЬЯ</a:t>
            </a:r>
            <a:endParaRPr lang="en-US" sz="3200" dirty="0"/>
          </a:p>
        </p:txBody>
      </p:sp>
      <p:sp>
        <p:nvSpPr>
          <p:cNvPr id="17" name="Text 12"/>
          <p:cNvSpPr/>
          <p:nvPr/>
        </p:nvSpPr>
        <p:spPr>
          <a:xfrm>
            <a:off x="18455669" y="8997598"/>
            <a:ext cx="4740502" cy="14410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85800" lvl="1" indent="-342900" algn="l">
              <a:lnSpc>
                <a:spcPts val="3600"/>
              </a:lnSpc>
              <a:buSzPct val="100000"/>
              <a:buChar char="•"/>
            </a:pPr>
            <a:r>
              <a:rPr lang="en-US" sz="3635" dirty="0" err="1">
                <a:solidFill>
                  <a:srgbClr val="FFFFFF">
                    <a:alpha val="100000"/>
                  </a:srgbClr>
                </a:solidFill>
                <a:latin typeface="Onest Regular" pitchFamily="34" charset="0"/>
                <a:ea typeface="Onest Regular" pitchFamily="34" charset="-122"/>
                <a:cs typeface="Onest Regular" pitchFamily="34" charset="-120"/>
              </a:rPr>
              <a:t>дизайнер</a:t>
            </a:r>
            <a:r>
              <a:rPr lang="en-US" sz="3635" dirty="0">
                <a:solidFill>
                  <a:srgbClr val="FFFFFF">
                    <a:alpha val="100000"/>
                  </a:srgbClr>
                </a:solidFill>
                <a:latin typeface="Onest Regular" pitchFamily="34" charset="0"/>
                <a:ea typeface="Onest Regular" pitchFamily="34" charset="-122"/>
                <a:cs typeface="Onest Regular" pitchFamily="34" charset="-120"/>
              </a:rPr>
              <a:t> </a:t>
            </a:r>
            <a:endParaRPr lang="en-US" sz="3635" dirty="0"/>
          </a:p>
        </p:txBody>
      </p:sp>
      <p:sp>
        <p:nvSpPr>
          <p:cNvPr id="18" name="Text 13"/>
          <p:cNvSpPr/>
          <p:nvPr/>
        </p:nvSpPr>
        <p:spPr>
          <a:xfrm>
            <a:off x="18455669" y="10859578"/>
            <a:ext cx="4312999" cy="1550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33"/>
              </a:lnSpc>
              <a:buNone/>
            </a:pPr>
            <a:r>
              <a:rPr lang="en-US" sz="2394" dirty="0">
                <a:solidFill>
                  <a:srgbClr val="FFFFFF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разработка визуального оформления игры, создание игровых компонентов, оформление презентаций, ведение соц. сети
</a:t>
            </a:r>
            <a:endParaRPr lang="en-US" sz="2394" dirty="0"/>
          </a:p>
        </p:txBody>
      </p:sp>
      <p:pic>
        <p:nvPicPr>
          <p:cNvPr id="19" name="Image 3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8268199" y="2836805"/>
            <a:ext cx="4574092" cy="4611216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4213992" y="1011133"/>
            <a:ext cx="5679760" cy="7153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4570"/>
              </a:lnSpc>
            </a:pPr>
            <a:r>
              <a:rPr lang="ru-RU" sz="5000" dirty="0" smtClean="0">
                <a:solidFill>
                  <a:srgbClr val="FF8049">
                    <a:alpha val="100000"/>
                  </a:srgbClr>
                </a:solidFill>
                <a:latin typeface="Onest SemiBold" pitchFamily="34" charset="0"/>
                <a:ea typeface="Onest SemiBold" pitchFamily="34" charset="-122"/>
                <a:cs typeface="Onest SemiBold" pitchFamily="34" charset="-120"/>
              </a:rPr>
              <a:t>НАША КОМАНДА</a:t>
            </a:r>
            <a:endParaRPr lang="en-US" sz="5000" dirty="0">
              <a:solidFill>
                <a:prstClr val="black"/>
              </a:solidFill>
            </a:endParaRPr>
          </a:p>
        </p:txBody>
      </p:sp>
      <p:sp>
        <p:nvSpPr>
          <p:cNvPr id="22" name="Text 8"/>
          <p:cNvSpPr/>
          <p:nvPr/>
        </p:nvSpPr>
        <p:spPr>
          <a:xfrm>
            <a:off x="2664367" y="10885508"/>
            <a:ext cx="4900382" cy="1550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633"/>
              </a:lnSpc>
            </a:pPr>
            <a:r>
              <a:rPr lang="ru-RU" sz="2394" dirty="0">
                <a:solidFill>
                  <a:srgbClr val="FFFFFF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консультативная помощь, организация собраний, обратная связь от организаторов, поиск площадок для тестирования продукта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9168164" y="765096"/>
            <a:ext cx="5262748" cy="1088971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133690" y="2786813"/>
            <a:ext cx="5236465" cy="10509580"/>
          </a:xfrm>
          <a:prstGeom prst="rect">
            <a:avLst/>
          </a:prstGeom>
          <a:solidFill>
            <a:srgbClr val="FF8049">
              <a:alpha val="5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2489306" y="2336935"/>
            <a:ext cx="5236465" cy="10622049"/>
          </a:xfrm>
          <a:prstGeom prst="rect">
            <a:avLst/>
          </a:prstGeom>
          <a:solidFill>
            <a:srgbClr val="FF8049">
              <a:alpha val="100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2958531" y="2586870"/>
            <a:ext cx="4286653" cy="4698695"/>
          </a:xfrm>
          <a:prstGeom prst="rect">
            <a:avLst/>
          </a:prstGeom>
          <a:noFill/>
          <a:ln/>
        </p:spPr>
      </p:sp>
      <p:sp>
        <p:nvSpPr>
          <p:cNvPr id="6" name="Text 3"/>
          <p:cNvSpPr/>
          <p:nvPr/>
        </p:nvSpPr>
        <p:spPr>
          <a:xfrm>
            <a:off x="2958531" y="8016039"/>
            <a:ext cx="4334643" cy="11726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200" dirty="0">
                <a:solidFill>
                  <a:srgbClr val="FFFFFF">
                    <a:alpha val="100000"/>
                  </a:srgbClr>
                </a:solidFill>
                <a:latin typeface="Onest Bold" pitchFamily="34" charset="0"/>
                <a:ea typeface="Onest Bold" pitchFamily="34" charset="-122"/>
                <a:cs typeface="Onest Bold" pitchFamily="34" charset="-120"/>
              </a:rPr>
              <a:t>КОСАЧ </a:t>
            </a:r>
            <a:r>
              <a:rPr lang="en-US" sz="3200" dirty="0">
                <a:solidFill>
                  <a:srgbClr val="FFFFFF">
                    <a:alpha val="100000"/>
                  </a:srgbClr>
                </a:solidFill>
                <a:latin typeface="Onest Regular" pitchFamily="34" charset="0"/>
                <a:ea typeface="Onest Regular" pitchFamily="34" charset="-122"/>
                <a:cs typeface="Onest Regular" pitchFamily="34" charset="-120"/>
              </a:rPr>
              <a:t>СВЕТЛАНА</a:t>
            </a:r>
            <a:endParaRPr lang="en-US" sz="3200" dirty="0"/>
          </a:p>
        </p:txBody>
      </p:sp>
      <p:sp>
        <p:nvSpPr>
          <p:cNvPr id="7" name="Text 4"/>
          <p:cNvSpPr/>
          <p:nvPr/>
        </p:nvSpPr>
        <p:spPr>
          <a:xfrm>
            <a:off x="2958531" y="9072567"/>
            <a:ext cx="3265793" cy="71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85800" lvl="1" indent="-342900" algn="l">
              <a:lnSpc>
                <a:spcPts val="3600"/>
              </a:lnSpc>
              <a:buSzPct val="100000"/>
              <a:buChar char="•"/>
            </a:pPr>
            <a:r>
              <a:rPr lang="en-US" sz="3635" dirty="0">
                <a:solidFill>
                  <a:srgbClr val="FFFFFF">
                    <a:alpha val="100000"/>
                  </a:srgbClr>
                </a:solidFill>
                <a:latin typeface="Onest Regular" pitchFamily="34" charset="0"/>
                <a:ea typeface="Onest Regular" pitchFamily="34" charset="-122"/>
                <a:cs typeface="Onest Regular" pitchFamily="34" charset="-120"/>
              </a:rPr>
              <a:t>критик</a:t>
            </a:r>
            <a:endParaRPr lang="en-US" sz="3635" dirty="0"/>
          </a:p>
          <a:p>
            <a:pPr marL="685800" lvl="1" indent="-342900" algn="l">
              <a:lnSpc>
                <a:spcPts val="3600"/>
              </a:lnSpc>
              <a:buSzPct val="100000"/>
              <a:buChar char="•"/>
            </a:pPr>
            <a:r>
              <a:rPr lang="en-US" sz="3635" dirty="0">
                <a:solidFill>
                  <a:srgbClr val="FFFFFF">
                    <a:alpha val="100000"/>
                  </a:srgbClr>
                </a:solidFill>
                <a:latin typeface="Onest Regular" pitchFamily="34" charset="0"/>
                <a:ea typeface="Onest Regular" pitchFamily="34" charset="-122"/>
                <a:cs typeface="Onest Regular" pitchFamily="34" charset="-120"/>
              </a:rPr>
              <a:t>аналитик</a:t>
            </a:r>
            <a:endParaRPr lang="en-US" sz="3635" dirty="0"/>
          </a:p>
        </p:txBody>
      </p:sp>
      <p:pic>
        <p:nvPicPr>
          <p:cNvPr id="8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933824" y="2870092"/>
            <a:ext cx="4343584" cy="476232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2697612" y="10859566"/>
            <a:ext cx="4900382" cy="1550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33"/>
              </a:lnSpc>
              <a:buNone/>
            </a:pPr>
            <a:r>
              <a:rPr lang="en-US" sz="2394" dirty="0">
                <a:solidFill>
                  <a:srgbClr val="FFFFFF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оценка соответствия игры целевым задачам, сбор отзывов, </a:t>
            </a:r>
            <a:r>
              <a:rPr lang="en-US" sz="2394" dirty="0" err="1">
                <a:solidFill>
                  <a:srgbClr val="FFFFFF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предложение</a:t>
            </a:r>
            <a:r>
              <a:rPr lang="en-US" sz="2394" dirty="0">
                <a:solidFill>
                  <a:srgbClr val="FFFFFF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 </a:t>
            </a:r>
            <a:r>
              <a:rPr lang="en-US" sz="2394" dirty="0" err="1" smtClean="0">
                <a:solidFill>
                  <a:srgbClr val="FFFFFF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улучшений</a:t>
            </a:r>
            <a:endParaRPr lang="en-US" sz="2394" dirty="0"/>
          </a:p>
          <a:p>
            <a:pPr marL="0" indent="0" algn="l">
              <a:lnSpc>
                <a:spcPts val="2633"/>
              </a:lnSpc>
              <a:buNone/>
            </a:pPr>
            <a:r>
              <a:rPr lang="en-US" sz="2394" dirty="0">
                <a:solidFill>
                  <a:srgbClr val="FFFFFF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и альтернативных решений
</a:t>
            </a:r>
            <a:endParaRPr lang="en-US" sz="2394" dirty="0"/>
          </a:p>
        </p:txBody>
      </p:sp>
      <p:sp>
        <p:nvSpPr>
          <p:cNvPr id="10" name="Shape 6"/>
          <p:cNvSpPr/>
          <p:nvPr/>
        </p:nvSpPr>
        <p:spPr>
          <a:xfrm>
            <a:off x="9855618" y="2786590"/>
            <a:ext cx="5236465" cy="10509580"/>
          </a:xfrm>
          <a:prstGeom prst="rect">
            <a:avLst/>
          </a:prstGeom>
          <a:solidFill>
            <a:srgbClr val="00BEAE">
              <a:alpha val="50000"/>
            </a:srgbClr>
          </a:solidFill>
          <a:ln/>
        </p:spPr>
      </p:sp>
      <p:sp>
        <p:nvSpPr>
          <p:cNvPr id="11" name="Shape 7"/>
          <p:cNvSpPr/>
          <p:nvPr/>
        </p:nvSpPr>
        <p:spPr>
          <a:xfrm>
            <a:off x="10249335" y="2336712"/>
            <a:ext cx="5236465" cy="10622049"/>
          </a:xfrm>
          <a:prstGeom prst="rect">
            <a:avLst/>
          </a:prstGeom>
          <a:solidFill>
            <a:srgbClr val="00BEAE">
              <a:alpha val="100000"/>
            </a:srgbClr>
          </a:solidFill>
          <a:ln/>
        </p:spPr>
      </p:sp>
      <p:sp>
        <p:nvSpPr>
          <p:cNvPr id="12" name="Text 8"/>
          <p:cNvSpPr/>
          <p:nvPr/>
        </p:nvSpPr>
        <p:spPr>
          <a:xfrm>
            <a:off x="10465244" y="7822905"/>
            <a:ext cx="4936276" cy="11768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200" dirty="0">
                <a:solidFill>
                  <a:srgbClr val="FFFFFF">
                    <a:alpha val="100000"/>
                  </a:srgbClr>
                </a:solidFill>
                <a:latin typeface="Onest Bold" pitchFamily="34" charset="0"/>
                <a:ea typeface="Onest Bold" pitchFamily="34" charset="-122"/>
                <a:cs typeface="Onest Bold" pitchFamily="34" charset="-120"/>
              </a:rPr>
              <a:t>БАХМУДОВА </a:t>
            </a:r>
            <a:r>
              <a:rPr lang="en-US" sz="3200" dirty="0">
                <a:solidFill>
                  <a:srgbClr val="FFFFFF">
                    <a:alpha val="100000"/>
                  </a:srgbClr>
                </a:solidFill>
                <a:latin typeface="Onest Regular" pitchFamily="34" charset="0"/>
                <a:ea typeface="Onest Regular" pitchFamily="34" charset="-122"/>
                <a:cs typeface="Onest Regular" pitchFamily="34" charset="-120"/>
              </a:rPr>
              <a:t>ЭЛЬМИРА</a:t>
            </a:r>
            <a:endParaRPr lang="en-US" sz="3200" dirty="0"/>
          </a:p>
        </p:txBody>
      </p:sp>
      <p:sp>
        <p:nvSpPr>
          <p:cNvPr id="13" name="Text 9"/>
          <p:cNvSpPr/>
          <p:nvPr/>
        </p:nvSpPr>
        <p:spPr>
          <a:xfrm>
            <a:off x="10717952" y="8997362"/>
            <a:ext cx="4740502" cy="14410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85800" lvl="1" indent="-342900" algn="l">
              <a:lnSpc>
                <a:spcPts val="3600"/>
              </a:lnSpc>
              <a:buSzPct val="100000"/>
              <a:buChar char="•"/>
            </a:pPr>
            <a:r>
              <a:rPr lang="en-US" sz="3635" dirty="0">
                <a:solidFill>
                  <a:srgbClr val="FFFFFF">
                    <a:alpha val="100000"/>
                  </a:srgbClr>
                </a:solidFill>
                <a:latin typeface="Onest Regular" pitchFamily="34" charset="0"/>
                <a:ea typeface="Onest Regular" pitchFamily="34" charset="-122"/>
                <a:cs typeface="Onest Regular" pitchFamily="34" charset="-120"/>
              </a:rPr>
              <a:t>аналитик</a:t>
            </a:r>
            <a:endParaRPr lang="en-US" sz="3635" dirty="0"/>
          </a:p>
          <a:p>
            <a:pPr marL="685800" lvl="1" indent="-342900" algn="l">
              <a:lnSpc>
                <a:spcPts val="3600"/>
              </a:lnSpc>
              <a:buSzPct val="100000"/>
              <a:buChar char="•"/>
            </a:pPr>
            <a:r>
              <a:rPr lang="en-US" sz="3635" dirty="0">
                <a:solidFill>
                  <a:srgbClr val="FFFFFF">
                    <a:alpha val="100000"/>
                  </a:srgbClr>
                </a:solidFill>
                <a:latin typeface="Onest Regular" pitchFamily="34" charset="0"/>
                <a:ea typeface="Onest Regular" pitchFamily="34" charset="-122"/>
                <a:cs typeface="Onest Regular" pitchFamily="34" charset="-120"/>
              </a:rPr>
              <a:t>оператор</a:t>
            </a:r>
            <a:endParaRPr lang="en-US" sz="3635" dirty="0"/>
          </a:p>
        </p:txBody>
      </p:sp>
      <p:sp>
        <p:nvSpPr>
          <p:cNvPr id="14" name="Text 10"/>
          <p:cNvSpPr/>
          <p:nvPr/>
        </p:nvSpPr>
        <p:spPr>
          <a:xfrm>
            <a:off x="10330017" y="10858090"/>
            <a:ext cx="5209119" cy="1803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33"/>
              </a:lnSpc>
              <a:buNone/>
            </a:pPr>
            <a:r>
              <a:rPr lang="en-US" sz="2394" dirty="0">
                <a:solidFill>
                  <a:srgbClr val="FFFFFF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исследование потребностей ЦА, анализ рынка аналогичных </a:t>
            </a:r>
            <a:r>
              <a:rPr lang="en-US" sz="2394" dirty="0" err="1">
                <a:solidFill>
                  <a:srgbClr val="FFFFFF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игр</a:t>
            </a:r>
            <a:r>
              <a:rPr lang="en-US" sz="2394" dirty="0">
                <a:solidFill>
                  <a:srgbClr val="FFFFFF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 </a:t>
            </a:r>
            <a:endParaRPr lang="en-US" sz="2394" dirty="0" smtClean="0">
              <a:solidFill>
                <a:srgbClr val="FFFFFF">
                  <a:alpha val="100000"/>
                </a:srgbClr>
              </a:solidFill>
              <a:latin typeface="Onest Light" pitchFamily="34" charset="0"/>
              <a:ea typeface="Onest Light" pitchFamily="34" charset="-122"/>
              <a:cs typeface="Onest Light" pitchFamily="34" charset="-120"/>
            </a:endParaRPr>
          </a:p>
          <a:p>
            <a:pPr marL="0" indent="0" algn="l">
              <a:lnSpc>
                <a:spcPts val="2633"/>
              </a:lnSpc>
              <a:buNone/>
            </a:pPr>
            <a:r>
              <a:rPr lang="en-US" sz="2394" dirty="0" smtClean="0">
                <a:solidFill>
                  <a:srgbClr val="FFFFFF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и </a:t>
            </a:r>
            <a:r>
              <a:rPr lang="en-US" sz="2394" dirty="0">
                <a:solidFill>
                  <a:srgbClr val="FFFFFF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методик, </a:t>
            </a:r>
            <a:r>
              <a:rPr lang="en-US" sz="2394" dirty="0" err="1">
                <a:solidFill>
                  <a:srgbClr val="FFFFFF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оценка</a:t>
            </a:r>
            <a:r>
              <a:rPr lang="en-US" sz="2394" dirty="0">
                <a:solidFill>
                  <a:srgbClr val="FFFFFF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 </a:t>
            </a:r>
            <a:r>
              <a:rPr lang="ru-RU" sz="2394" dirty="0" smtClean="0">
                <a:solidFill>
                  <a:srgbClr val="FFFFFF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э</a:t>
            </a:r>
            <a:r>
              <a:rPr lang="en-US" sz="2394" dirty="0" err="1" smtClean="0">
                <a:solidFill>
                  <a:srgbClr val="FFFFFF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ффективности</a:t>
            </a:r>
            <a:r>
              <a:rPr lang="en-US" sz="2394" dirty="0" smtClean="0">
                <a:solidFill>
                  <a:srgbClr val="FFFFFF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 </a:t>
            </a:r>
            <a:r>
              <a:rPr lang="en-US" sz="2394" dirty="0">
                <a:solidFill>
                  <a:srgbClr val="FFFFFF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потенциальных игровых механик, съемка видео и фото</a:t>
            </a:r>
            <a:endParaRPr lang="en-US" sz="2394" dirty="0"/>
          </a:p>
        </p:txBody>
      </p:sp>
      <p:pic>
        <p:nvPicPr>
          <p:cNvPr id="15" name="Image 2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681153" y="2870092"/>
            <a:ext cx="4368985" cy="4559128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17615647" y="2799078"/>
            <a:ext cx="5236465" cy="10509580"/>
          </a:xfrm>
          <a:prstGeom prst="rect">
            <a:avLst/>
          </a:prstGeom>
          <a:solidFill>
            <a:srgbClr val="C980DA">
              <a:alpha val="50000"/>
            </a:srgbClr>
          </a:solidFill>
          <a:ln/>
        </p:spPr>
      </p:sp>
      <p:sp>
        <p:nvSpPr>
          <p:cNvPr id="17" name="Shape 12"/>
          <p:cNvSpPr/>
          <p:nvPr/>
        </p:nvSpPr>
        <p:spPr>
          <a:xfrm>
            <a:off x="17971262" y="2336712"/>
            <a:ext cx="5236465" cy="10622049"/>
          </a:xfrm>
          <a:prstGeom prst="rect">
            <a:avLst/>
          </a:prstGeom>
          <a:solidFill>
            <a:srgbClr val="C980DA">
              <a:alpha val="100000"/>
            </a:srgbClr>
          </a:solidFill>
          <a:ln/>
        </p:spPr>
      </p:sp>
      <p:sp>
        <p:nvSpPr>
          <p:cNvPr id="18" name="Text 13"/>
          <p:cNvSpPr/>
          <p:nvPr/>
        </p:nvSpPr>
        <p:spPr>
          <a:xfrm>
            <a:off x="18491984" y="7974877"/>
            <a:ext cx="4334643" cy="11726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200" dirty="0">
                <a:solidFill>
                  <a:srgbClr val="FFFFFF">
                    <a:alpha val="100000"/>
                  </a:srgbClr>
                </a:solidFill>
                <a:latin typeface="Onest Bold" pitchFamily="34" charset="0"/>
                <a:ea typeface="Onest Bold" pitchFamily="34" charset="-122"/>
                <a:cs typeface="Onest Bold" pitchFamily="34" charset="-120"/>
              </a:rPr>
              <a:t>ЕЛЬНИКОВА </a:t>
            </a:r>
            <a:r>
              <a:rPr lang="en-US" sz="3200" dirty="0">
                <a:solidFill>
                  <a:srgbClr val="FFFFFF">
                    <a:alpha val="100000"/>
                  </a:srgbClr>
                </a:solidFill>
                <a:latin typeface="Onest Regular" pitchFamily="34" charset="0"/>
                <a:ea typeface="Onest Regular" pitchFamily="34" charset="-122"/>
                <a:cs typeface="Onest Regular" pitchFamily="34" charset="-120"/>
              </a:rPr>
              <a:t>СОФЬЯ</a:t>
            </a:r>
            <a:endParaRPr lang="en-US" sz="3200" dirty="0"/>
          </a:p>
        </p:txBody>
      </p:sp>
      <p:sp>
        <p:nvSpPr>
          <p:cNvPr id="19" name="Text 14"/>
          <p:cNvSpPr/>
          <p:nvPr/>
        </p:nvSpPr>
        <p:spPr>
          <a:xfrm>
            <a:off x="18477981" y="9009863"/>
            <a:ext cx="4740502" cy="14410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85800" lvl="1" indent="-342900" algn="l">
              <a:lnSpc>
                <a:spcPts val="3600"/>
              </a:lnSpc>
              <a:buSzPct val="100000"/>
              <a:buChar char="•"/>
            </a:pPr>
            <a:r>
              <a:rPr lang="en-US" sz="3635" dirty="0">
                <a:solidFill>
                  <a:srgbClr val="FFFFFF">
                    <a:alpha val="100000"/>
                  </a:srgbClr>
                </a:solidFill>
                <a:latin typeface="Onest Regular" pitchFamily="34" charset="0"/>
                <a:ea typeface="Onest Regular" pitchFamily="34" charset="-122"/>
                <a:cs typeface="Onest Regular" pitchFamily="34" charset="-120"/>
              </a:rPr>
              <a:t>экономист</a:t>
            </a:r>
            <a:endParaRPr lang="en-US" sz="3635" dirty="0"/>
          </a:p>
          <a:p>
            <a:pPr marL="685800" lvl="1" indent="-342900" algn="l">
              <a:lnSpc>
                <a:spcPts val="3600"/>
              </a:lnSpc>
              <a:buSzPct val="100000"/>
              <a:buChar char="•"/>
            </a:pPr>
            <a:r>
              <a:rPr lang="en-US" sz="3635" dirty="0">
                <a:solidFill>
                  <a:srgbClr val="FFFFFF">
                    <a:alpha val="100000"/>
                  </a:srgbClr>
                </a:solidFill>
                <a:latin typeface="Onest Regular" pitchFamily="34" charset="0"/>
                <a:ea typeface="Onest Regular" pitchFamily="34" charset="-122"/>
                <a:cs typeface="Onest Regular" pitchFamily="34" charset="-120"/>
              </a:rPr>
              <a:t>генератор </a:t>
            </a:r>
            <a:r>
              <a:rPr lang="en-US" sz="3635" dirty="0" err="1">
                <a:solidFill>
                  <a:srgbClr val="FFFFFF">
                    <a:alpha val="100000"/>
                  </a:srgbClr>
                </a:solidFill>
                <a:latin typeface="Onest Regular" pitchFamily="34" charset="0"/>
                <a:ea typeface="Onest Regular" pitchFamily="34" charset="-122"/>
                <a:cs typeface="Onest Regular" pitchFamily="34" charset="-120"/>
              </a:rPr>
              <a:t>идей</a:t>
            </a:r>
            <a:r>
              <a:rPr lang="en-US" sz="3635" dirty="0">
                <a:solidFill>
                  <a:srgbClr val="FFFFFF">
                    <a:alpha val="100000"/>
                  </a:srgbClr>
                </a:solidFill>
                <a:latin typeface="Onest Regular" pitchFamily="34" charset="0"/>
                <a:ea typeface="Onest Regular" pitchFamily="34" charset="-122"/>
                <a:cs typeface="Onest Regular" pitchFamily="34" charset="-120"/>
              </a:rPr>
              <a:t> </a:t>
            </a:r>
            <a:endParaRPr lang="en-US" sz="3635" dirty="0"/>
          </a:p>
        </p:txBody>
      </p:sp>
      <p:sp>
        <p:nvSpPr>
          <p:cNvPr id="20" name="Text 15"/>
          <p:cNvSpPr/>
          <p:nvPr/>
        </p:nvSpPr>
        <p:spPr>
          <a:xfrm>
            <a:off x="18479284" y="10871844"/>
            <a:ext cx="4312999" cy="1550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33"/>
              </a:lnSpc>
              <a:buNone/>
            </a:pPr>
            <a:r>
              <a:rPr lang="en-US" sz="2394" dirty="0">
                <a:solidFill>
                  <a:srgbClr val="FFFFFF">
                    <a:alpha val="100000"/>
                  </a:srgbClr>
                </a:solidFill>
                <a:latin typeface="Onest Light" pitchFamily="34" charset="0"/>
                <a:ea typeface="Onest Light" pitchFamily="34" charset="-122"/>
                <a:cs typeface="Onest Light" pitchFamily="34" charset="-120"/>
              </a:rPr>
              <a:t>разработка концепции игры, формулирование основных идей и механик, проведение брейнштормов, расчет экономики</a:t>
            </a:r>
            <a:endParaRPr lang="en-US" sz="2394" dirty="0"/>
          </a:p>
        </p:txBody>
      </p:sp>
      <p:pic>
        <p:nvPicPr>
          <p:cNvPr id="21" name="Image 3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8263374" y="2870092"/>
            <a:ext cx="4648397" cy="4724222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4213992" y="1011133"/>
            <a:ext cx="5679760" cy="7153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4570"/>
              </a:lnSpc>
            </a:pPr>
            <a:r>
              <a:rPr lang="ru-RU" sz="5000" dirty="0" smtClean="0">
                <a:solidFill>
                  <a:srgbClr val="FF8049">
                    <a:alpha val="100000"/>
                  </a:srgbClr>
                </a:solidFill>
                <a:latin typeface="Onest SemiBold" pitchFamily="34" charset="0"/>
                <a:ea typeface="Onest SemiBold" pitchFamily="34" charset="-122"/>
                <a:cs typeface="Onest SemiBold" pitchFamily="34" charset="-120"/>
              </a:rPr>
              <a:t>НАША КОМАНДА</a:t>
            </a:r>
            <a:endParaRPr lang="en-US" sz="50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3363248" y="3420672"/>
            <a:ext cx="646413" cy="646361"/>
          </a:xfrm>
          <a:prstGeom prst="rect">
            <a:avLst/>
          </a:prstGeom>
        </p:spPr>
      </p:pic>
      <p:grpSp>
        <p:nvGrpSpPr>
          <p:cNvPr id="20" name="Группа 19"/>
          <p:cNvGrpSpPr/>
          <p:nvPr/>
        </p:nvGrpSpPr>
        <p:grpSpPr>
          <a:xfrm>
            <a:off x="1262061" y="11396526"/>
            <a:ext cx="1448376" cy="1456437"/>
            <a:chOff x="942296" y="11371889"/>
            <a:chExt cx="1448376" cy="1456437"/>
          </a:xfrm>
        </p:grpSpPr>
        <p:pic>
          <p:nvPicPr>
            <p:cNvPr id="3" name="Image 1" descr=" "/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942296" y="11371889"/>
              <a:ext cx="1375081" cy="1374959"/>
            </a:xfrm>
            <a:prstGeom prst="rect">
              <a:avLst/>
            </a:prstGeom>
          </p:spPr>
        </p:pic>
        <p:pic>
          <p:nvPicPr>
            <p:cNvPr id="4" name="Image 2" descr=" "/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p:blipFill>
          <p:spPr>
            <a:xfrm>
              <a:off x="1038313" y="11403499"/>
              <a:ext cx="1352359" cy="1424827"/>
            </a:xfrm>
            <a:prstGeom prst="rect">
              <a:avLst/>
            </a:prstGeom>
          </p:spPr>
        </p:pic>
      </p:grpSp>
      <p:pic>
        <p:nvPicPr>
          <p:cNvPr id="5" name="Image 3" descr=" 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2442123" y="538840"/>
            <a:ext cx="14044117" cy="1866829"/>
          </a:xfrm>
          <a:prstGeom prst="rect">
            <a:avLst/>
          </a:prstGeom>
        </p:spPr>
      </p:pic>
      <p:pic>
        <p:nvPicPr>
          <p:cNvPr id="7" name="Image 4" descr=" 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19168164" y="765084"/>
            <a:ext cx="5262748" cy="1088971"/>
          </a:xfrm>
          <a:prstGeom prst="rect">
            <a:avLst/>
          </a:prstGeom>
        </p:spPr>
      </p:pic>
      <p:pic>
        <p:nvPicPr>
          <p:cNvPr id="8" name="Image 5" descr=" 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1519413" y="12544717"/>
            <a:ext cx="1559640" cy="1559515"/>
          </a:xfrm>
          <a:prstGeom prst="rect">
            <a:avLst/>
          </a:prstGeom>
        </p:spPr>
      </p:pic>
      <p:pic>
        <p:nvPicPr>
          <p:cNvPr id="9" name="Image 6" descr=" 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5447638" y="12828326"/>
            <a:ext cx="646413" cy="646361"/>
          </a:xfrm>
          <a:prstGeom prst="rect">
            <a:avLst/>
          </a:prstGeom>
        </p:spPr>
      </p:pic>
      <p:pic>
        <p:nvPicPr>
          <p:cNvPr id="10" name="Image 7" descr=" "/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1843760" y="3346895"/>
            <a:ext cx="937111" cy="938661"/>
          </a:xfrm>
          <a:prstGeom prst="rect">
            <a:avLst/>
          </a:prstGeom>
        </p:spPr>
      </p:pic>
      <p:grpSp>
        <p:nvGrpSpPr>
          <p:cNvPr id="18" name="Группа 17"/>
          <p:cNvGrpSpPr/>
          <p:nvPr/>
        </p:nvGrpSpPr>
        <p:grpSpPr>
          <a:xfrm>
            <a:off x="13760427" y="9687012"/>
            <a:ext cx="3518909" cy="3537854"/>
            <a:chOff x="15329550" y="8419782"/>
            <a:chExt cx="3559028" cy="3578189"/>
          </a:xfrm>
        </p:grpSpPr>
        <p:pic>
          <p:nvPicPr>
            <p:cNvPr id="11" name="Image 8" descr=" "/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p:blipFill>
          <p:spPr>
            <a:xfrm>
              <a:off x="15329550" y="8419782"/>
              <a:ext cx="3559028" cy="3578189"/>
            </a:xfrm>
            <a:prstGeom prst="rect">
              <a:avLst/>
            </a:prstGeom>
          </p:spPr>
        </p:pic>
        <p:sp>
          <p:nvSpPr>
            <p:cNvPr id="12" name="Text 1"/>
            <p:cNvSpPr/>
            <p:nvPr/>
          </p:nvSpPr>
          <p:spPr>
            <a:xfrm>
              <a:off x="15989644" y="11297885"/>
              <a:ext cx="2124524" cy="56231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r">
                <a:lnSpc>
                  <a:spcPts val="3499"/>
                </a:lnSpc>
                <a:buNone/>
              </a:pPr>
              <a:r>
                <a:rPr lang="en-US" sz="2783" dirty="0">
                  <a:solidFill>
                    <a:srgbClr val="000000">
                      <a:alpha val="100000"/>
                    </a:srgbClr>
                  </a:solidFill>
                  <a:latin typeface="Onest Regular" pitchFamily="34" charset="0"/>
                  <a:ea typeface="Onest Regular" pitchFamily="34" charset="-122"/>
                  <a:cs typeface="Onest Regular" pitchFamily="34" charset="-120"/>
                </a:rPr>
                <a:t>группа в ВК</a:t>
              </a:r>
              <a:endParaRPr lang="en-US" sz="2783" dirty="0"/>
            </a:p>
          </p:txBody>
        </p:sp>
        <p:pic>
          <p:nvPicPr>
            <p:cNvPr id="13" name="Image 9" descr=" "/>
            <p:cNvPicPr>
              <a:picLocks noChangeAspect="1"/>
            </p:cNvPicPr>
            <p:nvPr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p:blipFill>
          <p:spPr>
            <a:xfrm>
              <a:off x="15990797" y="8876779"/>
              <a:ext cx="2226824" cy="2226645"/>
            </a:xfrm>
            <a:prstGeom prst="rect">
              <a:avLst/>
            </a:prstGeom>
          </p:spPr>
        </p:pic>
      </p:grpSp>
      <p:grpSp>
        <p:nvGrpSpPr>
          <p:cNvPr id="19" name="Группа 18"/>
          <p:cNvGrpSpPr/>
          <p:nvPr/>
        </p:nvGrpSpPr>
        <p:grpSpPr>
          <a:xfrm>
            <a:off x="1843760" y="9784450"/>
            <a:ext cx="3335367" cy="3578189"/>
            <a:chOff x="1752674" y="4838517"/>
            <a:chExt cx="3335367" cy="3578189"/>
          </a:xfrm>
        </p:grpSpPr>
        <p:pic>
          <p:nvPicPr>
            <p:cNvPr id="14" name="Image 10" descr=" "/>
            <p:cNvPicPr>
              <a:picLocks noChangeAspect="1"/>
            </p:cNvPicPr>
            <p:nvPr/>
          </p:nvPicPr>
          <p:blipFill>
            <a:blip r:embed="rId24">
              <a:extLst>
                <a:ext uri="{96DAC541-7B7A-43D3-8B79-37D633B846F1}">
                  <asvg:svgBlip xmlns:asvg="http://schemas.microsoft.com/office/drawing/2016/SVG/main" xmlns="" r:embed="rId25"/>
                </a:ext>
              </a:extLst>
            </a:blip>
            <a:stretch>
              <a:fillRect/>
            </a:stretch>
          </p:blipFill>
          <p:spPr>
            <a:xfrm>
              <a:off x="1752674" y="4838517"/>
              <a:ext cx="3335367" cy="3578189"/>
            </a:xfrm>
            <a:prstGeom prst="rect">
              <a:avLst/>
            </a:prstGeom>
          </p:spPr>
        </p:pic>
        <p:sp>
          <p:nvSpPr>
            <p:cNvPr id="15" name="Text 2"/>
            <p:cNvSpPr/>
            <p:nvPr/>
          </p:nvSpPr>
          <p:spPr>
            <a:xfrm>
              <a:off x="2286346" y="7716620"/>
              <a:ext cx="2149925" cy="56231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r">
                <a:lnSpc>
                  <a:spcPts val="3499"/>
                </a:lnSpc>
                <a:buNone/>
              </a:pPr>
              <a:r>
                <a:rPr lang="en-US" sz="2783" dirty="0">
                  <a:solidFill>
                    <a:srgbClr val="000000">
                      <a:alpha val="100000"/>
                    </a:srgbClr>
                  </a:solidFill>
                  <a:latin typeface="Onest Regular" pitchFamily="34" charset="0"/>
                  <a:ea typeface="Onest Regular" pitchFamily="34" charset="-122"/>
                  <a:cs typeface="Onest Regular" pitchFamily="34" charset="-120"/>
                </a:rPr>
                <a:t>мы на 20.35</a:t>
              </a:r>
              <a:endParaRPr lang="en-US" sz="2783" dirty="0"/>
            </a:p>
          </p:txBody>
        </p:sp>
        <p:pic>
          <p:nvPicPr>
            <p:cNvPr id="16" name="Image 11" descr=" "/>
            <p:cNvPicPr>
              <a:picLocks noChangeAspect="1"/>
            </p:cNvPicPr>
            <p:nvPr/>
          </p:nvPicPr>
          <p:blipFill>
            <a:blip r:embed="rId26">
              <a:extLst>
                <a:ext uri="{96DAC541-7B7A-43D3-8B79-37D633B846F1}">
                  <asvg:svgBlip xmlns:asvg="http://schemas.microsoft.com/office/drawing/2016/SVG/main" xmlns="" r:embed="rId27"/>
                </a:ext>
              </a:extLst>
            </a:blip>
            <a:stretch>
              <a:fillRect/>
            </a:stretch>
          </p:blipFill>
          <p:spPr>
            <a:xfrm>
              <a:off x="2326394" y="5295514"/>
              <a:ext cx="2226824" cy="2226645"/>
            </a:xfrm>
            <a:prstGeom prst="rect">
              <a:avLst/>
            </a:prstGeom>
          </p:spPr>
        </p:pic>
      </p:grpSp>
      <p:pic>
        <p:nvPicPr>
          <p:cNvPr id="17" name="скрин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28"/>
          <a:srcRect t="1097" b="10148"/>
          <a:stretch/>
        </p:blipFill>
        <p:spPr>
          <a:xfrm>
            <a:off x="17925749" y="2442012"/>
            <a:ext cx="5437499" cy="10724611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29"/>
          <a:srcRect l="4995" t="9612" r="2023" b="5462"/>
          <a:stretch/>
        </p:blipFill>
        <p:spPr>
          <a:xfrm>
            <a:off x="1843760" y="3759006"/>
            <a:ext cx="10026682" cy="514892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483" y="942859"/>
            <a:ext cx="12825396" cy="8761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72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708</Words>
  <Application>Microsoft Office PowerPoint</Application>
  <PresentationFormat>Произвольный</PresentationFormat>
  <Paragraphs>177</Paragraphs>
  <Slides>20</Slides>
  <Notes>18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33" baseType="lpstr">
      <vt:lpstr>Aptos</vt:lpstr>
      <vt:lpstr>Arial</vt:lpstr>
      <vt:lpstr>Calibri</vt:lpstr>
      <vt:lpstr>Onest</vt:lpstr>
      <vt:lpstr>Onest Bold</vt:lpstr>
      <vt:lpstr>Onest ExtraBold</vt:lpstr>
      <vt:lpstr>Onest ExtraLight</vt:lpstr>
      <vt:lpstr>Onest Light</vt:lpstr>
      <vt:lpstr>Onest Medium</vt:lpstr>
      <vt:lpstr>Onest Regular</vt:lpstr>
      <vt:lpstr>Onest SemiBold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Учетная запись Майкрософт</cp:lastModifiedBy>
  <cp:revision>25</cp:revision>
  <dcterms:created xsi:type="dcterms:W3CDTF">2024-12-09T14:58:06Z</dcterms:created>
  <dcterms:modified xsi:type="dcterms:W3CDTF">2024-12-18T08:50:00Z</dcterms:modified>
</cp:coreProperties>
</file>