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15"/>
  </p:notesMasterIdLst>
  <p:sldIdLst>
    <p:sldId id="268" r:id="rId2"/>
    <p:sldId id="289" r:id="rId3"/>
    <p:sldId id="298" r:id="rId4"/>
    <p:sldId id="291" r:id="rId5"/>
    <p:sldId id="290" r:id="rId6"/>
    <p:sldId id="301" r:id="rId7"/>
    <p:sldId id="303" r:id="rId8"/>
    <p:sldId id="305" r:id="rId9"/>
    <p:sldId id="304" r:id="rId10"/>
    <p:sldId id="293" r:id="rId11"/>
    <p:sldId id="295" r:id="rId12"/>
    <p:sldId id="294" r:id="rId13"/>
    <p:sldId id="288" r:id="rId14"/>
  </p:sldIdLst>
  <p:sldSz cx="12192000" cy="6858000"/>
  <p:notesSz cx="12192000" cy="6858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Gilroy" panose="020B0604020202020204" charset="-52"/>
      <p:regular r:id="rId20"/>
      <p:bold r:id="rId21"/>
      <p:italic r:id="rId22"/>
      <p:boldItalic r:id="rId23"/>
    </p:embeddedFont>
    <p:embeddedFont>
      <p:font typeface="Gilroy-Black" panose="020B0604020202020204" charset="-52"/>
      <p:bold r:id="rId24"/>
    </p:embeddedFont>
    <p:embeddedFont>
      <p:font typeface="Gilroy-ExtraBold" panose="020B0604020202020204" charset="-52"/>
      <p:bold r:id="rId25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727190"/>
    <a:srgbClr val="AEADBF"/>
    <a:srgbClr val="FBB3C1"/>
    <a:srgbClr val="A6BEE2"/>
    <a:srgbClr val="95A7BF"/>
    <a:srgbClr val="6F7385"/>
    <a:srgbClr val="C1D1EA"/>
    <a:srgbClr val="8C8AC1"/>
    <a:srgbClr val="C0D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67FCD3-8E2A-CBA8-48F4-D0D884036E8F}">
  <a:tblStyle styleId="{8367FCD3-8E2A-CBA8-48F4-D0D884036E8F}" styleName="Средний стиль 4 —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6BFA136-60C2-0513-DDB3-F814A4FAC428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155" autoAdjust="0"/>
  </p:normalViewPr>
  <p:slideViewPr>
    <p:cSldViewPr>
      <p:cViewPr varScale="1">
        <p:scale>
          <a:sx n="100" d="100"/>
          <a:sy n="100" d="100"/>
        </p:scale>
        <p:origin x="954" y="66"/>
      </p:cViewPr>
      <p:guideLst>
        <p:guide orient="horz" pos="279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D5D23E-0E48-46A5-AC50-06E14BC176F0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A66D45-6DEF-458C-8815-324A3A9F95EA}">
      <dgm:prSet/>
      <dgm:spPr/>
      <dgm:t>
        <a:bodyPr/>
        <a:lstStyle/>
        <a:p>
          <a:r>
            <a:rPr lang="ru-RU" b="0" i="0" dirty="0"/>
            <a:t>Освоение установки и настройки оборудования (камер, датчиков, сенсоров).</a:t>
          </a:r>
          <a:br>
            <a:rPr lang="ru-RU" b="0" i="0" dirty="0"/>
          </a:br>
          <a:endParaRPr lang="ru-RU" dirty="0"/>
        </a:p>
      </dgm:t>
    </dgm:pt>
    <dgm:pt modelId="{68AA6C2C-79BB-4B23-A748-345D1D0EEE68}" type="parTrans" cxnId="{70331443-0D83-4FE4-AFF6-BE374880D3E5}">
      <dgm:prSet/>
      <dgm:spPr/>
      <dgm:t>
        <a:bodyPr/>
        <a:lstStyle/>
        <a:p>
          <a:endParaRPr lang="ru-RU"/>
        </a:p>
      </dgm:t>
    </dgm:pt>
    <dgm:pt modelId="{DFBEDC2A-35EC-4352-BA32-CB19BE1EE1AC}" type="sibTrans" cxnId="{70331443-0D83-4FE4-AFF6-BE374880D3E5}">
      <dgm:prSet/>
      <dgm:spPr/>
      <dgm:t>
        <a:bodyPr/>
        <a:lstStyle/>
        <a:p>
          <a:endParaRPr lang="ru-RU"/>
        </a:p>
      </dgm:t>
    </dgm:pt>
    <dgm:pt modelId="{B6239859-12B5-4B63-AA28-2246E9AF79E6}">
      <dgm:prSet/>
      <dgm:spPr/>
      <dgm:t>
        <a:bodyPr/>
        <a:lstStyle/>
        <a:p>
          <a:r>
            <a:rPr lang="ru-RU" b="0" i="0"/>
            <a:t>Разработка и интеграция программного обеспечения для автоматизации и управления.</a:t>
          </a:r>
          <a:endParaRPr lang="ru-RU"/>
        </a:p>
      </dgm:t>
    </dgm:pt>
    <dgm:pt modelId="{199961D5-37C1-4970-8B33-5CAD75B27B9A}" type="parTrans" cxnId="{705BB18C-1C02-4B30-8D3C-8D77F3FDDEBB}">
      <dgm:prSet/>
      <dgm:spPr/>
      <dgm:t>
        <a:bodyPr/>
        <a:lstStyle/>
        <a:p>
          <a:endParaRPr lang="ru-RU"/>
        </a:p>
      </dgm:t>
    </dgm:pt>
    <dgm:pt modelId="{2E118AA4-AE99-4178-9788-42CE110EE924}" type="sibTrans" cxnId="{705BB18C-1C02-4B30-8D3C-8D77F3FDDEBB}">
      <dgm:prSet/>
      <dgm:spPr/>
      <dgm:t>
        <a:bodyPr/>
        <a:lstStyle/>
        <a:p>
          <a:endParaRPr lang="ru-RU"/>
        </a:p>
      </dgm:t>
    </dgm:pt>
    <dgm:pt modelId="{4886AECA-BEB2-469E-9802-058860DBB232}">
      <dgm:prSet/>
      <dgm:spPr/>
      <dgm:t>
        <a:bodyPr/>
        <a:lstStyle/>
        <a:p>
          <a:r>
            <a:rPr lang="ru-RU" b="0" i="0" dirty="0"/>
            <a:t>Анализ потребностей агропромышленного комплекса и существующих решений на рынке.</a:t>
          </a:r>
          <a:endParaRPr lang="ru-RU" dirty="0"/>
        </a:p>
      </dgm:t>
    </dgm:pt>
    <dgm:pt modelId="{24C01FFF-2725-4C7E-AB0C-F14D63649B21}" type="parTrans" cxnId="{8771FE6B-2B01-4822-9253-5A500B04D0C9}">
      <dgm:prSet/>
      <dgm:spPr/>
      <dgm:t>
        <a:bodyPr/>
        <a:lstStyle/>
        <a:p>
          <a:endParaRPr lang="ru-RU"/>
        </a:p>
      </dgm:t>
    </dgm:pt>
    <dgm:pt modelId="{23EA6C58-0045-4ABD-8951-AFB25F6A60EE}" type="sibTrans" cxnId="{8771FE6B-2B01-4822-9253-5A500B04D0C9}">
      <dgm:prSet/>
      <dgm:spPr/>
      <dgm:t>
        <a:bodyPr/>
        <a:lstStyle/>
        <a:p>
          <a:endParaRPr lang="ru-RU"/>
        </a:p>
      </dgm:t>
    </dgm:pt>
    <dgm:pt modelId="{D5CCC2B7-DE0F-4D8C-AB7E-40BBF89888AC}">
      <dgm:prSet/>
      <dgm:spPr/>
      <dgm:t>
        <a:bodyPr/>
        <a:lstStyle/>
        <a:p>
          <a:r>
            <a:rPr lang="ru-RU" dirty="0"/>
            <a:t>Изучение потенциального клиента НПХ «</a:t>
          </a:r>
          <a:r>
            <a:rPr lang="ru-RU" b="0" i="0" dirty="0"/>
            <a:t>Лукьяненко»</a:t>
          </a:r>
          <a:endParaRPr lang="ru-RU" dirty="0"/>
        </a:p>
      </dgm:t>
    </dgm:pt>
    <dgm:pt modelId="{558A0615-7F28-45EA-8210-C15B17EBC24E}" type="parTrans" cxnId="{45204949-E69A-4E8A-8042-980078B5EB94}">
      <dgm:prSet/>
      <dgm:spPr/>
      <dgm:t>
        <a:bodyPr/>
        <a:lstStyle/>
        <a:p>
          <a:endParaRPr lang="ru-RU"/>
        </a:p>
      </dgm:t>
    </dgm:pt>
    <dgm:pt modelId="{0E3A30F0-AE87-400F-BFE7-616E941122DE}" type="sibTrans" cxnId="{45204949-E69A-4E8A-8042-980078B5EB94}">
      <dgm:prSet/>
      <dgm:spPr/>
      <dgm:t>
        <a:bodyPr/>
        <a:lstStyle/>
        <a:p>
          <a:endParaRPr lang="ru-RU"/>
        </a:p>
      </dgm:t>
    </dgm:pt>
    <dgm:pt modelId="{118D2217-5193-4523-A567-10E514774BF2}" type="pres">
      <dgm:prSet presAssocID="{9CD5D23E-0E48-46A5-AC50-06E14BC176F0}" presName="outerComposite" presStyleCnt="0">
        <dgm:presLayoutVars>
          <dgm:chMax val="5"/>
          <dgm:dir/>
          <dgm:resizeHandles val="exact"/>
        </dgm:presLayoutVars>
      </dgm:prSet>
      <dgm:spPr/>
    </dgm:pt>
    <dgm:pt modelId="{82DF2DC9-3928-4795-A034-0264345E9C57}" type="pres">
      <dgm:prSet presAssocID="{9CD5D23E-0E48-46A5-AC50-06E14BC176F0}" presName="dummyMaxCanvas" presStyleCnt="0">
        <dgm:presLayoutVars/>
      </dgm:prSet>
      <dgm:spPr/>
    </dgm:pt>
    <dgm:pt modelId="{FF5D8025-1A76-42A6-9F9D-B4F8C767A40D}" type="pres">
      <dgm:prSet presAssocID="{9CD5D23E-0E48-46A5-AC50-06E14BC176F0}" presName="FourNodes_1" presStyleLbl="node1" presStyleIdx="0" presStyleCnt="4">
        <dgm:presLayoutVars>
          <dgm:bulletEnabled val="1"/>
        </dgm:presLayoutVars>
      </dgm:prSet>
      <dgm:spPr/>
    </dgm:pt>
    <dgm:pt modelId="{A7B720A2-D814-4B61-8722-FA2EBC943B1B}" type="pres">
      <dgm:prSet presAssocID="{9CD5D23E-0E48-46A5-AC50-06E14BC176F0}" presName="FourNodes_2" presStyleLbl="node1" presStyleIdx="1" presStyleCnt="4">
        <dgm:presLayoutVars>
          <dgm:bulletEnabled val="1"/>
        </dgm:presLayoutVars>
      </dgm:prSet>
      <dgm:spPr/>
    </dgm:pt>
    <dgm:pt modelId="{A94FB710-3FDA-447A-BCC9-149527844F5F}" type="pres">
      <dgm:prSet presAssocID="{9CD5D23E-0E48-46A5-AC50-06E14BC176F0}" presName="FourNodes_3" presStyleLbl="node1" presStyleIdx="2" presStyleCnt="4">
        <dgm:presLayoutVars>
          <dgm:bulletEnabled val="1"/>
        </dgm:presLayoutVars>
      </dgm:prSet>
      <dgm:spPr/>
    </dgm:pt>
    <dgm:pt modelId="{9132F868-8B4A-4481-9D84-0DD49EC92818}" type="pres">
      <dgm:prSet presAssocID="{9CD5D23E-0E48-46A5-AC50-06E14BC176F0}" presName="FourNodes_4" presStyleLbl="node1" presStyleIdx="3" presStyleCnt="4" custLinFactNeighborX="504" custLinFactNeighborY="6977">
        <dgm:presLayoutVars>
          <dgm:bulletEnabled val="1"/>
        </dgm:presLayoutVars>
      </dgm:prSet>
      <dgm:spPr/>
    </dgm:pt>
    <dgm:pt modelId="{E7545974-79BD-44A4-80BF-F31A3AC47534}" type="pres">
      <dgm:prSet presAssocID="{9CD5D23E-0E48-46A5-AC50-06E14BC176F0}" presName="FourConn_1-2" presStyleLbl="fgAccFollowNode1" presStyleIdx="0" presStyleCnt="3">
        <dgm:presLayoutVars>
          <dgm:bulletEnabled val="1"/>
        </dgm:presLayoutVars>
      </dgm:prSet>
      <dgm:spPr/>
    </dgm:pt>
    <dgm:pt modelId="{9F77EC24-C68A-47B4-B312-5EE97079C098}" type="pres">
      <dgm:prSet presAssocID="{9CD5D23E-0E48-46A5-AC50-06E14BC176F0}" presName="FourConn_2-3" presStyleLbl="fgAccFollowNode1" presStyleIdx="1" presStyleCnt="3">
        <dgm:presLayoutVars>
          <dgm:bulletEnabled val="1"/>
        </dgm:presLayoutVars>
      </dgm:prSet>
      <dgm:spPr/>
    </dgm:pt>
    <dgm:pt modelId="{E13AA404-CB7A-4035-9831-F9F41242F964}" type="pres">
      <dgm:prSet presAssocID="{9CD5D23E-0E48-46A5-AC50-06E14BC176F0}" presName="FourConn_3-4" presStyleLbl="fgAccFollowNode1" presStyleIdx="2" presStyleCnt="3">
        <dgm:presLayoutVars>
          <dgm:bulletEnabled val="1"/>
        </dgm:presLayoutVars>
      </dgm:prSet>
      <dgm:spPr/>
    </dgm:pt>
    <dgm:pt modelId="{84140241-D1CA-4088-A2E3-07DB825666DC}" type="pres">
      <dgm:prSet presAssocID="{9CD5D23E-0E48-46A5-AC50-06E14BC176F0}" presName="FourNodes_1_text" presStyleLbl="node1" presStyleIdx="3" presStyleCnt="4">
        <dgm:presLayoutVars>
          <dgm:bulletEnabled val="1"/>
        </dgm:presLayoutVars>
      </dgm:prSet>
      <dgm:spPr/>
    </dgm:pt>
    <dgm:pt modelId="{A7ABD025-08D8-4D77-8BB1-834DD1155A7A}" type="pres">
      <dgm:prSet presAssocID="{9CD5D23E-0E48-46A5-AC50-06E14BC176F0}" presName="FourNodes_2_text" presStyleLbl="node1" presStyleIdx="3" presStyleCnt="4">
        <dgm:presLayoutVars>
          <dgm:bulletEnabled val="1"/>
        </dgm:presLayoutVars>
      </dgm:prSet>
      <dgm:spPr/>
    </dgm:pt>
    <dgm:pt modelId="{72B9C159-FE3C-419D-8231-1FBE5FFE8228}" type="pres">
      <dgm:prSet presAssocID="{9CD5D23E-0E48-46A5-AC50-06E14BC176F0}" presName="FourNodes_3_text" presStyleLbl="node1" presStyleIdx="3" presStyleCnt="4">
        <dgm:presLayoutVars>
          <dgm:bulletEnabled val="1"/>
        </dgm:presLayoutVars>
      </dgm:prSet>
      <dgm:spPr/>
    </dgm:pt>
    <dgm:pt modelId="{E00F70C0-E825-44E6-95C4-14A2D823E0A2}" type="pres">
      <dgm:prSet presAssocID="{9CD5D23E-0E48-46A5-AC50-06E14BC176F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5DEAE006-3E3A-4F8B-BCC5-012A4D3BB564}" type="presOf" srcId="{2E118AA4-AE99-4178-9788-42CE110EE924}" destId="{9F77EC24-C68A-47B4-B312-5EE97079C098}" srcOrd="0" destOrd="0" presId="urn:microsoft.com/office/officeart/2005/8/layout/vProcess5"/>
    <dgm:cxn modelId="{44D09F1D-518F-43A0-8667-FA07074DC64B}" type="presOf" srcId="{9CD5D23E-0E48-46A5-AC50-06E14BC176F0}" destId="{118D2217-5193-4523-A567-10E514774BF2}" srcOrd="0" destOrd="0" presId="urn:microsoft.com/office/officeart/2005/8/layout/vProcess5"/>
    <dgm:cxn modelId="{70331443-0D83-4FE4-AFF6-BE374880D3E5}" srcId="{9CD5D23E-0E48-46A5-AC50-06E14BC176F0}" destId="{16A66D45-6DEF-458C-8815-324A3A9F95EA}" srcOrd="0" destOrd="0" parTransId="{68AA6C2C-79BB-4B23-A748-345D1D0EEE68}" sibTransId="{DFBEDC2A-35EC-4352-BA32-CB19BE1EE1AC}"/>
    <dgm:cxn modelId="{5D017C64-674B-4F70-A9FB-36AFCEBD73BD}" type="presOf" srcId="{B6239859-12B5-4B63-AA28-2246E9AF79E6}" destId="{A7ABD025-08D8-4D77-8BB1-834DD1155A7A}" srcOrd="1" destOrd="0" presId="urn:microsoft.com/office/officeart/2005/8/layout/vProcess5"/>
    <dgm:cxn modelId="{4C7CBA64-B846-48AC-91B3-11C90A559473}" type="presOf" srcId="{4886AECA-BEB2-469E-9802-058860DBB232}" destId="{72B9C159-FE3C-419D-8231-1FBE5FFE8228}" srcOrd="1" destOrd="0" presId="urn:microsoft.com/office/officeart/2005/8/layout/vProcess5"/>
    <dgm:cxn modelId="{45204949-E69A-4E8A-8042-980078B5EB94}" srcId="{9CD5D23E-0E48-46A5-AC50-06E14BC176F0}" destId="{D5CCC2B7-DE0F-4D8C-AB7E-40BBF89888AC}" srcOrd="3" destOrd="0" parTransId="{558A0615-7F28-45EA-8210-C15B17EBC24E}" sibTransId="{0E3A30F0-AE87-400F-BFE7-616E941122DE}"/>
    <dgm:cxn modelId="{8771FE6B-2B01-4822-9253-5A500B04D0C9}" srcId="{9CD5D23E-0E48-46A5-AC50-06E14BC176F0}" destId="{4886AECA-BEB2-469E-9802-058860DBB232}" srcOrd="2" destOrd="0" parTransId="{24C01FFF-2725-4C7E-AB0C-F14D63649B21}" sibTransId="{23EA6C58-0045-4ABD-8951-AFB25F6A60EE}"/>
    <dgm:cxn modelId="{B70CEE74-4945-448A-9FA8-E2B2CAA2B73D}" type="presOf" srcId="{16A66D45-6DEF-458C-8815-324A3A9F95EA}" destId="{84140241-D1CA-4088-A2E3-07DB825666DC}" srcOrd="1" destOrd="0" presId="urn:microsoft.com/office/officeart/2005/8/layout/vProcess5"/>
    <dgm:cxn modelId="{6B25D18B-18D8-46AC-B555-B732B84CDF3D}" type="presOf" srcId="{D5CCC2B7-DE0F-4D8C-AB7E-40BBF89888AC}" destId="{E00F70C0-E825-44E6-95C4-14A2D823E0A2}" srcOrd="1" destOrd="0" presId="urn:microsoft.com/office/officeart/2005/8/layout/vProcess5"/>
    <dgm:cxn modelId="{705BB18C-1C02-4B30-8D3C-8D77F3FDDEBB}" srcId="{9CD5D23E-0E48-46A5-AC50-06E14BC176F0}" destId="{B6239859-12B5-4B63-AA28-2246E9AF79E6}" srcOrd="1" destOrd="0" parTransId="{199961D5-37C1-4970-8B33-5CAD75B27B9A}" sibTransId="{2E118AA4-AE99-4178-9788-42CE110EE924}"/>
    <dgm:cxn modelId="{A6012AA0-898F-4961-AEB4-279CCFCC9CA3}" type="presOf" srcId="{B6239859-12B5-4B63-AA28-2246E9AF79E6}" destId="{A7B720A2-D814-4B61-8722-FA2EBC943B1B}" srcOrd="0" destOrd="0" presId="urn:microsoft.com/office/officeart/2005/8/layout/vProcess5"/>
    <dgm:cxn modelId="{184A6DAE-801D-4EF1-9CD2-1DA179DAF212}" type="presOf" srcId="{DFBEDC2A-35EC-4352-BA32-CB19BE1EE1AC}" destId="{E7545974-79BD-44A4-80BF-F31A3AC47534}" srcOrd="0" destOrd="0" presId="urn:microsoft.com/office/officeart/2005/8/layout/vProcess5"/>
    <dgm:cxn modelId="{5A2D71B9-A90C-4619-952B-7013FC22A627}" type="presOf" srcId="{4886AECA-BEB2-469E-9802-058860DBB232}" destId="{A94FB710-3FDA-447A-BCC9-149527844F5F}" srcOrd="0" destOrd="0" presId="urn:microsoft.com/office/officeart/2005/8/layout/vProcess5"/>
    <dgm:cxn modelId="{E71EEBBA-77B7-404C-9B96-8A8748746259}" type="presOf" srcId="{D5CCC2B7-DE0F-4D8C-AB7E-40BBF89888AC}" destId="{9132F868-8B4A-4481-9D84-0DD49EC92818}" srcOrd="0" destOrd="0" presId="urn:microsoft.com/office/officeart/2005/8/layout/vProcess5"/>
    <dgm:cxn modelId="{3E6805F2-1E73-4B96-BC3A-0D00A3157EAD}" type="presOf" srcId="{23EA6C58-0045-4ABD-8951-AFB25F6A60EE}" destId="{E13AA404-CB7A-4035-9831-F9F41242F964}" srcOrd="0" destOrd="0" presId="urn:microsoft.com/office/officeart/2005/8/layout/vProcess5"/>
    <dgm:cxn modelId="{F4E985FC-81A3-448D-A3B9-881D2F237E34}" type="presOf" srcId="{16A66D45-6DEF-458C-8815-324A3A9F95EA}" destId="{FF5D8025-1A76-42A6-9F9D-B4F8C767A40D}" srcOrd="0" destOrd="0" presId="urn:microsoft.com/office/officeart/2005/8/layout/vProcess5"/>
    <dgm:cxn modelId="{97FF6148-7B2C-40F5-A360-B0B8AF5BC86D}" type="presParOf" srcId="{118D2217-5193-4523-A567-10E514774BF2}" destId="{82DF2DC9-3928-4795-A034-0264345E9C57}" srcOrd="0" destOrd="0" presId="urn:microsoft.com/office/officeart/2005/8/layout/vProcess5"/>
    <dgm:cxn modelId="{A436ED7C-D03B-454E-BCB0-47DF8E7CFAC0}" type="presParOf" srcId="{118D2217-5193-4523-A567-10E514774BF2}" destId="{FF5D8025-1A76-42A6-9F9D-B4F8C767A40D}" srcOrd="1" destOrd="0" presId="urn:microsoft.com/office/officeart/2005/8/layout/vProcess5"/>
    <dgm:cxn modelId="{EB23B9C7-D612-4653-8F46-B01B1A79437D}" type="presParOf" srcId="{118D2217-5193-4523-A567-10E514774BF2}" destId="{A7B720A2-D814-4B61-8722-FA2EBC943B1B}" srcOrd="2" destOrd="0" presId="urn:microsoft.com/office/officeart/2005/8/layout/vProcess5"/>
    <dgm:cxn modelId="{6DE8260C-2E8E-42C5-9F21-33DFF2E455BC}" type="presParOf" srcId="{118D2217-5193-4523-A567-10E514774BF2}" destId="{A94FB710-3FDA-447A-BCC9-149527844F5F}" srcOrd="3" destOrd="0" presId="urn:microsoft.com/office/officeart/2005/8/layout/vProcess5"/>
    <dgm:cxn modelId="{0B881E01-3453-462F-A371-694E006ED6C3}" type="presParOf" srcId="{118D2217-5193-4523-A567-10E514774BF2}" destId="{9132F868-8B4A-4481-9D84-0DD49EC92818}" srcOrd="4" destOrd="0" presId="urn:microsoft.com/office/officeart/2005/8/layout/vProcess5"/>
    <dgm:cxn modelId="{85A8834C-EDDB-4694-943B-9BE3EC6804FF}" type="presParOf" srcId="{118D2217-5193-4523-A567-10E514774BF2}" destId="{E7545974-79BD-44A4-80BF-F31A3AC47534}" srcOrd="5" destOrd="0" presId="urn:microsoft.com/office/officeart/2005/8/layout/vProcess5"/>
    <dgm:cxn modelId="{EF6B54BE-EFE5-4DBF-8191-D542B51E552E}" type="presParOf" srcId="{118D2217-5193-4523-A567-10E514774BF2}" destId="{9F77EC24-C68A-47B4-B312-5EE97079C098}" srcOrd="6" destOrd="0" presId="urn:microsoft.com/office/officeart/2005/8/layout/vProcess5"/>
    <dgm:cxn modelId="{1FB2371B-DC78-448B-B746-9B9E9176BFED}" type="presParOf" srcId="{118D2217-5193-4523-A567-10E514774BF2}" destId="{E13AA404-CB7A-4035-9831-F9F41242F964}" srcOrd="7" destOrd="0" presId="urn:microsoft.com/office/officeart/2005/8/layout/vProcess5"/>
    <dgm:cxn modelId="{C59E53C5-59EC-41DD-85B4-5E0FAC87D6DC}" type="presParOf" srcId="{118D2217-5193-4523-A567-10E514774BF2}" destId="{84140241-D1CA-4088-A2E3-07DB825666DC}" srcOrd="8" destOrd="0" presId="urn:microsoft.com/office/officeart/2005/8/layout/vProcess5"/>
    <dgm:cxn modelId="{F47BAF3D-AC17-4B23-ACB6-48338CB7BCE1}" type="presParOf" srcId="{118D2217-5193-4523-A567-10E514774BF2}" destId="{A7ABD025-08D8-4D77-8BB1-834DD1155A7A}" srcOrd="9" destOrd="0" presId="urn:microsoft.com/office/officeart/2005/8/layout/vProcess5"/>
    <dgm:cxn modelId="{FCC6F7E8-82FF-46B1-8E27-DF3B1DEAB559}" type="presParOf" srcId="{118D2217-5193-4523-A567-10E514774BF2}" destId="{72B9C159-FE3C-419D-8231-1FBE5FFE8228}" srcOrd="10" destOrd="0" presId="urn:microsoft.com/office/officeart/2005/8/layout/vProcess5"/>
    <dgm:cxn modelId="{2697663F-03AB-47EB-A50E-307DC71E7B1B}" type="presParOf" srcId="{118D2217-5193-4523-A567-10E514774BF2}" destId="{E00F70C0-E825-44E6-95C4-14A2D823E0A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4084EF-3BF8-4C2B-AFA1-E4F5B004ECF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905356D-075A-4B43-927A-CF6F4ECE2CA1}">
      <dgm:prSet/>
      <dgm:spPr/>
      <dgm:t>
        <a:bodyPr/>
        <a:lstStyle/>
        <a:p>
          <a:r>
            <a:rPr lang="ru-RU" b="0" i="0"/>
            <a:t>Разработать ПО (алгоритмы управления и мониторинга) и закупить элементы оборудования (датчики, камеры, электроника).</a:t>
          </a:r>
          <a:endParaRPr lang="ru-RU"/>
        </a:p>
      </dgm:t>
    </dgm:pt>
    <dgm:pt modelId="{9D132B72-C32F-48A3-90AC-50B49EAF5FD9}" type="parTrans" cxnId="{E07C9DED-FECB-4BEA-A751-167D891C0506}">
      <dgm:prSet/>
      <dgm:spPr/>
      <dgm:t>
        <a:bodyPr/>
        <a:lstStyle/>
        <a:p>
          <a:endParaRPr lang="ru-RU"/>
        </a:p>
      </dgm:t>
    </dgm:pt>
    <dgm:pt modelId="{F7B2FE75-85B3-44BC-98C6-5A973573C415}" type="sibTrans" cxnId="{E07C9DED-FECB-4BEA-A751-167D891C0506}">
      <dgm:prSet/>
      <dgm:spPr/>
      <dgm:t>
        <a:bodyPr/>
        <a:lstStyle/>
        <a:p>
          <a:endParaRPr lang="ru-RU"/>
        </a:p>
      </dgm:t>
    </dgm:pt>
    <dgm:pt modelId="{28A83AB8-4A00-46B9-8D3F-A49DBEA6F106}">
      <dgm:prSet/>
      <dgm:spPr/>
      <dgm:t>
        <a:bodyPr/>
        <a:lstStyle/>
        <a:p>
          <a:r>
            <a:rPr lang="ru-RU" b="0" i="0" dirty="0"/>
            <a:t>Запустить пилотные проекты на небольших участках для проверки функциональности системы.</a:t>
          </a:r>
          <a:endParaRPr lang="ru-RU" dirty="0"/>
        </a:p>
      </dgm:t>
    </dgm:pt>
    <dgm:pt modelId="{0B09925B-E1EB-4EF3-839C-A607A167DCF1}" type="parTrans" cxnId="{9A403545-6D19-42F1-9178-1A502555D266}">
      <dgm:prSet/>
      <dgm:spPr/>
      <dgm:t>
        <a:bodyPr/>
        <a:lstStyle/>
        <a:p>
          <a:endParaRPr lang="ru-RU"/>
        </a:p>
      </dgm:t>
    </dgm:pt>
    <dgm:pt modelId="{4C8FCA89-B647-4676-89CE-46E1A0D732FB}" type="sibTrans" cxnId="{9A403545-6D19-42F1-9178-1A502555D266}">
      <dgm:prSet/>
      <dgm:spPr/>
      <dgm:t>
        <a:bodyPr/>
        <a:lstStyle/>
        <a:p>
          <a:endParaRPr lang="ru-RU"/>
        </a:p>
      </dgm:t>
    </dgm:pt>
    <dgm:pt modelId="{02E378CF-0323-43EE-90E0-6C5908D9C31E}">
      <dgm:prSet/>
      <dgm:spPr/>
      <dgm:t>
        <a:bodyPr/>
        <a:lstStyle/>
        <a:p>
          <a:r>
            <a:rPr lang="ru-RU" b="0" i="0"/>
            <a:t>Собрать данные о производительности и качестве работы прототипа.</a:t>
          </a:r>
          <a:endParaRPr lang="ru-RU"/>
        </a:p>
      </dgm:t>
    </dgm:pt>
    <dgm:pt modelId="{7F79699D-194D-419A-932F-A92F9B827CB2}" type="parTrans" cxnId="{B397A63B-4F5C-4A98-90E0-386C58944C89}">
      <dgm:prSet/>
      <dgm:spPr/>
      <dgm:t>
        <a:bodyPr/>
        <a:lstStyle/>
        <a:p>
          <a:endParaRPr lang="ru-RU"/>
        </a:p>
      </dgm:t>
    </dgm:pt>
    <dgm:pt modelId="{0732A77C-DD7A-453D-90D1-442F15DECFE2}" type="sibTrans" cxnId="{B397A63B-4F5C-4A98-90E0-386C58944C89}">
      <dgm:prSet/>
      <dgm:spPr/>
      <dgm:t>
        <a:bodyPr/>
        <a:lstStyle/>
        <a:p>
          <a:endParaRPr lang="ru-RU"/>
        </a:p>
      </dgm:t>
    </dgm:pt>
    <dgm:pt modelId="{B358DE3D-C5A0-4830-B883-20F9BF277CED}">
      <dgm:prSet/>
      <dgm:spPr/>
      <dgm:t>
        <a:bodyPr/>
        <a:lstStyle/>
        <a:p>
          <a:r>
            <a:rPr lang="ru-RU" b="0" i="0"/>
            <a:t>Внести коррективы в систему на основе обратной связи от пользователей.</a:t>
          </a:r>
          <a:endParaRPr lang="ru-RU"/>
        </a:p>
      </dgm:t>
    </dgm:pt>
    <dgm:pt modelId="{27BC99A8-BDF9-461A-B867-C82D8A880895}" type="parTrans" cxnId="{E8F9AB75-8F19-4971-AB22-9FFAB550249C}">
      <dgm:prSet/>
      <dgm:spPr/>
      <dgm:t>
        <a:bodyPr/>
        <a:lstStyle/>
        <a:p>
          <a:endParaRPr lang="ru-RU"/>
        </a:p>
      </dgm:t>
    </dgm:pt>
    <dgm:pt modelId="{041D6A67-E5EB-439D-B487-FB4A9EAC8E3E}" type="sibTrans" cxnId="{E8F9AB75-8F19-4971-AB22-9FFAB550249C}">
      <dgm:prSet/>
      <dgm:spPr/>
      <dgm:t>
        <a:bodyPr/>
        <a:lstStyle/>
        <a:p>
          <a:endParaRPr lang="ru-RU"/>
        </a:p>
      </dgm:t>
    </dgm:pt>
    <dgm:pt modelId="{8C82152F-5B9E-495B-ACF2-B9C4F5F9F870}">
      <dgm:prSet/>
      <dgm:spPr/>
      <dgm:t>
        <a:bodyPr/>
        <a:lstStyle/>
        <a:p>
          <a:r>
            <a:rPr lang="ru-RU" b="0" i="0"/>
            <a:t>Организовать массовую закупку оборудования, включая тестирование каждого компонента на качество.</a:t>
          </a:r>
          <a:endParaRPr lang="ru-RU"/>
        </a:p>
      </dgm:t>
    </dgm:pt>
    <dgm:pt modelId="{005D2B8B-852A-4630-8250-2BEAD93BF8D6}" type="parTrans" cxnId="{4B20F279-5344-4B0D-9F8A-95E67C3CF75C}">
      <dgm:prSet/>
      <dgm:spPr/>
      <dgm:t>
        <a:bodyPr/>
        <a:lstStyle/>
        <a:p>
          <a:endParaRPr lang="ru-RU"/>
        </a:p>
      </dgm:t>
    </dgm:pt>
    <dgm:pt modelId="{4002465D-B314-4C4A-B6BF-E69C17CC1C95}" type="sibTrans" cxnId="{4B20F279-5344-4B0D-9F8A-95E67C3CF75C}">
      <dgm:prSet/>
      <dgm:spPr/>
      <dgm:t>
        <a:bodyPr/>
        <a:lstStyle/>
        <a:p>
          <a:endParaRPr lang="ru-RU"/>
        </a:p>
      </dgm:t>
    </dgm:pt>
    <dgm:pt modelId="{9D6DA909-A1E1-4E10-8FC7-24BB44D46091}">
      <dgm:prSet/>
      <dgm:spPr/>
      <dgm:t>
        <a:bodyPr/>
        <a:lstStyle/>
        <a:p>
          <a:r>
            <a:rPr lang="ru-RU" b="0" i="0"/>
            <a:t>Масштабирование проекта и расширение работы (камазы, трактора и другая сх-техника)</a:t>
          </a:r>
          <a:endParaRPr lang="ru-RU"/>
        </a:p>
      </dgm:t>
    </dgm:pt>
    <dgm:pt modelId="{0143FA2B-FC37-4A01-8DE9-B25691E63C52}" type="parTrans" cxnId="{BD204E77-43DC-4572-B242-58E5F97AACAA}">
      <dgm:prSet/>
      <dgm:spPr/>
      <dgm:t>
        <a:bodyPr/>
        <a:lstStyle/>
        <a:p>
          <a:endParaRPr lang="ru-RU"/>
        </a:p>
      </dgm:t>
    </dgm:pt>
    <dgm:pt modelId="{64D77A95-D099-4E0E-807F-1A05B4208F5F}" type="sibTrans" cxnId="{BD204E77-43DC-4572-B242-58E5F97AACAA}">
      <dgm:prSet/>
      <dgm:spPr/>
      <dgm:t>
        <a:bodyPr/>
        <a:lstStyle/>
        <a:p>
          <a:endParaRPr lang="ru-RU"/>
        </a:p>
      </dgm:t>
    </dgm:pt>
    <dgm:pt modelId="{6EB2C76C-FB08-406F-885C-22F5576949ED}" type="pres">
      <dgm:prSet presAssocID="{164084EF-3BF8-4C2B-AFA1-E4F5B004ECFE}" presName="CompostProcess" presStyleCnt="0">
        <dgm:presLayoutVars>
          <dgm:dir/>
          <dgm:resizeHandles val="exact"/>
        </dgm:presLayoutVars>
      </dgm:prSet>
      <dgm:spPr/>
    </dgm:pt>
    <dgm:pt modelId="{8560FCCD-8694-4C9B-BD35-97A1FFFF44DE}" type="pres">
      <dgm:prSet presAssocID="{164084EF-3BF8-4C2B-AFA1-E4F5B004ECFE}" presName="arrow" presStyleLbl="bgShp" presStyleIdx="0" presStyleCnt="1"/>
      <dgm:spPr/>
    </dgm:pt>
    <dgm:pt modelId="{C816B35F-3C74-4DBE-B59E-5FF00799CD38}" type="pres">
      <dgm:prSet presAssocID="{164084EF-3BF8-4C2B-AFA1-E4F5B004ECFE}" presName="linearProcess" presStyleCnt="0"/>
      <dgm:spPr/>
    </dgm:pt>
    <dgm:pt modelId="{442D71FD-0A7C-43F3-8FEB-D6F00C773725}" type="pres">
      <dgm:prSet presAssocID="{3905356D-075A-4B43-927A-CF6F4ECE2CA1}" presName="textNode" presStyleLbl="node1" presStyleIdx="0" presStyleCnt="6">
        <dgm:presLayoutVars>
          <dgm:bulletEnabled val="1"/>
        </dgm:presLayoutVars>
      </dgm:prSet>
      <dgm:spPr/>
    </dgm:pt>
    <dgm:pt modelId="{AFC8C3B3-A5FA-48C7-B4E0-F123E2703AEA}" type="pres">
      <dgm:prSet presAssocID="{F7B2FE75-85B3-44BC-98C6-5A973573C415}" presName="sibTrans" presStyleCnt="0"/>
      <dgm:spPr/>
    </dgm:pt>
    <dgm:pt modelId="{28A21646-CDEE-4191-91F4-1FCEB53DADB1}" type="pres">
      <dgm:prSet presAssocID="{28A83AB8-4A00-46B9-8D3F-A49DBEA6F106}" presName="textNode" presStyleLbl="node1" presStyleIdx="1" presStyleCnt="6">
        <dgm:presLayoutVars>
          <dgm:bulletEnabled val="1"/>
        </dgm:presLayoutVars>
      </dgm:prSet>
      <dgm:spPr/>
    </dgm:pt>
    <dgm:pt modelId="{BF296AAC-F1E7-4210-BAE7-0AA278E70984}" type="pres">
      <dgm:prSet presAssocID="{4C8FCA89-B647-4676-89CE-46E1A0D732FB}" presName="sibTrans" presStyleCnt="0"/>
      <dgm:spPr/>
    </dgm:pt>
    <dgm:pt modelId="{87ED3C99-2799-45FF-867F-795B709266DB}" type="pres">
      <dgm:prSet presAssocID="{02E378CF-0323-43EE-90E0-6C5908D9C31E}" presName="textNode" presStyleLbl="node1" presStyleIdx="2" presStyleCnt="6">
        <dgm:presLayoutVars>
          <dgm:bulletEnabled val="1"/>
        </dgm:presLayoutVars>
      </dgm:prSet>
      <dgm:spPr/>
    </dgm:pt>
    <dgm:pt modelId="{987870BE-8C52-43BD-A91F-15BB1AF3124A}" type="pres">
      <dgm:prSet presAssocID="{0732A77C-DD7A-453D-90D1-442F15DECFE2}" presName="sibTrans" presStyleCnt="0"/>
      <dgm:spPr/>
    </dgm:pt>
    <dgm:pt modelId="{9B48711E-C5AF-42BA-9088-63102FD23BE3}" type="pres">
      <dgm:prSet presAssocID="{B358DE3D-C5A0-4830-B883-20F9BF277CED}" presName="textNode" presStyleLbl="node1" presStyleIdx="3" presStyleCnt="6">
        <dgm:presLayoutVars>
          <dgm:bulletEnabled val="1"/>
        </dgm:presLayoutVars>
      </dgm:prSet>
      <dgm:spPr/>
    </dgm:pt>
    <dgm:pt modelId="{F87420E3-D7D8-48F5-9B84-12D9503024FB}" type="pres">
      <dgm:prSet presAssocID="{041D6A67-E5EB-439D-B487-FB4A9EAC8E3E}" presName="sibTrans" presStyleCnt="0"/>
      <dgm:spPr/>
    </dgm:pt>
    <dgm:pt modelId="{16A2F32B-46CA-48FF-902B-37D15C5A3603}" type="pres">
      <dgm:prSet presAssocID="{8C82152F-5B9E-495B-ACF2-B9C4F5F9F870}" presName="textNode" presStyleLbl="node1" presStyleIdx="4" presStyleCnt="6">
        <dgm:presLayoutVars>
          <dgm:bulletEnabled val="1"/>
        </dgm:presLayoutVars>
      </dgm:prSet>
      <dgm:spPr/>
    </dgm:pt>
    <dgm:pt modelId="{958908F9-8FD4-4B4B-8CE3-157B35DB7D9A}" type="pres">
      <dgm:prSet presAssocID="{4002465D-B314-4C4A-B6BF-E69C17CC1C95}" presName="sibTrans" presStyleCnt="0"/>
      <dgm:spPr/>
    </dgm:pt>
    <dgm:pt modelId="{81C06340-214E-4E61-8E79-CEEE1B13947A}" type="pres">
      <dgm:prSet presAssocID="{9D6DA909-A1E1-4E10-8FC7-24BB44D46091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7C046136-C951-4BA1-9167-D36ABAF71B7A}" type="presOf" srcId="{28A83AB8-4A00-46B9-8D3F-A49DBEA6F106}" destId="{28A21646-CDEE-4191-91F4-1FCEB53DADB1}" srcOrd="0" destOrd="0" presId="urn:microsoft.com/office/officeart/2005/8/layout/hProcess9"/>
    <dgm:cxn modelId="{B397A63B-4F5C-4A98-90E0-386C58944C89}" srcId="{164084EF-3BF8-4C2B-AFA1-E4F5B004ECFE}" destId="{02E378CF-0323-43EE-90E0-6C5908D9C31E}" srcOrd="2" destOrd="0" parTransId="{7F79699D-194D-419A-932F-A92F9B827CB2}" sibTransId="{0732A77C-DD7A-453D-90D1-442F15DECFE2}"/>
    <dgm:cxn modelId="{9A403545-6D19-42F1-9178-1A502555D266}" srcId="{164084EF-3BF8-4C2B-AFA1-E4F5B004ECFE}" destId="{28A83AB8-4A00-46B9-8D3F-A49DBEA6F106}" srcOrd="1" destOrd="0" parTransId="{0B09925B-E1EB-4EF3-839C-A607A167DCF1}" sibTransId="{4C8FCA89-B647-4676-89CE-46E1A0D732FB}"/>
    <dgm:cxn modelId="{9C266567-4DF3-471E-9290-AC92940CDB91}" type="presOf" srcId="{9D6DA909-A1E1-4E10-8FC7-24BB44D46091}" destId="{81C06340-214E-4E61-8E79-CEEE1B13947A}" srcOrd="0" destOrd="0" presId="urn:microsoft.com/office/officeart/2005/8/layout/hProcess9"/>
    <dgm:cxn modelId="{4D6EAC6A-FB43-4E8E-9117-8B455C59CE52}" type="presOf" srcId="{02E378CF-0323-43EE-90E0-6C5908D9C31E}" destId="{87ED3C99-2799-45FF-867F-795B709266DB}" srcOrd="0" destOrd="0" presId="urn:microsoft.com/office/officeart/2005/8/layout/hProcess9"/>
    <dgm:cxn modelId="{E8F9AB75-8F19-4971-AB22-9FFAB550249C}" srcId="{164084EF-3BF8-4C2B-AFA1-E4F5B004ECFE}" destId="{B358DE3D-C5A0-4830-B883-20F9BF277CED}" srcOrd="3" destOrd="0" parTransId="{27BC99A8-BDF9-461A-B867-C82D8A880895}" sibTransId="{041D6A67-E5EB-439D-B487-FB4A9EAC8E3E}"/>
    <dgm:cxn modelId="{BD204E77-43DC-4572-B242-58E5F97AACAA}" srcId="{164084EF-3BF8-4C2B-AFA1-E4F5B004ECFE}" destId="{9D6DA909-A1E1-4E10-8FC7-24BB44D46091}" srcOrd="5" destOrd="0" parTransId="{0143FA2B-FC37-4A01-8DE9-B25691E63C52}" sibTransId="{64D77A95-D099-4E0E-807F-1A05B4208F5F}"/>
    <dgm:cxn modelId="{4B20F279-5344-4B0D-9F8A-95E67C3CF75C}" srcId="{164084EF-3BF8-4C2B-AFA1-E4F5B004ECFE}" destId="{8C82152F-5B9E-495B-ACF2-B9C4F5F9F870}" srcOrd="4" destOrd="0" parTransId="{005D2B8B-852A-4630-8250-2BEAD93BF8D6}" sibTransId="{4002465D-B314-4C4A-B6BF-E69C17CC1C95}"/>
    <dgm:cxn modelId="{52B70A7C-2E2B-4D9E-AE03-6EC4C1B29EEE}" type="presOf" srcId="{B358DE3D-C5A0-4830-B883-20F9BF277CED}" destId="{9B48711E-C5AF-42BA-9088-63102FD23BE3}" srcOrd="0" destOrd="0" presId="urn:microsoft.com/office/officeart/2005/8/layout/hProcess9"/>
    <dgm:cxn modelId="{E07C9DED-FECB-4BEA-A751-167D891C0506}" srcId="{164084EF-3BF8-4C2B-AFA1-E4F5B004ECFE}" destId="{3905356D-075A-4B43-927A-CF6F4ECE2CA1}" srcOrd="0" destOrd="0" parTransId="{9D132B72-C32F-48A3-90AC-50B49EAF5FD9}" sibTransId="{F7B2FE75-85B3-44BC-98C6-5A973573C415}"/>
    <dgm:cxn modelId="{ACDC6DF0-2A1D-45B9-BFD6-D0CC77B393AB}" type="presOf" srcId="{8C82152F-5B9E-495B-ACF2-B9C4F5F9F870}" destId="{16A2F32B-46CA-48FF-902B-37D15C5A3603}" srcOrd="0" destOrd="0" presId="urn:microsoft.com/office/officeart/2005/8/layout/hProcess9"/>
    <dgm:cxn modelId="{044046F3-533E-4EEE-861F-865C5F816A89}" type="presOf" srcId="{3905356D-075A-4B43-927A-CF6F4ECE2CA1}" destId="{442D71FD-0A7C-43F3-8FEB-D6F00C773725}" srcOrd="0" destOrd="0" presId="urn:microsoft.com/office/officeart/2005/8/layout/hProcess9"/>
    <dgm:cxn modelId="{9DE66AFF-02C8-4E6B-8DE6-740C1DD1215A}" type="presOf" srcId="{164084EF-3BF8-4C2B-AFA1-E4F5B004ECFE}" destId="{6EB2C76C-FB08-406F-885C-22F5576949ED}" srcOrd="0" destOrd="0" presId="urn:microsoft.com/office/officeart/2005/8/layout/hProcess9"/>
    <dgm:cxn modelId="{B37BB3FD-8C7F-48E0-AE7A-179C13C492EE}" type="presParOf" srcId="{6EB2C76C-FB08-406F-885C-22F5576949ED}" destId="{8560FCCD-8694-4C9B-BD35-97A1FFFF44DE}" srcOrd="0" destOrd="0" presId="urn:microsoft.com/office/officeart/2005/8/layout/hProcess9"/>
    <dgm:cxn modelId="{7509F6CF-19E8-4937-A1FA-08D4EE6BD778}" type="presParOf" srcId="{6EB2C76C-FB08-406F-885C-22F5576949ED}" destId="{C816B35F-3C74-4DBE-B59E-5FF00799CD38}" srcOrd="1" destOrd="0" presId="urn:microsoft.com/office/officeart/2005/8/layout/hProcess9"/>
    <dgm:cxn modelId="{DFD8FA9A-BB0D-4AC3-86E5-0F823B5A9CE2}" type="presParOf" srcId="{C816B35F-3C74-4DBE-B59E-5FF00799CD38}" destId="{442D71FD-0A7C-43F3-8FEB-D6F00C773725}" srcOrd="0" destOrd="0" presId="urn:microsoft.com/office/officeart/2005/8/layout/hProcess9"/>
    <dgm:cxn modelId="{427C6A55-56D0-4CF7-8952-8560E0D48EE1}" type="presParOf" srcId="{C816B35F-3C74-4DBE-B59E-5FF00799CD38}" destId="{AFC8C3B3-A5FA-48C7-B4E0-F123E2703AEA}" srcOrd="1" destOrd="0" presId="urn:microsoft.com/office/officeart/2005/8/layout/hProcess9"/>
    <dgm:cxn modelId="{90B32097-9025-4B0D-B8CB-C109CFF99EA3}" type="presParOf" srcId="{C816B35F-3C74-4DBE-B59E-5FF00799CD38}" destId="{28A21646-CDEE-4191-91F4-1FCEB53DADB1}" srcOrd="2" destOrd="0" presId="urn:microsoft.com/office/officeart/2005/8/layout/hProcess9"/>
    <dgm:cxn modelId="{06AE0D3A-BBCF-47D8-8BC6-F78F8FBBA2AF}" type="presParOf" srcId="{C816B35F-3C74-4DBE-B59E-5FF00799CD38}" destId="{BF296AAC-F1E7-4210-BAE7-0AA278E70984}" srcOrd="3" destOrd="0" presId="urn:microsoft.com/office/officeart/2005/8/layout/hProcess9"/>
    <dgm:cxn modelId="{3DC5105A-D992-43FE-96BA-842E1B2579D5}" type="presParOf" srcId="{C816B35F-3C74-4DBE-B59E-5FF00799CD38}" destId="{87ED3C99-2799-45FF-867F-795B709266DB}" srcOrd="4" destOrd="0" presId="urn:microsoft.com/office/officeart/2005/8/layout/hProcess9"/>
    <dgm:cxn modelId="{5E24DC4A-D162-43D2-A600-DAABFEC85EA7}" type="presParOf" srcId="{C816B35F-3C74-4DBE-B59E-5FF00799CD38}" destId="{987870BE-8C52-43BD-A91F-15BB1AF3124A}" srcOrd="5" destOrd="0" presId="urn:microsoft.com/office/officeart/2005/8/layout/hProcess9"/>
    <dgm:cxn modelId="{F41EA87C-E780-4BE4-BE7E-50F7411F62D1}" type="presParOf" srcId="{C816B35F-3C74-4DBE-B59E-5FF00799CD38}" destId="{9B48711E-C5AF-42BA-9088-63102FD23BE3}" srcOrd="6" destOrd="0" presId="urn:microsoft.com/office/officeart/2005/8/layout/hProcess9"/>
    <dgm:cxn modelId="{A74238D4-300B-4618-B704-A0E0D15B4990}" type="presParOf" srcId="{C816B35F-3C74-4DBE-B59E-5FF00799CD38}" destId="{F87420E3-D7D8-48F5-9B84-12D9503024FB}" srcOrd="7" destOrd="0" presId="urn:microsoft.com/office/officeart/2005/8/layout/hProcess9"/>
    <dgm:cxn modelId="{DDF45C67-B622-4543-95EC-1ED2203EE535}" type="presParOf" srcId="{C816B35F-3C74-4DBE-B59E-5FF00799CD38}" destId="{16A2F32B-46CA-48FF-902B-37D15C5A3603}" srcOrd="8" destOrd="0" presId="urn:microsoft.com/office/officeart/2005/8/layout/hProcess9"/>
    <dgm:cxn modelId="{E75F0C40-5564-4D6B-81AF-6998E54800F6}" type="presParOf" srcId="{C816B35F-3C74-4DBE-B59E-5FF00799CD38}" destId="{958908F9-8FD4-4B4B-8CE3-157B35DB7D9A}" srcOrd="9" destOrd="0" presId="urn:microsoft.com/office/officeart/2005/8/layout/hProcess9"/>
    <dgm:cxn modelId="{E9D09845-8D32-4CCF-8906-9B49A1398676}" type="presParOf" srcId="{C816B35F-3C74-4DBE-B59E-5FF00799CD38}" destId="{81C06340-214E-4E61-8E79-CEEE1B13947A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5D8025-1A76-42A6-9F9D-B4F8C767A40D}">
      <dsp:nvSpPr>
        <dsp:cNvPr id="0" name=""/>
        <dsp:cNvSpPr/>
      </dsp:nvSpPr>
      <dsp:spPr>
        <a:xfrm>
          <a:off x="0" y="0"/>
          <a:ext cx="7699513" cy="790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/>
            <a:t>Освоение установки и настройки оборудования (камер, датчиков, сенсоров).</a:t>
          </a:r>
          <a:br>
            <a:rPr lang="ru-RU" sz="1500" b="0" i="0" kern="1200" dirty="0"/>
          </a:br>
          <a:endParaRPr lang="ru-RU" sz="1500" kern="1200" dirty="0"/>
        </a:p>
      </dsp:txBody>
      <dsp:txXfrm>
        <a:off x="23148" y="23148"/>
        <a:ext cx="6779915" cy="744022"/>
      </dsp:txXfrm>
    </dsp:sp>
    <dsp:sp modelId="{A7B720A2-D814-4B61-8722-FA2EBC943B1B}">
      <dsp:nvSpPr>
        <dsp:cNvPr id="0" name=""/>
        <dsp:cNvSpPr/>
      </dsp:nvSpPr>
      <dsp:spPr>
        <a:xfrm>
          <a:off x="644834" y="934013"/>
          <a:ext cx="7699513" cy="790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Разработка и интеграция программного обеспечения для автоматизации и управления.</a:t>
          </a:r>
          <a:endParaRPr lang="ru-RU" sz="1500" kern="1200"/>
        </a:p>
      </dsp:txBody>
      <dsp:txXfrm>
        <a:off x="667982" y="957161"/>
        <a:ext cx="6494675" cy="744022"/>
      </dsp:txXfrm>
    </dsp:sp>
    <dsp:sp modelId="{A94FB710-3FDA-447A-BCC9-149527844F5F}">
      <dsp:nvSpPr>
        <dsp:cNvPr id="0" name=""/>
        <dsp:cNvSpPr/>
      </dsp:nvSpPr>
      <dsp:spPr>
        <a:xfrm>
          <a:off x="1280044" y="1868026"/>
          <a:ext cx="7699513" cy="790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/>
            <a:t>Анализ потребностей агропромышленного комплекса и существующих решений на рынке.</a:t>
          </a:r>
          <a:endParaRPr lang="ru-RU" sz="1500" kern="1200" dirty="0"/>
        </a:p>
      </dsp:txBody>
      <dsp:txXfrm>
        <a:off x="1303192" y="1891174"/>
        <a:ext cx="6504300" cy="744022"/>
      </dsp:txXfrm>
    </dsp:sp>
    <dsp:sp modelId="{9132F868-8B4A-4481-9D84-0DD49EC92818}">
      <dsp:nvSpPr>
        <dsp:cNvPr id="0" name=""/>
        <dsp:cNvSpPr/>
      </dsp:nvSpPr>
      <dsp:spPr>
        <a:xfrm>
          <a:off x="1924878" y="2802040"/>
          <a:ext cx="7699513" cy="790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Изучение потенциального клиента НПХ «</a:t>
          </a:r>
          <a:r>
            <a:rPr lang="ru-RU" sz="1500" b="0" i="0" kern="1200" dirty="0"/>
            <a:t>Лукьяненко»</a:t>
          </a:r>
          <a:endParaRPr lang="ru-RU" sz="1500" kern="1200" dirty="0"/>
        </a:p>
      </dsp:txBody>
      <dsp:txXfrm>
        <a:off x="1948026" y="2825188"/>
        <a:ext cx="6494675" cy="744022"/>
      </dsp:txXfrm>
    </dsp:sp>
    <dsp:sp modelId="{E7545974-79BD-44A4-80BF-F31A3AC47534}">
      <dsp:nvSpPr>
        <dsp:cNvPr id="0" name=""/>
        <dsp:cNvSpPr/>
      </dsp:nvSpPr>
      <dsp:spPr>
        <a:xfrm>
          <a:off x="7185806" y="605312"/>
          <a:ext cx="513707" cy="51370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>
        <a:off x="7301390" y="605312"/>
        <a:ext cx="282539" cy="386565"/>
      </dsp:txXfrm>
    </dsp:sp>
    <dsp:sp modelId="{9F77EC24-C68A-47B4-B312-5EE97079C098}">
      <dsp:nvSpPr>
        <dsp:cNvPr id="0" name=""/>
        <dsp:cNvSpPr/>
      </dsp:nvSpPr>
      <dsp:spPr>
        <a:xfrm>
          <a:off x="7830640" y="1539325"/>
          <a:ext cx="513707" cy="51370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>
        <a:off x="7946224" y="1539325"/>
        <a:ext cx="282539" cy="386565"/>
      </dsp:txXfrm>
    </dsp:sp>
    <dsp:sp modelId="{E13AA404-CB7A-4035-9831-F9F41242F964}">
      <dsp:nvSpPr>
        <dsp:cNvPr id="0" name=""/>
        <dsp:cNvSpPr/>
      </dsp:nvSpPr>
      <dsp:spPr>
        <a:xfrm>
          <a:off x="8465850" y="2473339"/>
          <a:ext cx="513707" cy="51370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>
        <a:off x="8581434" y="2473339"/>
        <a:ext cx="282539" cy="3865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60FCCD-8694-4C9B-BD35-97A1FFFF44DE}">
      <dsp:nvSpPr>
        <dsp:cNvPr id="0" name=""/>
        <dsp:cNvSpPr/>
      </dsp:nvSpPr>
      <dsp:spPr>
        <a:xfrm>
          <a:off x="830114" y="0"/>
          <a:ext cx="9407970" cy="436838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2D71FD-0A7C-43F3-8FEB-D6F00C773725}">
      <dsp:nvSpPr>
        <dsp:cNvPr id="0" name=""/>
        <dsp:cNvSpPr/>
      </dsp:nvSpPr>
      <dsp:spPr>
        <a:xfrm>
          <a:off x="3039" y="1310516"/>
          <a:ext cx="1769939" cy="1747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/>
            <a:t>Разработать ПО (алгоритмы управления и мониторинга) и закупить элементы оборудования (датчики, камеры, электроника).</a:t>
          </a:r>
          <a:endParaRPr lang="ru-RU" sz="1200" kern="1200"/>
        </a:p>
      </dsp:txBody>
      <dsp:txXfrm>
        <a:off x="88338" y="1395815"/>
        <a:ext cx="1599341" cy="1576756"/>
      </dsp:txXfrm>
    </dsp:sp>
    <dsp:sp modelId="{28A21646-CDEE-4191-91F4-1FCEB53DADB1}">
      <dsp:nvSpPr>
        <dsp:cNvPr id="0" name=""/>
        <dsp:cNvSpPr/>
      </dsp:nvSpPr>
      <dsp:spPr>
        <a:xfrm>
          <a:off x="1861476" y="1310516"/>
          <a:ext cx="1769939" cy="1747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/>
            <a:t>Запустить пилотные проекты на небольших участках для проверки функциональности системы.</a:t>
          </a:r>
          <a:endParaRPr lang="ru-RU" sz="1200" kern="1200" dirty="0"/>
        </a:p>
      </dsp:txBody>
      <dsp:txXfrm>
        <a:off x="1946775" y="1395815"/>
        <a:ext cx="1599341" cy="1576756"/>
      </dsp:txXfrm>
    </dsp:sp>
    <dsp:sp modelId="{87ED3C99-2799-45FF-867F-795B709266DB}">
      <dsp:nvSpPr>
        <dsp:cNvPr id="0" name=""/>
        <dsp:cNvSpPr/>
      </dsp:nvSpPr>
      <dsp:spPr>
        <a:xfrm>
          <a:off x="3719912" y="1310516"/>
          <a:ext cx="1769939" cy="1747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/>
            <a:t>Собрать данные о производительности и качестве работы прототипа.</a:t>
          </a:r>
          <a:endParaRPr lang="ru-RU" sz="1200" kern="1200"/>
        </a:p>
      </dsp:txBody>
      <dsp:txXfrm>
        <a:off x="3805211" y="1395815"/>
        <a:ext cx="1599341" cy="1576756"/>
      </dsp:txXfrm>
    </dsp:sp>
    <dsp:sp modelId="{9B48711E-C5AF-42BA-9088-63102FD23BE3}">
      <dsp:nvSpPr>
        <dsp:cNvPr id="0" name=""/>
        <dsp:cNvSpPr/>
      </dsp:nvSpPr>
      <dsp:spPr>
        <a:xfrm>
          <a:off x="5578348" y="1310516"/>
          <a:ext cx="1769939" cy="1747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/>
            <a:t>Внести коррективы в систему на основе обратной связи от пользователей.</a:t>
          </a:r>
          <a:endParaRPr lang="ru-RU" sz="1200" kern="1200"/>
        </a:p>
      </dsp:txBody>
      <dsp:txXfrm>
        <a:off x="5663647" y="1395815"/>
        <a:ext cx="1599341" cy="1576756"/>
      </dsp:txXfrm>
    </dsp:sp>
    <dsp:sp modelId="{16A2F32B-46CA-48FF-902B-37D15C5A3603}">
      <dsp:nvSpPr>
        <dsp:cNvPr id="0" name=""/>
        <dsp:cNvSpPr/>
      </dsp:nvSpPr>
      <dsp:spPr>
        <a:xfrm>
          <a:off x="7436784" y="1310516"/>
          <a:ext cx="1769939" cy="1747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/>
            <a:t>Организовать массовую закупку оборудования, включая тестирование каждого компонента на качество.</a:t>
          </a:r>
          <a:endParaRPr lang="ru-RU" sz="1200" kern="1200"/>
        </a:p>
      </dsp:txBody>
      <dsp:txXfrm>
        <a:off x="7522083" y="1395815"/>
        <a:ext cx="1599341" cy="1576756"/>
      </dsp:txXfrm>
    </dsp:sp>
    <dsp:sp modelId="{81C06340-214E-4E61-8E79-CEEE1B13947A}">
      <dsp:nvSpPr>
        <dsp:cNvPr id="0" name=""/>
        <dsp:cNvSpPr/>
      </dsp:nvSpPr>
      <dsp:spPr>
        <a:xfrm>
          <a:off x="9295220" y="1310516"/>
          <a:ext cx="1769939" cy="1747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/>
            <a:t>Масштабирование проекта и расширение работы (камазы, трактора и другая сх-техника)</a:t>
          </a:r>
          <a:endParaRPr lang="ru-RU" sz="1200" kern="1200"/>
        </a:p>
      </dsp:txBody>
      <dsp:txXfrm>
        <a:off x="9380519" y="1395815"/>
        <a:ext cx="1599341" cy="1576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82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35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0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60399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04259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98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9" r:id="rId5"/>
    <p:sldLayoutId id="2147483660" r:id="rId6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6.sv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G_6814.png" descr="IMG_6814.png">
            <a:extLst>
              <a:ext uri="{FF2B5EF4-FFF2-40B4-BE49-F238E27FC236}">
                <a16:creationId xmlns:a16="http://schemas.microsoft.com/office/drawing/2014/main" id="{A623959B-9984-B209-520A-9F94DCBD54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486" y="240"/>
            <a:ext cx="12251465" cy="689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CDC384-FC7A-C2BB-48A0-5DAF22DE98B3}"/>
              </a:ext>
            </a:extLst>
          </p:cNvPr>
          <p:cNvSpPr txBox="1"/>
          <p:nvPr/>
        </p:nvSpPr>
        <p:spPr>
          <a:xfrm>
            <a:off x="191344" y="2564904"/>
            <a:ext cx="8820712" cy="598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en-US" sz="4800" b="1" kern="1200" cap="all" dirty="0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Smartagritech (sat)</a:t>
            </a:r>
            <a:endParaRPr lang="ru-RU" sz="4800" kern="1200" cap="all" dirty="0">
              <a:solidFill>
                <a:prstClr val="white"/>
              </a:solidFill>
              <a:latin typeface="Gilroy-Black"/>
              <a:ea typeface="+mn-ea"/>
              <a:cs typeface="Trebuchet M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72D016-FF9C-F0A2-13CB-866DBB643D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86317"/>
            <a:ext cx="2104735" cy="16585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F303FC-E9AA-4147-903B-409907D29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872" y="6453336"/>
            <a:ext cx="2616151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3690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A3E1E4D0-4E61-5662-5A1B-0AC270EDB97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Актуальность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493A59-4AA7-44F8-94D2-B4F4346DDCAF}"/>
              </a:ext>
            </a:extLst>
          </p:cNvPr>
          <p:cNvSpPr txBox="1"/>
          <p:nvPr/>
        </p:nvSpPr>
        <p:spPr>
          <a:xfrm>
            <a:off x="1176636" y="1340768"/>
            <a:ext cx="92890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+mn-lt"/>
              </a:rPr>
              <a:t>В условиях современных сельскохозяйственных технологий и необходимости повышения эффективности производства данная система автоматизированного управления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станет важным шагом</a:t>
            </a:r>
            <a:r>
              <a:rPr lang="ru-RU" sz="2000" dirty="0">
                <a:latin typeface="+mn-lt"/>
              </a:rPr>
              <a:t> к оптимизации процессов сельского хозяйства.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97588DC-4EB8-442D-899D-A806C4256DD1}"/>
              </a:ext>
            </a:extLst>
          </p:cNvPr>
          <p:cNvSpPr/>
          <p:nvPr/>
        </p:nvSpPr>
        <p:spPr>
          <a:xfrm>
            <a:off x="1176636" y="2722000"/>
            <a:ext cx="9199859" cy="1512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6B088F-6579-44D5-A0ED-5B9E3D91BA99}"/>
              </a:ext>
            </a:extLst>
          </p:cNvPr>
          <p:cNvSpPr txBox="1"/>
          <p:nvPr/>
        </p:nvSpPr>
        <p:spPr>
          <a:xfrm>
            <a:off x="5663952" y="3557059"/>
            <a:ext cx="684076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000" b="0" i="0" dirty="0">
                <a:solidFill>
                  <a:srgbClr val="000000"/>
                </a:solidFill>
                <a:effectLst/>
                <a:latin typeface="+mn-lt"/>
              </a:rPr>
              <a:t>Автоматизация процессов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000" b="0" i="0" dirty="0">
                <a:solidFill>
                  <a:srgbClr val="000000"/>
                </a:solidFill>
                <a:effectLst/>
                <a:latin typeface="+mn-lt"/>
              </a:rPr>
              <a:t>Улучшение мониторинга</a:t>
            </a:r>
            <a:endParaRPr lang="ru-RU" sz="2000" dirty="0">
              <a:latin typeface="+mn-lt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000" b="0" i="0" dirty="0">
                <a:solidFill>
                  <a:srgbClr val="000000"/>
                </a:solidFill>
                <a:effectLst/>
                <a:latin typeface="+mn-lt"/>
              </a:rPr>
              <a:t>Повышение урожайности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000" b="0" i="0" dirty="0">
                <a:solidFill>
                  <a:srgbClr val="000000"/>
                </a:solidFill>
                <a:effectLst/>
                <a:latin typeface="+mn-lt"/>
              </a:rPr>
              <a:t>Все стремится к цифровизации</a:t>
            </a:r>
            <a:endParaRPr lang="ru-RU" sz="2000" dirty="0">
              <a:latin typeface="+mn-lt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000" dirty="0">
                <a:latin typeface="+mn-lt"/>
              </a:rPr>
              <a:t>Мало желающих работать в этой сфере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000" dirty="0">
                <a:latin typeface="+mn-lt"/>
              </a:rPr>
              <a:t>Вектор развития государства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69CDD38-9B13-4FDE-9C26-2A418C2CE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64" y="3045303"/>
            <a:ext cx="4140460" cy="276030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B47DE1D-6F97-478D-A403-9C4F15DE2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8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81BB222C-2C92-68A6-FC99-BC31B9616279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Проблема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C9A73A-D604-4B3F-9388-68A304C8A622}"/>
              </a:ext>
            </a:extLst>
          </p:cNvPr>
          <p:cNvSpPr txBox="1"/>
          <p:nvPr/>
        </p:nvSpPr>
        <p:spPr>
          <a:xfrm>
            <a:off x="839416" y="1700808"/>
            <a:ext cx="9865096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b="0" i="0" dirty="0">
                <a:solidFill>
                  <a:srgbClr val="000000"/>
                </a:solidFill>
                <a:effectLst/>
              </a:rPr>
              <a:t>Недостаток квалифицированного персонала для управления техникой.  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b="0" i="0" dirty="0">
                <a:solidFill>
                  <a:srgbClr val="000000"/>
                </a:solidFill>
                <a:effectLst/>
              </a:rPr>
              <a:t>Низкая эффективность работы комбайнов снижает производительность. 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b="0" i="0" dirty="0">
                <a:solidFill>
                  <a:srgbClr val="000000"/>
                </a:solidFill>
                <a:effectLst/>
              </a:rPr>
              <a:t>Качественная уборка урожая требует дополнительных усилий. 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b="0" i="0" dirty="0">
                <a:solidFill>
                  <a:srgbClr val="000000"/>
                </a:solidFill>
                <a:effectLst/>
              </a:rPr>
              <a:t>Время выполнения плана превышает запланированные сроки. 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b="0" i="0" dirty="0">
                <a:solidFill>
                  <a:srgbClr val="000000"/>
                </a:solidFill>
                <a:effectLst/>
              </a:rPr>
              <a:t>Качество получаемой продукции оказывается на недостаточном уровне. 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b="0" i="0" dirty="0">
                <a:solidFill>
                  <a:srgbClr val="000000"/>
                </a:solidFill>
                <a:effectLst/>
              </a:rPr>
              <a:t>Используемы технологии в сельском хозяйстве устарели.</a:t>
            </a:r>
            <a:endParaRPr lang="ru-RU" sz="16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B766DE-48C2-41D5-99E8-D0C1F15F0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75EB1C-6013-4B33-BC99-F2389FC4F6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553" b="27297"/>
          <a:stretch/>
        </p:blipFill>
        <p:spPr>
          <a:xfrm>
            <a:off x="6456040" y="4071893"/>
            <a:ext cx="3888432" cy="2100081"/>
          </a:xfrm>
          <a:prstGeom prst="rect">
            <a:avLst/>
          </a:prstGeom>
        </p:spPr>
      </p:pic>
      <p:pic>
        <p:nvPicPr>
          <p:cNvPr id="7" name="Рисунок 6" descr="Открытая ладонь с растением со сплошной заливкой">
            <a:extLst>
              <a:ext uri="{FF2B5EF4-FFF2-40B4-BE49-F238E27FC236}">
                <a16:creationId xmlns:a16="http://schemas.microsoft.com/office/drawing/2014/main" id="{D95F6446-A82B-45D4-B035-1FA4EDA2C2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87888" y="4342767"/>
            <a:ext cx="1558331" cy="155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0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EA5F73D9-3B53-667C-66FD-A17869AAA17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Клиенты (</a:t>
            </a:r>
            <a:r>
              <a:rPr lang="ru-RU" sz="3200" cap="all" dirty="0" err="1">
                <a:solidFill>
                  <a:schemeClr val="accent1"/>
                </a:solidFill>
              </a:rPr>
              <a:t>ца</a:t>
            </a:r>
            <a:r>
              <a:rPr lang="ru-RU" sz="3200" cap="all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4C661B-1782-45C8-A27F-3DE52A2798C4}"/>
              </a:ext>
            </a:extLst>
          </p:cNvPr>
          <p:cNvSpPr txBox="1"/>
          <p:nvPr/>
        </p:nvSpPr>
        <p:spPr>
          <a:xfrm>
            <a:off x="1667508" y="1265174"/>
            <a:ext cx="88569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ru-RU" sz="2400" b="0" i="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Крупные сельскохозяйственные предприятия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Крестьянское (фермерское) хозяйство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+mn-lt"/>
              </a:rPr>
              <a:t>Сельскохозяйственные кооперативы</a:t>
            </a:r>
            <a:endParaRPr lang="ru-RU" sz="2400" dirty="0">
              <a:latin typeface="+mn-lt"/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+mn-lt"/>
              </a:rPr>
              <a:t>Государственные сельскохозяйственные организации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B68513-3680-4A69-ABF5-B104B14D9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246" y="3528714"/>
            <a:ext cx="2063552" cy="20635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A99E45-DF71-4741-B7FE-C2C46F779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37" y="3580125"/>
            <a:ext cx="2186032" cy="19546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0E1F50-5CFF-4592-9B83-55A3ECFB98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7888" y="4941168"/>
            <a:ext cx="2448273" cy="5585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8C2403F-239C-4CB4-BC09-26E6D6BED8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340" y="3387597"/>
            <a:ext cx="1334641" cy="10730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D0720C-48A4-4440-B501-9FA87AC635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8538" y="4454943"/>
            <a:ext cx="3522910" cy="138306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244B6D-6FBB-4447-822F-A171340E04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0077" y="3401355"/>
            <a:ext cx="3299832" cy="107305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AECDF90-F0C0-4139-BBF0-976BD58CAC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472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Решение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037CC0C-2762-42BD-84E5-993521DF0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940FE2-5454-4944-939F-A055C4E1EB56}"/>
              </a:ext>
            </a:extLst>
          </p:cNvPr>
          <p:cNvSpPr txBox="1"/>
          <p:nvPr/>
        </p:nvSpPr>
        <p:spPr>
          <a:xfrm>
            <a:off x="832392" y="1542841"/>
            <a:ext cx="10117591" cy="461665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000000"/>
                </a:solidFill>
                <a:effectLst/>
                <a:latin typeface="+mn-lt"/>
              </a:rPr>
              <a:t>Создание автоматизированной системы управления комбайнами. </a:t>
            </a:r>
            <a:endParaRPr lang="ru-RU" sz="2400" dirty="0"/>
          </a:p>
        </p:txBody>
      </p:sp>
      <p:graphicFrame>
        <p:nvGraphicFramePr>
          <p:cNvPr id="4" name="Таблица 10">
            <a:extLst>
              <a:ext uri="{FF2B5EF4-FFF2-40B4-BE49-F238E27FC236}">
                <a16:creationId xmlns:a16="http://schemas.microsoft.com/office/drawing/2014/main" id="{DDFF7E76-F6A5-4B73-ABB2-BDF6D45BB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628201"/>
              </p:ext>
            </p:extLst>
          </p:nvPr>
        </p:nvGraphicFramePr>
        <p:xfrm>
          <a:off x="832393" y="2276872"/>
          <a:ext cx="10117592" cy="3190954"/>
        </p:xfrm>
        <a:graphic>
          <a:graphicData uri="http://schemas.openxmlformats.org/drawingml/2006/table">
            <a:tbl>
              <a:tblPr firstRow="1" bandRow="1">
                <a:tableStyleId>{8367FCD3-8E2A-CBA8-48F4-D0D884036E8F}</a:tableStyleId>
              </a:tblPr>
              <a:tblGrid>
                <a:gridCol w="5058796">
                  <a:extLst>
                    <a:ext uri="{9D8B030D-6E8A-4147-A177-3AD203B41FA5}">
                      <a16:colId xmlns:a16="http://schemas.microsoft.com/office/drawing/2014/main" val="3921737097"/>
                    </a:ext>
                  </a:extLst>
                </a:gridCol>
                <a:gridCol w="5058796">
                  <a:extLst>
                    <a:ext uri="{9D8B030D-6E8A-4147-A177-3AD203B41FA5}">
                      <a16:colId xmlns:a16="http://schemas.microsoft.com/office/drawing/2014/main" val="1265458493"/>
                    </a:ext>
                  </a:extLst>
                </a:gridCol>
              </a:tblGrid>
              <a:tr h="586934"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Описание решения</a:t>
                      </a:r>
                      <a:endParaRPr lang="ru-RU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Что позволит </a:t>
                      </a:r>
                      <a:endParaRPr lang="ru-RU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482848"/>
                  </a:ext>
                </a:extLst>
              </a:tr>
              <a:tr h="651005"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Использование GPS-датчиков для корректировки маршрутов.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Уборка полей без водителя в каждой машине. 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705323"/>
                  </a:ext>
                </a:extLst>
              </a:tr>
              <a:tr h="651005"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Анализ рельефа местности для повышения точности.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Конкурентные преимущества на рынке благодаря инновациям.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884400"/>
                  </a:ext>
                </a:extLst>
              </a:tr>
              <a:tr h="651005">
                <a:tc>
                  <a:txBody>
                    <a:bodyPr/>
                    <a:lstStyle/>
                    <a:p>
                      <a:r>
                        <a:rPr lang="ru-RU" sz="1600" dirty="0"/>
                        <a:t>Сенсоры для анализа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Качество продукции улучшится благодаря специальным программам оценки культуры. 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545526"/>
                  </a:ext>
                </a:extLst>
              </a:tr>
              <a:tr h="651005">
                <a:tc>
                  <a:txBody>
                    <a:bodyPr/>
                    <a:lstStyle/>
                    <a:p>
                      <a:pPr marL="0" marR="0" lvl="0" indent="0" algn="l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Увеличение производительности труда с помощью автоматизации.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Сокращение затрат на управление и эксплуатацию техники. 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867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1621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1875540E-ED27-CD7B-EF70-D39107ED3F58}"/>
              </a:ext>
            </a:extLst>
          </p:cNvPr>
          <p:cNvSpPr txBox="1">
            <a:spLocks/>
          </p:cNvSpPr>
          <p:nvPr/>
        </p:nvSpPr>
        <p:spPr>
          <a:xfrm>
            <a:off x="695400" y="306321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 err="1">
                <a:solidFill>
                  <a:schemeClr val="accent1"/>
                </a:solidFill>
              </a:rPr>
              <a:t>рЫНОК</a:t>
            </a:r>
            <a:endParaRPr lang="ru-RU" sz="3200" cap="all" dirty="0">
              <a:solidFill>
                <a:schemeClr val="accent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E51358-2BFA-D942-886C-3EF540619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9A732D72-E47E-4EEC-8B1D-AB5FBBC94B3F}"/>
              </a:ext>
            </a:extLst>
          </p:cNvPr>
          <p:cNvSpPr/>
          <p:nvPr/>
        </p:nvSpPr>
        <p:spPr>
          <a:xfrm>
            <a:off x="380527" y="958123"/>
            <a:ext cx="4896544" cy="4860540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+mj-lt"/>
              </a:rPr>
              <a:t>СНГ</a:t>
            </a:r>
          </a:p>
          <a:p>
            <a:pPr algn="ctr"/>
            <a:r>
              <a:rPr lang="ru-RU" b="1" i="0" dirty="0">
                <a:solidFill>
                  <a:srgbClr val="FF0000"/>
                </a:solidFill>
                <a:effectLst/>
                <a:latin typeface="+mj-lt"/>
              </a:rPr>
              <a:t>6,3</a:t>
            </a:r>
            <a:r>
              <a:rPr lang="en-US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ru-RU" b="1" i="0" dirty="0">
                <a:solidFill>
                  <a:srgbClr val="FF0000"/>
                </a:solidFill>
                <a:effectLst/>
                <a:latin typeface="+mj-lt"/>
              </a:rPr>
              <a:t>млрд рублей</a:t>
            </a:r>
            <a:endParaRPr lang="ru-RU" b="0" i="0" dirty="0">
              <a:solidFill>
                <a:srgbClr val="374151"/>
              </a:solidFill>
              <a:effectLst/>
              <a:latin typeface="+mj-lt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/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EFD31CED-6F58-4001-8D57-D80B44EDBC7A}"/>
              </a:ext>
            </a:extLst>
          </p:cNvPr>
          <p:cNvSpPr/>
          <p:nvPr/>
        </p:nvSpPr>
        <p:spPr>
          <a:xfrm>
            <a:off x="960783" y="2173875"/>
            <a:ext cx="3736032" cy="3644788"/>
          </a:xfrm>
          <a:prstGeom prst="flowChartConnector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i="0" dirty="0">
              <a:solidFill>
                <a:schemeClr val="bg1"/>
              </a:solidFill>
              <a:effectLst/>
              <a:latin typeface="__Inter_d65c78"/>
            </a:endParaRPr>
          </a:p>
          <a:p>
            <a:pPr algn="ctr"/>
            <a:endParaRPr lang="ru-RU" b="1" dirty="0">
              <a:solidFill>
                <a:schemeClr val="bg1"/>
              </a:solidFill>
              <a:latin typeface="__Inter_d65c78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+mj-lt"/>
              </a:rPr>
              <a:t>Россия</a:t>
            </a:r>
          </a:p>
          <a:p>
            <a:pPr algn="ctr"/>
            <a:r>
              <a:rPr lang="ru-RU" b="1" i="0" dirty="0">
                <a:solidFill>
                  <a:schemeClr val="bg1"/>
                </a:solidFill>
                <a:effectLst/>
                <a:latin typeface="+mj-lt"/>
              </a:rPr>
              <a:t>3,6 млрд рублей</a:t>
            </a:r>
            <a:endParaRPr lang="ru-RU" dirty="0">
              <a:solidFill>
                <a:srgbClr val="374151"/>
              </a:solidFill>
              <a:latin typeface="+mj-lt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en-US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en-US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en-US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>
              <a:solidFill>
                <a:srgbClr val="374151"/>
              </a:solidFill>
              <a:latin typeface="__Inter_d65c78"/>
            </a:endParaRPr>
          </a:p>
          <a:p>
            <a:pPr algn="ctr"/>
            <a:endParaRPr lang="ru-RU" dirty="0"/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971BE135-F8A4-493F-B0F1-1B70AC6D6605}"/>
              </a:ext>
            </a:extLst>
          </p:cNvPr>
          <p:cNvSpPr/>
          <p:nvPr/>
        </p:nvSpPr>
        <p:spPr>
          <a:xfrm>
            <a:off x="1581878" y="3388393"/>
            <a:ext cx="2502743" cy="2430270"/>
          </a:xfrm>
          <a:prstGeom prst="flowChartConnector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ЮФО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185 500 000 рублей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5DE5C5-6172-403C-97B4-693BBDF174D8}"/>
              </a:ext>
            </a:extLst>
          </p:cNvPr>
          <p:cNvSpPr txBox="1"/>
          <p:nvPr/>
        </p:nvSpPr>
        <p:spPr>
          <a:xfrm>
            <a:off x="8348599" y="692696"/>
            <a:ext cx="2880320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+mn-lt"/>
              </a:rPr>
              <a:t>SAM </a:t>
            </a:r>
            <a:br>
              <a:rPr lang="ru-RU" dirty="0">
                <a:latin typeface="+mn-lt"/>
              </a:rPr>
            </a:br>
            <a:br>
              <a:rPr lang="ru-RU" dirty="0">
                <a:latin typeface="+mn-lt"/>
              </a:rPr>
            </a:br>
            <a:r>
              <a:rPr lang="ru-RU" dirty="0">
                <a:solidFill>
                  <a:srgbClr val="000000"/>
                </a:solidFill>
              </a:rPr>
              <a:t>3</a:t>
            </a:r>
            <a:r>
              <a:rPr lang="ru-RU" b="0" i="0" dirty="0">
                <a:solidFill>
                  <a:srgbClr val="000000"/>
                </a:solidFill>
                <a:effectLst/>
                <a:latin typeface="+mn-lt"/>
              </a:rPr>
              <a:t> 500 000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+mn-lt"/>
              </a:rPr>
              <a:t>руб</a:t>
            </a:r>
            <a:r>
              <a:rPr lang="ru-RU" b="0" i="0" dirty="0">
                <a:solidFill>
                  <a:srgbClr val="000000"/>
                </a:solidFill>
                <a:effectLst/>
                <a:latin typeface="+mn-lt"/>
              </a:rPr>
              <a:t> (средний чек - 5 решений на 1 компанию по стоимости 700 000 рублей)* 53 (30% от количества с/х компаний в ЮФО)= 185 </a:t>
            </a:r>
            <a:r>
              <a:rPr lang="ru-RU" dirty="0">
                <a:solidFill>
                  <a:srgbClr val="000000"/>
                </a:solidFill>
              </a:rPr>
              <a:t>5</a:t>
            </a:r>
            <a:r>
              <a:rPr lang="ru-RU" b="0" i="0" dirty="0">
                <a:solidFill>
                  <a:srgbClr val="000000"/>
                </a:solidFill>
                <a:effectLst/>
                <a:latin typeface="+mn-lt"/>
              </a:rPr>
              <a:t>00 000 рублей</a:t>
            </a:r>
          </a:p>
          <a:p>
            <a:pPr algn="just"/>
            <a:endParaRPr lang="ru-RU" dirty="0"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1F4338-37E1-4A9E-8355-A749C602FA6C}"/>
              </a:ext>
            </a:extLst>
          </p:cNvPr>
          <p:cNvSpPr txBox="1"/>
          <p:nvPr/>
        </p:nvSpPr>
        <p:spPr>
          <a:xfrm>
            <a:off x="8348599" y="2595516"/>
            <a:ext cx="2880320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TAM</a:t>
            </a:r>
            <a:br>
              <a:rPr lang="ru-RU" dirty="0">
                <a:latin typeface="+mn-lt"/>
              </a:rPr>
            </a:br>
            <a:br>
              <a:rPr lang="ru-RU" dirty="0">
                <a:latin typeface="+mn-lt"/>
              </a:rPr>
            </a:br>
            <a:r>
              <a:rPr lang="ru-RU" dirty="0">
                <a:solidFill>
                  <a:srgbClr val="000000"/>
                </a:solidFill>
              </a:rPr>
              <a:t>3</a:t>
            </a:r>
            <a:r>
              <a:rPr lang="ru-RU" b="0" i="0" dirty="0">
                <a:solidFill>
                  <a:srgbClr val="000000"/>
                </a:solidFill>
                <a:effectLst/>
                <a:latin typeface="+mn-lt"/>
              </a:rPr>
              <a:t> 500 000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+mn-lt"/>
              </a:rPr>
              <a:t>руб</a:t>
            </a:r>
            <a:r>
              <a:rPr lang="ru-RU" b="0" i="0" dirty="0">
                <a:solidFill>
                  <a:srgbClr val="000000"/>
                </a:solidFill>
                <a:effectLst/>
                <a:latin typeface="+mn-lt"/>
              </a:rPr>
              <a:t> (средний чек - 5 решений на 1 компанию по стоимости 700 000 рублей)* 1001 (30% от количества с/х компаний в ЮФО)= 335 000 000 рублей</a:t>
            </a:r>
            <a:endParaRPr lang="ru-RU" dirty="0"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550604-C1FD-4266-A8E8-00962056D193}"/>
              </a:ext>
            </a:extLst>
          </p:cNvPr>
          <p:cNvSpPr txBox="1"/>
          <p:nvPr/>
        </p:nvSpPr>
        <p:spPr>
          <a:xfrm>
            <a:off x="8348599" y="4387400"/>
            <a:ext cx="2880320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00"/>
                </a:solidFill>
              </a:rPr>
              <a:t>PAM</a:t>
            </a:r>
            <a:br>
              <a:rPr lang="ru-RU" dirty="0">
                <a:latin typeface="+mn-lt"/>
              </a:rPr>
            </a:br>
            <a:br>
              <a:rPr lang="ru-RU" dirty="0">
                <a:latin typeface="+mn-lt"/>
              </a:rPr>
            </a:br>
            <a:r>
              <a:rPr lang="ru-RU" dirty="0">
                <a:solidFill>
                  <a:srgbClr val="000000"/>
                </a:solidFill>
              </a:rPr>
              <a:t>3</a:t>
            </a:r>
            <a:r>
              <a:rPr lang="ru-RU" b="0" i="0" dirty="0">
                <a:solidFill>
                  <a:srgbClr val="000000"/>
                </a:solidFill>
                <a:effectLst/>
                <a:latin typeface="+mn-lt"/>
              </a:rPr>
              <a:t> 500 000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+mn-lt"/>
              </a:rPr>
              <a:t>руб</a:t>
            </a:r>
            <a:r>
              <a:rPr lang="ru-RU" b="0" i="0" dirty="0">
                <a:solidFill>
                  <a:srgbClr val="000000"/>
                </a:solidFill>
                <a:effectLst/>
                <a:latin typeface="+mn-lt"/>
              </a:rPr>
              <a:t> (средний чек - 5 решений на 1 компанию по стоимости 700 000 рублей)* 1803 (30% от количества с/х компаний в ЮФО)= 6 310 500 000 рублей</a:t>
            </a:r>
            <a:endParaRPr lang="ru-RU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DA163C-1C03-4696-8017-F2D7A77B841D}"/>
              </a:ext>
            </a:extLst>
          </p:cNvPr>
          <p:cNvSpPr txBox="1"/>
          <p:nvPr/>
        </p:nvSpPr>
        <p:spPr>
          <a:xfrm>
            <a:off x="5468278" y="693606"/>
            <a:ext cx="2880320" cy="5509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1. GPS-датчики:</a:t>
            </a:r>
            <a:b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 • Стоимость: от 4,850 до 29,100 рублей за единицу.</a:t>
            </a:r>
            <a:b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2. Сенсоры для мониторинга почвы:</a:t>
            </a:r>
            <a:b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• Стоимость: от 9,700 до 48,500 рублей за единицу.</a:t>
            </a:r>
            <a:b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3. Оптические сенсоры (для оценки состояния растений):</a:t>
            </a:r>
            <a:b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 • Стоимость: от 19,400 до 97,000 рублей за единицу.</a:t>
            </a:r>
            <a:b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4. Лазерные дальномеры:</a:t>
            </a:r>
            <a:b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• Стоимость: от 19,400 до 145,500 рублей за единицу.</a:t>
            </a:r>
            <a:b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6.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+mn-lt"/>
              </a:rPr>
              <a:t>SCADA-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системы :</a:t>
            </a:r>
            <a:b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• Стоимость: от 29,100 до 194,000 рублей за единицу. </a:t>
            </a:r>
          </a:p>
          <a:p>
            <a:pPr algn="l"/>
            <a:endParaRPr lang="ru-RU" sz="1600" b="0" i="0" dirty="0">
              <a:solidFill>
                <a:srgbClr val="000000"/>
              </a:solidFill>
              <a:effectLst/>
              <a:latin typeface="+mn-lt"/>
            </a:endParaRPr>
          </a:p>
          <a:p>
            <a:pPr algn="l"/>
            <a:r>
              <a:rPr lang="ru-RU" sz="1600" b="1" i="0" dirty="0">
                <a:solidFill>
                  <a:srgbClr val="000000"/>
                </a:solidFill>
                <a:effectLst/>
                <a:latin typeface="+mn-lt"/>
              </a:rPr>
              <a:t>Итоговая средняя </a:t>
            </a:r>
            <a:r>
              <a:rPr lang="ru-RU" sz="1600" b="1" i="0" dirty="0" err="1">
                <a:solidFill>
                  <a:srgbClr val="000000"/>
                </a:solidFill>
                <a:effectLst/>
                <a:latin typeface="+mn-lt"/>
              </a:rPr>
              <a:t>себистоимость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+mn-lt"/>
              </a:rPr>
              <a:t>: 307975 рублей</a:t>
            </a:r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2621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1875540E-ED27-CD7B-EF70-D39107ED3F58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конкуренты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E51358-2BFA-D942-886C-3EF540619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D34EE8D1-4FB5-4EF4-A12C-3DF3B6D81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657324"/>
              </p:ext>
            </p:extLst>
          </p:nvPr>
        </p:nvGraphicFramePr>
        <p:xfrm>
          <a:off x="767408" y="933275"/>
          <a:ext cx="10153128" cy="4767052"/>
        </p:xfrm>
        <a:graphic>
          <a:graphicData uri="http://schemas.openxmlformats.org/drawingml/2006/table">
            <a:tbl>
              <a:tblPr firstRow="1" bandRow="1">
                <a:tableStyleId>{8367FCD3-8E2A-CBA8-48F4-D0D884036E8F}</a:tableStyleId>
              </a:tblPr>
              <a:tblGrid>
                <a:gridCol w="2570739">
                  <a:extLst>
                    <a:ext uri="{9D8B030D-6E8A-4147-A177-3AD203B41FA5}">
                      <a16:colId xmlns:a16="http://schemas.microsoft.com/office/drawing/2014/main" val="1139713378"/>
                    </a:ext>
                  </a:extLst>
                </a:gridCol>
                <a:gridCol w="2803483">
                  <a:extLst>
                    <a:ext uri="{9D8B030D-6E8A-4147-A177-3AD203B41FA5}">
                      <a16:colId xmlns:a16="http://schemas.microsoft.com/office/drawing/2014/main" val="4194774071"/>
                    </a:ext>
                  </a:extLst>
                </a:gridCol>
                <a:gridCol w="1719952">
                  <a:extLst>
                    <a:ext uri="{9D8B030D-6E8A-4147-A177-3AD203B41FA5}">
                      <a16:colId xmlns:a16="http://schemas.microsoft.com/office/drawing/2014/main" val="308593504"/>
                    </a:ext>
                  </a:extLst>
                </a:gridCol>
                <a:gridCol w="1496935">
                  <a:extLst>
                    <a:ext uri="{9D8B030D-6E8A-4147-A177-3AD203B41FA5}">
                      <a16:colId xmlns:a16="http://schemas.microsoft.com/office/drawing/2014/main" val="4143843047"/>
                    </a:ext>
                  </a:extLst>
                </a:gridCol>
                <a:gridCol w="1562019">
                  <a:extLst>
                    <a:ext uri="{9D8B030D-6E8A-4147-A177-3AD203B41FA5}">
                      <a16:colId xmlns:a16="http://schemas.microsoft.com/office/drawing/2014/main" val="3851531507"/>
                    </a:ext>
                  </a:extLst>
                </a:gridCol>
              </a:tblGrid>
              <a:tr h="56200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+mn-lt"/>
                        </a:rPr>
                        <a:t>Название компании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+mn-lt"/>
                        </a:rPr>
                        <a:t>Цена продукта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+mn-lt"/>
                        </a:rPr>
                        <a:t>Комплектация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+mn-lt"/>
                        </a:rPr>
                        <a:t>Скорость установки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solidFill>
                            <a:schemeClr val="bg1"/>
                          </a:solidFill>
                          <a:latin typeface="+mn-lt"/>
                        </a:rPr>
                        <a:t>Постпродажное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+mn-lt"/>
                        </a:rPr>
                        <a:t> обслуживание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0247727"/>
                  </a:ext>
                </a:extLst>
              </a:tr>
              <a:tr h="642049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John Deere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Установка стоит от 1,960,000 рублей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Полная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Неделя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6277294"/>
                  </a:ext>
                </a:extLst>
              </a:tr>
              <a:tr h="6420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CLAAS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истемы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CLAAS составляют 4,900,000 рублей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Камеры + сенсоры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1-2 недели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7219598"/>
                  </a:ext>
                </a:extLst>
              </a:tr>
              <a:tr h="9320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Trimble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GPS-системы и датчики для точного земледелия 1,470,000 рублей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Датчики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4 дня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0082818"/>
                  </a:ext>
                </a:extLst>
              </a:tr>
              <a:tr h="86494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Raven Industries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Цена на сенсоры и оборудование составляет  2,450,000 рублей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Камеры + сенсоры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Неделя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7516632"/>
                  </a:ext>
                </a:extLst>
              </a:tr>
              <a:tr h="56200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AG Leader Technology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Решения AG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Leader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стоят 1,960,000 рублей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Датчики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До недели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4219196"/>
                  </a:ext>
                </a:extLst>
              </a:tr>
              <a:tr h="56200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Наша компания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Наша стоимость оборудования стоит 700 000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Полная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3 дня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3465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0225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1875540E-ED27-CD7B-EF70-D39107ED3F58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комбайны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E51358-2BFA-D942-886C-3EF540619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68C989-D9DA-447E-AB86-B33238B2102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872" y="1068271"/>
            <a:ext cx="4608512" cy="2263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2FF0674-0913-4390-99A1-3F322173721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69" y="3395036"/>
            <a:ext cx="4219092" cy="2394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1E7BA99-C4CF-444E-B99F-E25687776B1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931" y="3840520"/>
            <a:ext cx="5940425" cy="2450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66B994B-C2B3-43BF-9D24-46B19008180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1125754"/>
            <a:ext cx="4348353" cy="21489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1857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3ECBE289-9E0A-543D-DEC0-12886B48E0C4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Бизнес-модель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5731C606-A3DB-47B6-A642-317E6209FC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013163"/>
              </p:ext>
            </p:extLst>
          </p:nvPr>
        </p:nvGraphicFramePr>
        <p:xfrm>
          <a:off x="360040" y="949788"/>
          <a:ext cx="10657184" cy="4958423"/>
        </p:xfrm>
        <a:graphic>
          <a:graphicData uri="http://schemas.openxmlformats.org/drawingml/2006/table">
            <a:tbl>
              <a:tblPr firstRow="1" firstCol="1" bandRow="1">
                <a:tableStyleId>{8367FCD3-8E2A-CBA8-48F4-D0D884036E8F}</a:tableStyleId>
              </a:tblPr>
              <a:tblGrid>
                <a:gridCol w="2435927">
                  <a:extLst>
                    <a:ext uri="{9D8B030D-6E8A-4147-A177-3AD203B41FA5}">
                      <a16:colId xmlns:a16="http://schemas.microsoft.com/office/drawing/2014/main" val="3002215510"/>
                    </a:ext>
                  </a:extLst>
                </a:gridCol>
                <a:gridCol w="1952325">
                  <a:extLst>
                    <a:ext uri="{9D8B030D-6E8A-4147-A177-3AD203B41FA5}">
                      <a16:colId xmlns:a16="http://schemas.microsoft.com/office/drawing/2014/main" val="314920579"/>
                    </a:ext>
                  </a:extLst>
                </a:gridCol>
                <a:gridCol w="939904">
                  <a:extLst>
                    <a:ext uri="{9D8B030D-6E8A-4147-A177-3AD203B41FA5}">
                      <a16:colId xmlns:a16="http://schemas.microsoft.com/office/drawing/2014/main" val="2199739939"/>
                    </a:ext>
                  </a:extLst>
                </a:gridCol>
                <a:gridCol w="841792">
                  <a:extLst>
                    <a:ext uri="{9D8B030D-6E8A-4147-A177-3AD203B41FA5}">
                      <a16:colId xmlns:a16="http://schemas.microsoft.com/office/drawing/2014/main" val="4070834945"/>
                    </a:ext>
                  </a:extLst>
                </a:gridCol>
                <a:gridCol w="1910333">
                  <a:extLst>
                    <a:ext uri="{9D8B030D-6E8A-4147-A177-3AD203B41FA5}">
                      <a16:colId xmlns:a16="http://schemas.microsoft.com/office/drawing/2014/main" val="1228761207"/>
                    </a:ext>
                  </a:extLst>
                </a:gridCol>
                <a:gridCol w="2576903">
                  <a:extLst>
                    <a:ext uri="{9D8B030D-6E8A-4147-A177-3AD203B41FA5}">
                      <a16:colId xmlns:a16="http://schemas.microsoft.com/office/drawing/2014/main" val="369159558"/>
                    </a:ext>
                  </a:extLst>
                </a:gridCol>
              </a:tblGrid>
              <a:tr h="1678867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Ключевые партнеры</a:t>
                      </a:r>
                    </a:p>
                    <a:p>
                      <a:pPr marL="171450" marR="0" lvl="0" indent="-171450" algn="l" defTabSz="914358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i="0" dirty="0" err="1">
                          <a:latin typeface="+mn-lt"/>
                        </a:rPr>
                        <a:t>РосИнформаГео</a:t>
                      </a:r>
                      <a:endParaRPr lang="ru-RU" sz="1200" dirty="0">
                        <a:latin typeface="+mn-lt"/>
                      </a:endParaRPr>
                    </a:p>
                    <a:p>
                      <a:pPr marL="171450" marR="0" lvl="0" indent="-171450" algn="l" defTabSz="914358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i="0" dirty="0" err="1">
                          <a:latin typeface="+mn-lt"/>
                        </a:rPr>
                        <a:t>Агрософты</a:t>
                      </a:r>
                      <a:endParaRPr lang="ru-RU" sz="1200" dirty="0">
                        <a:latin typeface="+mn-lt"/>
                      </a:endParaRPr>
                    </a:p>
                    <a:p>
                      <a:pPr marL="171450" marR="0" lvl="0" indent="-171450" algn="l" defTabSz="914358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i="0" dirty="0">
                          <a:latin typeface="+mn-lt"/>
                        </a:rPr>
                        <a:t>Стартапы в области </a:t>
                      </a:r>
                      <a:r>
                        <a:rPr lang="ru-RU" sz="1200" b="0" i="0" dirty="0" err="1">
                          <a:latin typeface="+mn-lt"/>
                        </a:rPr>
                        <a:t>IoT</a:t>
                      </a:r>
                      <a:endParaRPr lang="ru-RU" sz="1200" dirty="0">
                        <a:latin typeface="+mn-lt"/>
                      </a:endParaRPr>
                    </a:p>
                    <a:p>
                      <a:pPr marL="171450" marR="0" lvl="0" indent="-171450" algn="l" defTabSz="914358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i="0" dirty="0">
                          <a:latin typeface="+mn-lt"/>
                        </a:rPr>
                        <a:t>Агрофирма «Степь» </a:t>
                      </a:r>
                      <a:endParaRPr lang="ru-RU" sz="1200" dirty="0">
                        <a:latin typeface="+mn-lt"/>
                      </a:endParaRPr>
                    </a:p>
                    <a:p>
                      <a:pPr marL="171450" marR="0" lvl="0" indent="-171450" algn="l" defTabSz="914358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i="0" dirty="0">
                          <a:latin typeface="+mn-lt"/>
                        </a:rPr>
                        <a:t>Аграрные кооперативы</a:t>
                      </a:r>
                      <a:endParaRPr lang="ru-RU" sz="1200" dirty="0">
                        <a:latin typeface="+mn-lt"/>
                      </a:endParaRPr>
                    </a:p>
                    <a:p>
                      <a:pPr marL="171450" marR="0" lvl="0" indent="-171450" algn="l" defTabSz="914358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i="0" dirty="0">
                          <a:latin typeface="+mn-lt"/>
                        </a:rPr>
                        <a:t>Министерство сельского хозяйства</a:t>
                      </a:r>
                      <a:endParaRPr lang="ru-RU" sz="1200" dirty="0">
                        <a:latin typeface="+mn-lt"/>
                      </a:endParaRPr>
                    </a:p>
                    <a:p>
                      <a:pPr marL="171450" indent="-17145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61" marR="404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  <a:latin typeface="+mn-lt"/>
                        </a:rPr>
                        <a:t>Ключевые активности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Написание программного кода/ сборка и установка комплектующих/ обучение персонала/ испытания продукта</a:t>
                      </a:r>
                    </a:p>
                  </a:txBody>
                  <a:tcPr marL="40461" marR="40461" marT="0" marB="0"/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Ценностные предложения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Система автоматизированного управления сельскохозяйственными комбайнами, которая позволяет осуществлять уборку полей без необходимости присутствия водителя в каждой машине.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61" marR="40461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Отношения с заказчиком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Обновление ПО 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Индвид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Обучение 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Подддержка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коммуникации на всем сроке </a:t>
                      </a:r>
                      <a:r>
                        <a:rPr lang="ru-RU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экспл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0461" marR="40461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Потребительские сегменты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Крупные сельскохозяйственные предприятия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Сельскохозяйственные кооперативы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Государственные сельскохозяйственные организации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Компании, предлагающие услуги агрономического консалтинга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61" marR="40461" marT="0" marB="0"/>
                </a:tc>
                <a:extLst>
                  <a:ext uri="{0D108BD9-81ED-4DB2-BD59-A6C34878D82A}">
                    <a16:rowId xmlns:a16="http://schemas.microsoft.com/office/drawing/2014/main" val="3074292524"/>
                  </a:ext>
                </a:extLst>
              </a:tr>
              <a:tr h="16241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Ключевые ресурсы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Оборудование/люди/ПО/комплектующие/ полигон для тестов.</a:t>
                      </a:r>
                    </a:p>
                  </a:txBody>
                  <a:tcPr marL="40461" marR="40461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Каналы поставки</a:t>
                      </a:r>
                    </a:p>
                    <a:p>
                      <a:pPr marL="171450" indent="-171450" algn="l" defTabSz="914358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Реклама </a:t>
                      </a:r>
                    </a:p>
                    <a:p>
                      <a:pPr marL="171450" indent="-171450" algn="l" defTabSz="914358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Официальный сайт</a:t>
                      </a:r>
                    </a:p>
                    <a:p>
                      <a:pPr marL="171450" indent="-171450" algn="l" defTabSz="914358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Выставки</a:t>
                      </a:r>
                    </a:p>
                    <a:p>
                      <a:pPr marL="171450" indent="-171450" algn="l" defTabSz="914358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Сельхоз-ярмарки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61" marR="4046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236865"/>
                  </a:ext>
                </a:extLst>
              </a:tr>
              <a:tr h="139760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Структура затрат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Закупка комплектующих, з/п, покупка оборудования, аренда помещения, страховка, маркетинг, налоговая база</a:t>
                      </a:r>
                    </a:p>
                  </a:txBody>
                  <a:tcPr marL="40461" marR="404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Источники доходов</a:t>
                      </a:r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>
                          <a:latin typeface="+mn-lt"/>
                        </a:rPr>
                        <a:t>Заказы на установленное оборудование/Взимание платы за услуги по установке и настройке оборудования/Введение системы подписки на программное обеспечение/ сервисное обслуживание/Взимание платы за обучение операторов клиентов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40461" marR="404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763556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E05AEA-34F3-419C-A2AB-63FB4AAB2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0" y="6104125"/>
            <a:ext cx="2999656" cy="33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69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975D1722-C44B-78A1-4452-56D125FC1AB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Текущие результаты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D52620-F8F6-EE7D-7709-3DCC6F94F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2A2F4567-C161-4F0A-A8BF-281A63E36E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7414540"/>
              </p:ext>
            </p:extLst>
          </p:nvPr>
        </p:nvGraphicFramePr>
        <p:xfrm>
          <a:off x="1559496" y="1632820"/>
          <a:ext cx="9624392" cy="3592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Книги со сплошной заливкой">
            <a:extLst>
              <a:ext uri="{FF2B5EF4-FFF2-40B4-BE49-F238E27FC236}">
                <a16:creationId xmlns:a16="http://schemas.microsoft.com/office/drawing/2014/main" id="{B267C321-A3DD-4526-8584-3B338E7F7C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75520" y="3517588"/>
            <a:ext cx="792088" cy="792088"/>
          </a:xfrm>
          <a:prstGeom prst="rect">
            <a:avLst/>
          </a:prstGeom>
        </p:spPr>
      </p:pic>
      <p:pic>
        <p:nvPicPr>
          <p:cNvPr id="7" name="Рисунок 6" descr="Лампочка и шестеренка со сплошной заливкой">
            <a:extLst>
              <a:ext uri="{FF2B5EF4-FFF2-40B4-BE49-F238E27FC236}">
                <a16:creationId xmlns:a16="http://schemas.microsoft.com/office/drawing/2014/main" id="{3DE89070-491B-4105-A5DB-1F9BFD5868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63451" y="2609471"/>
            <a:ext cx="792089" cy="792089"/>
          </a:xfrm>
          <a:prstGeom prst="rect">
            <a:avLst/>
          </a:prstGeom>
        </p:spPr>
      </p:pic>
      <p:pic>
        <p:nvPicPr>
          <p:cNvPr id="14" name="Рисунок 13" descr="Шестеренки со сплошной заливкой">
            <a:extLst>
              <a:ext uri="{FF2B5EF4-FFF2-40B4-BE49-F238E27FC236}">
                <a16:creationId xmlns:a16="http://schemas.microsoft.com/office/drawing/2014/main" id="{BDFD5C4D-A516-47B7-8B9D-DCCA4678F64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67025" y="1632820"/>
            <a:ext cx="792090" cy="792090"/>
          </a:xfrm>
          <a:prstGeom prst="rect">
            <a:avLst/>
          </a:prstGeom>
        </p:spPr>
      </p:pic>
      <p:pic>
        <p:nvPicPr>
          <p:cNvPr id="16" name="Рисунок 15" descr="Рукопожатие со сплошной заливкой">
            <a:extLst>
              <a:ext uri="{FF2B5EF4-FFF2-40B4-BE49-F238E27FC236}">
                <a16:creationId xmlns:a16="http://schemas.microsoft.com/office/drawing/2014/main" id="{3D3811E7-81F8-404B-BCA8-FD95B65FB2C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351584" y="4494798"/>
            <a:ext cx="79208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45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25132FF5-A34C-DBA2-EEAC-D35D60A5065A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Планы развития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9BA4F9-04DD-F4E1-0194-782D8ACF1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4FD19D37-9FD0-475B-ABD5-BF0DC82B6F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2322250"/>
              </p:ext>
            </p:extLst>
          </p:nvPr>
        </p:nvGraphicFramePr>
        <p:xfrm>
          <a:off x="191344" y="1412776"/>
          <a:ext cx="11068200" cy="4368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F4F136C-30E7-49C4-814A-FA2C32C576F7}"/>
              </a:ext>
            </a:extLst>
          </p:cNvPr>
          <p:cNvSpPr txBox="1"/>
          <p:nvPr/>
        </p:nvSpPr>
        <p:spPr>
          <a:xfrm>
            <a:off x="304625" y="835148"/>
            <a:ext cx="6119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/>
              <a:t>Стратегия развития проекта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950767E-BB7F-418F-B42A-4A24C7972B68}"/>
              </a:ext>
            </a:extLst>
          </p:cNvPr>
          <p:cNvSpPr/>
          <p:nvPr/>
        </p:nvSpPr>
        <p:spPr>
          <a:xfrm>
            <a:off x="623392" y="1988840"/>
            <a:ext cx="914400" cy="914400"/>
          </a:xfrm>
          <a:prstGeom prst="ellipse">
            <a:avLst/>
          </a:prstGeom>
          <a:solidFill>
            <a:schemeClr val="accent5">
              <a:alpha val="51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+mj-lt"/>
              </a:rPr>
              <a:t>1 кв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+mj-lt"/>
              </a:rPr>
              <a:t>2025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23B73D27-63BF-48F1-9B5A-1D9C8917BC77}"/>
              </a:ext>
            </a:extLst>
          </p:cNvPr>
          <p:cNvSpPr/>
          <p:nvPr/>
        </p:nvSpPr>
        <p:spPr>
          <a:xfrm>
            <a:off x="9984432" y="4221088"/>
            <a:ext cx="914400" cy="914400"/>
          </a:xfrm>
          <a:prstGeom prst="ellipse">
            <a:avLst/>
          </a:prstGeom>
          <a:solidFill>
            <a:schemeClr val="accent5">
              <a:alpha val="51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+mj-lt"/>
              </a:rPr>
              <a:t>4 кв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+mj-lt"/>
              </a:rPr>
              <a:t>2026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4D71AD5E-CCEE-4C59-91F4-541C27928CE1}"/>
              </a:ext>
            </a:extLst>
          </p:cNvPr>
          <p:cNvSpPr/>
          <p:nvPr/>
        </p:nvSpPr>
        <p:spPr>
          <a:xfrm>
            <a:off x="8031832" y="1988840"/>
            <a:ext cx="914400" cy="914400"/>
          </a:xfrm>
          <a:prstGeom prst="ellipse">
            <a:avLst/>
          </a:prstGeom>
          <a:solidFill>
            <a:schemeClr val="accent5">
              <a:alpha val="51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+mj-lt"/>
              </a:rPr>
              <a:t>1 кв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+mj-lt"/>
              </a:rPr>
              <a:t>2026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9920FF3-508D-4A5B-B5CF-56F698293885}"/>
              </a:ext>
            </a:extLst>
          </p:cNvPr>
          <p:cNvSpPr/>
          <p:nvPr/>
        </p:nvSpPr>
        <p:spPr>
          <a:xfrm>
            <a:off x="6181807" y="4221088"/>
            <a:ext cx="914400" cy="914400"/>
          </a:xfrm>
          <a:prstGeom prst="ellipse">
            <a:avLst/>
          </a:prstGeom>
          <a:solidFill>
            <a:schemeClr val="accent5">
              <a:alpha val="51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+mj-lt"/>
              </a:rPr>
              <a:t>4 кв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+mj-lt"/>
              </a:rPr>
              <a:t>2025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4F65787C-4FF0-4153-B26E-33AED35B3FF3}"/>
              </a:ext>
            </a:extLst>
          </p:cNvPr>
          <p:cNvSpPr/>
          <p:nvPr/>
        </p:nvSpPr>
        <p:spPr>
          <a:xfrm>
            <a:off x="4291608" y="2016893"/>
            <a:ext cx="914400" cy="914400"/>
          </a:xfrm>
          <a:prstGeom prst="ellipse">
            <a:avLst/>
          </a:prstGeom>
          <a:solidFill>
            <a:schemeClr val="accent5">
              <a:alpha val="51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+mj-lt"/>
              </a:rPr>
              <a:t>3 кв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+mj-lt"/>
              </a:rPr>
              <a:t>2025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5B0E4EE8-0D73-45E3-84B1-279830E4A5F8}"/>
              </a:ext>
            </a:extLst>
          </p:cNvPr>
          <p:cNvSpPr/>
          <p:nvPr/>
        </p:nvSpPr>
        <p:spPr>
          <a:xfrm>
            <a:off x="2450131" y="4221088"/>
            <a:ext cx="914400" cy="914400"/>
          </a:xfrm>
          <a:prstGeom prst="ellipse">
            <a:avLst/>
          </a:prstGeom>
          <a:solidFill>
            <a:schemeClr val="accent5">
              <a:alpha val="51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+mj-lt"/>
              </a:rPr>
              <a:t>3 кв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+mj-lt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3688477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1875540E-ED27-CD7B-EF70-D39107ED3F58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команда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E51358-2BFA-D942-886C-3EF540619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DFEC9FF-4BE3-4A6D-8DCA-BABB714B93AD}"/>
              </a:ext>
            </a:extLst>
          </p:cNvPr>
          <p:cNvSpPr/>
          <p:nvPr/>
        </p:nvSpPr>
        <p:spPr>
          <a:xfrm>
            <a:off x="3370729" y="1124744"/>
            <a:ext cx="2003070" cy="20521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FC191C7-7E02-4C4C-ACED-435648D1EF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55" t="15125" r="11640" b="28602"/>
          <a:stretch/>
        </p:blipFill>
        <p:spPr>
          <a:xfrm>
            <a:off x="3370729" y="1124744"/>
            <a:ext cx="1737263" cy="1809777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FD50DCB-7946-4399-B934-DF0E7CE735FF}"/>
              </a:ext>
            </a:extLst>
          </p:cNvPr>
          <p:cNvSpPr/>
          <p:nvPr/>
        </p:nvSpPr>
        <p:spPr>
          <a:xfrm>
            <a:off x="704312" y="2632380"/>
            <a:ext cx="2003070" cy="2052103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9B0C17-DF1A-400B-B020-61886DBA65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25" r="4154"/>
          <a:stretch/>
        </p:blipFill>
        <p:spPr>
          <a:xfrm>
            <a:off x="704312" y="2632380"/>
            <a:ext cx="1719280" cy="185474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38D4C50-2F62-4541-ABA0-6598DC8CD26A}"/>
              </a:ext>
            </a:extLst>
          </p:cNvPr>
          <p:cNvSpPr txBox="1"/>
          <p:nvPr/>
        </p:nvSpPr>
        <p:spPr>
          <a:xfrm>
            <a:off x="2908846" y="3450443"/>
            <a:ext cx="266102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dk1"/>
                </a:solidFill>
                <a:latin typeface="+mn-lt"/>
              </a:rPr>
              <a:t>Зуев Денис, </a:t>
            </a:r>
            <a:r>
              <a:rPr lang="en-US" dirty="0">
                <a:solidFill>
                  <a:schemeClr val="dk1"/>
                </a:solidFill>
                <a:latin typeface="+mn-lt"/>
              </a:rPr>
              <a:t>Project-Manager, leader,  </a:t>
            </a:r>
            <a:r>
              <a:rPr lang="en-US" dirty="0" err="1">
                <a:solidFill>
                  <a:schemeClr val="dk1"/>
                </a:solidFill>
                <a:latin typeface="+mn-lt"/>
              </a:rPr>
              <a:t>студент</a:t>
            </a:r>
            <a:r>
              <a:rPr lang="en-US" dirty="0">
                <a:solidFill>
                  <a:schemeClr val="dk1"/>
                </a:solidFill>
                <a:latin typeface="+mn-lt"/>
              </a:rPr>
              <a:t> 4 </a:t>
            </a:r>
            <a:r>
              <a:rPr lang="en-US" dirty="0" err="1">
                <a:solidFill>
                  <a:schemeClr val="dk1"/>
                </a:solidFill>
                <a:latin typeface="+mn-lt"/>
              </a:rPr>
              <a:t>курса</a:t>
            </a:r>
            <a:r>
              <a:rPr lang="en-US" dirty="0">
                <a:solidFill>
                  <a:schemeClr val="dk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+mn-lt"/>
              </a:rPr>
              <a:t>ФУп</a:t>
            </a:r>
            <a:r>
              <a:rPr lang="en-US" dirty="0">
                <a:solidFill>
                  <a:schemeClr val="dk1"/>
                </a:solidFill>
                <a:latin typeface="+mn-lt"/>
              </a:rPr>
              <a:t> ЮФУ, ДПО “</a:t>
            </a:r>
            <a:r>
              <a:rPr lang="en-US" dirty="0" err="1">
                <a:solidFill>
                  <a:schemeClr val="dk1"/>
                </a:solidFill>
                <a:latin typeface="+mn-lt"/>
              </a:rPr>
              <a:t>Управление</a:t>
            </a:r>
            <a:r>
              <a:rPr lang="en-US" dirty="0">
                <a:solidFill>
                  <a:schemeClr val="dk1"/>
                </a:solidFill>
                <a:latin typeface="+mn-lt"/>
              </a:rPr>
              <a:t> IT-</a:t>
            </a:r>
            <a:r>
              <a:rPr lang="en-US" dirty="0" err="1">
                <a:solidFill>
                  <a:schemeClr val="dk1"/>
                </a:solidFill>
                <a:latin typeface="+mn-lt"/>
              </a:rPr>
              <a:t>проектами</a:t>
            </a:r>
            <a:r>
              <a:rPr lang="en-US" dirty="0">
                <a:solidFill>
                  <a:schemeClr val="dk1"/>
                </a:solidFill>
                <a:latin typeface="+mn-lt"/>
              </a:rPr>
              <a:t>”</a:t>
            </a:r>
            <a:endParaRPr lang="ru-RU" dirty="0">
              <a:solidFill>
                <a:schemeClr val="dk1"/>
              </a:solidFill>
              <a:latin typeface="+mn-lt"/>
            </a:endParaRPr>
          </a:p>
          <a:p>
            <a:pPr algn="ctr"/>
            <a:r>
              <a:rPr lang="ru-RU" dirty="0">
                <a:solidFill>
                  <a:schemeClr val="dk1"/>
                </a:solidFill>
                <a:latin typeface="+mn-lt"/>
              </a:rPr>
              <a:t>Победитель </a:t>
            </a:r>
            <a:r>
              <a:rPr lang="en-US" dirty="0" err="1">
                <a:solidFill>
                  <a:schemeClr val="dk1"/>
                </a:solidFill>
                <a:latin typeface="+mn-lt"/>
              </a:rPr>
              <a:t>SFedU</a:t>
            </a:r>
            <a:r>
              <a:rPr lang="en-US" dirty="0">
                <a:solidFill>
                  <a:schemeClr val="dk1"/>
                </a:solidFill>
                <a:latin typeface="+mn-lt"/>
              </a:rPr>
              <a:t> Exponent, </a:t>
            </a:r>
            <a:r>
              <a:rPr lang="ru-RU" dirty="0">
                <a:solidFill>
                  <a:schemeClr val="dk1"/>
                </a:solidFill>
                <a:latin typeface="+mn-lt"/>
              </a:rPr>
              <a:t>ЮФУ.</a:t>
            </a:r>
            <a:endParaRPr lang="ru-RU" dirty="0"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F45540-D590-45FF-B040-9D6947027AC6}"/>
              </a:ext>
            </a:extLst>
          </p:cNvPr>
          <p:cNvSpPr txBox="1"/>
          <p:nvPr/>
        </p:nvSpPr>
        <p:spPr>
          <a:xfrm>
            <a:off x="551384" y="4802981"/>
            <a:ext cx="250136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chemeClr val="dk1"/>
                </a:solidFill>
                <a:latin typeface="+mn-lt"/>
              </a:rPr>
              <a:t>Хачоян</a:t>
            </a:r>
            <a:r>
              <a:rPr lang="ru-RU" dirty="0">
                <a:solidFill>
                  <a:schemeClr val="dk1"/>
                </a:solidFill>
                <a:latin typeface="+mn-lt"/>
              </a:rPr>
              <a:t> Ашот</a:t>
            </a:r>
            <a:r>
              <a:rPr lang="en-US" dirty="0">
                <a:solidFill>
                  <a:schemeClr val="dk1"/>
                </a:solidFill>
                <a:latin typeface="+mn-lt"/>
              </a:rPr>
              <a:t>, specialist, agronomist </a:t>
            </a:r>
            <a:r>
              <a:rPr lang="en-US" dirty="0" err="1">
                <a:solidFill>
                  <a:schemeClr val="dk1"/>
                </a:solidFill>
                <a:latin typeface="+mn-lt"/>
              </a:rPr>
              <a:t>студент</a:t>
            </a:r>
            <a:r>
              <a:rPr lang="en-US" dirty="0">
                <a:solidFill>
                  <a:schemeClr val="dk1"/>
                </a:solidFill>
                <a:latin typeface="+mn-lt"/>
              </a:rPr>
              <a:t> 4 </a:t>
            </a:r>
            <a:r>
              <a:rPr lang="en-US" dirty="0" err="1">
                <a:solidFill>
                  <a:schemeClr val="dk1"/>
                </a:solidFill>
                <a:latin typeface="+mn-lt"/>
              </a:rPr>
              <a:t>курса</a:t>
            </a:r>
            <a:r>
              <a:rPr lang="en-US" dirty="0">
                <a:solidFill>
                  <a:schemeClr val="dk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+mn-lt"/>
              </a:rPr>
              <a:t>ФУп</a:t>
            </a:r>
            <a:r>
              <a:rPr lang="en-US" dirty="0">
                <a:solidFill>
                  <a:schemeClr val="dk1"/>
                </a:solidFill>
                <a:latin typeface="+mn-lt"/>
              </a:rPr>
              <a:t> ЮФУ</a:t>
            </a:r>
            <a:endParaRPr lang="ru-RU" dirty="0">
              <a:latin typeface="+mn-lt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83AED7F-3195-464F-A71A-A6EC828C1BD3}"/>
              </a:ext>
            </a:extLst>
          </p:cNvPr>
          <p:cNvSpPr/>
          <p:nvPr/>
        </p:nvSpPr>
        <p:spPr>
          <a:xfrm>
            <a:off x="5990393" y="2627419"/>
            <a:ext cx="2003070" cy="205210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0922FF9-53FF-4EC3-8FAB-F765FB41EC36}"/>
              </a:ext>
            </a:extLst>
          </p:cNvPr>
          <p:cNvSpPr/>
          <p:nvPr/>
        </p:nvSpPr>
        <p:spPr>
          <a:xfrm>
            <a:off x="8656810" y="1124744"/>
            <a:ext cx="2047702" cy="20521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CA5906-370D-4012-A30D-B46A8243D3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90" t="7470" r="5755" b="4930"/>
          <a:stretch/>
        </p:blipFill>
        <p:spPr>
          <a:xfrm>
            <a:off x="5990393" y="2627419"/>
            <a:ext cx="1689783" cy="180969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53CF281-B670-4BF7-9E68-712A5EE1BF89}"/>
              </a:ext>
            </a:extLst>
          </p:cNvPr>
          <p:cNvSpPr txBox="1"/>
          <p:nvPr/>
        </p:nvSpPr>
        <p:spPr>
          <a:xfrm>
            <a:off x="5771337" y="4801473"/>
            <a:ext cx="250136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+mn-lt"/>
              </a:rPr>
              <a:t>Максим Бучнев, </a:t>
            </a:r>
            <a:r>
              <a:rPr lang="en-US" dirty="0">
                <a:latin typeface="+mn-lt"/>
              </a:rPr>
              <a:t>developer</a:t>
            </a:r>
            <a:r>
              <a:rPr lang="ru-RU" dirty="0">
                <a:latin typeface="+mn-lt"/>
              </a:rPr>
              <a:t> студент 4 курса </a:t>
            </a:r>
          </a:p>
          <a:p>
            <a:pPr algn="ctr"/>
            <a:r>
              <a:rPr lang="ru-RU" dirty="0">
                <a:latin typeface="+mn-lt"/>
              </a:rPr>
              <a:t>ИТА ЮФУ</a:t>
            </a:r>
            <a:endParaRPr lang="ru-RU" b="0" i="0" dirty="0">
              <a:solidFill>
                <a:srgbClr val="000000"/>
              </a:solidFill>
              <a:effectLst/>
              <a:latin typeface="+mn-lt"/>
            </a:endParaRPr>
          </a:p>
          <a:p>
            <a:pPr algn="ctr"/>
            <a:br>
              <a:rPr lang="ru-RU" dirty="0">
                <a:latin typeface="+mn-lt"/>
              </a:rPr>
            </a:br>
            <a:endParaRPr lang="ru-RU" dirty="0">
              <a:latin typeface="+mn-l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ECE9C8-34C9-48A2-A31C-AB45253FD1C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105" b="22428"/>
          <a:stretch/>
        </p:blipFill>
        <p:spPr>
          <a:xfrm>
            <a:off x="8656810" y="1124744"/>
            <a:ext cx="1753911" cy="172357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E193588-0773-40D5-89E1-33A3F98B869F}"/>
              </a:ext>
            </a:extLst>
          </p:cNvPr>
          <p:cNvSpPr txBox="1"/>
          <p:nvPr/>
        </p:nvSpPr>
        <p:spPr>
          <a:xfrm>
            <a:off x="8779743" y="3402366"/>
            <a:ext cx="180183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0"/>
            <a:r>
              <a:rPr lang="ru-RU" i="0" dirty="0">
                <a:solidFill>
                  <a:srgbClr val="000000"/>
                </a:solidFill>
                <a:effectLst/>
                <a:latin typeface="+mn-lt"/>
              </a:rPr>
              <a:t>Иван Рябко, </a:t>
            </a:r>
            <a:r>
              <a:rPr lang="en-US" i="0" dirty="0">
                <a:solidFill>
                  <a:srgbClr val="000000"/>
                </a:solidFill>
                <a:effectLst/>
                <a:latin typeface="+mn-lt"/>
              </a:rPr>
              <a:t>engineer</a:t>
            </a:r>
            <a:r>
              <a:rPr lang="ru-RU" dirty="0">
                <a:latin typeface="+mn-lt"/>
              </a:rPr>
              <a:t>, студент 2 курса ФФ ЮФУ.</a:t>
            </a:r>
            <a:endParaRPr lang="ru-RU" i="0" dirty="0">
              <a:solidFill>
                <a:srgbClr val="000000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9702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">
            <a:extLst>
              <a:ext uri="{FF2B5EF4-FFF2-40B4-BE49-F238E27FC236}">
                <a16:creationId xmlns:a16="http://schemas.microsoft.com/office/drawing/2014/main" id="{A5226535-696A-CA4E-ABFF-0DDA26D36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75" y="5229200"/>
            <a:ext cx="1503363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 dirty="0">
              <a:solidFill>
                <a:srgbClr val="5E5E5E"/>
              </a:solidFill>
            </a:endParaRPr>
          </a:p>
        </p:txBody>
      </p:sp>
      <p:sp>
        <p:nvSpPr>
          <p:cNvPr id="3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5229200"/>
            <a:ext cx="1501775" cy="165261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 dirty="0">
              <a:solidFill>
                <a:srgbClr val="5E5E5E"/>
              </a:solidFill>
            </a:endParaRPr>
          </a:p>
        </p:txBody>
      </p:sp>
      <p:sp>
        <p:nvSpPr>
          <p:cNvPr id="4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625" y="5229200"/>
            <a:ext cx="1501775" cy="165261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 dirty="0">
              <a:solidFill>
                <a:srgbClr val="5E5E5E"/>
              </a:solidFill>
            </a:endParaRPr>
          </a:p>
        </p:txBody>
      </p:sp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13841E90-F88E-739C-6BEB-FA916BEFA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763" y="5229200"/>
            <a:ext cx="1503362" cy="165261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 dirty="0">
              <a:solidFill>
                <a:srgbClr val="5E5E5E"/>
              </a:solidFill>
            </a:endParaRPr>
          </a:p>
        </p:txBody>
      </p:sp>
      <p:sp>
        <p:nvSpPr>
          <p:cNvPr id="7" name="Прямоугольник">
            <a:extLst>
              <a:ext uri="{FF2B5EF4-FFF2-40B4-BE49-F238E27FC236}">
                <a16:creationId xmlns:a16="http://schemas.microsoft.com/office/drawing/2014/main" id="{BC6CC5B3-52F0-85C0-8F5F-F112E1554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538" y="5229200"/>
            <a:ext cx="1501775" cy="165261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 dirty="0">
              <a:solidFill>
                <a:srgbClr val="5E5E5E"/>
              </a:solidFill>
            </a:endParaRPr>
          </a:p>
        </p:txBody>
      </p:sp>
      <p:sp>
        <p:nvSpPr>
          <p:cNvPr id="8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9975" y="5229200"/>
            <a:ext cx="1501775" cy="1652614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 dirty="0">
              <a:solidFill>
                <a:srgbClr val="5E5E5E"/>
              </a:solidFill>
            </a:endParaRPr>
          </a:p>
        </p:txBody>
      </p:sp>
      <p:sp>
        <p:nvSpPr>
          <p:cNvPr id="9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0163" y="5229200"/>
            <a:ext cx="1503362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 dirty="0">
              <a:solidFill>
                <a:srgbClr val="5E5E5E"/>
              </a:solidFill>
            </a:endParaRPr>
          </a:p>
        </p:txBody>
      </p: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4613" y="5229200"/>
            <a:ext cx="1503362" cy="165261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 dirty="0">
              <a:solidFill>
                <a:srgbClr val="5E5E5E"/>
              </a:solidFill>
            </a:endParaRPr>
          </a:p>
        </p:txBody>
      </p:sp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258BD255-C553-A1B4-7011-C81981E9C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1625" y="5229200"/>
            <a:ext cx="488950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 dirty="0">
              <a:solidFill>
                <a:srgbClr val="5E5E5E"/>
              </a:solidFill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C86811C2-C24E-C4A8-C125-88F2F141791A}"/>
              </a:ext>
            </a:extLst>
          </p:cNvPr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8 918 418 28 27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deniszuev03@yandex.ru</a:t>
            </a: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9E8720-D4B0-05B7-1C35-24AA8B395E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009" y="4669683"/>
            <a:ext cx="2999656" cy="33025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7087704-2D7F-4143-85D8-2B41B12988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2550" y="692696"/>
            <a:ext cx="3810000" cy="38862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2376</TotalTime>
  <Words>870</Words>
  <Application>Microsoft Office PowerPoint</Application>
  <DocSecurity>0</DocSecurity>
  <PresentationFormat>Широкоэкранный</PresentationFormat>
  <Paragraphs>179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Gilroy</vt:lpstr>
      <vt:lpstr>Gilroy-Black</vt:lpstr>
      <vt:lpstr>__Inter_d65c78</vt:lpstr>
      <vt:lpstr>Wingdings</vt:lpstr>
      <vt:lpstr>Arial</vt:lpstr>
      <vt:lpstr>Gilroy-Light</vt:lpstr>
      <vt:lpstr>Gilroy-ExtraBold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Mikely</dc:creator>
  <cp:keywords/>
  <dc:description/>
  <cp:lastModifiedBy>Денис Зуев</cp:lastModifiedBy>
  <cp:revision>252</cp:revision>
  <dcterms:created xsi:type="dcterms:W3CDTF">2022-11-28T09:29:04Z</dcterms:created>
  <dcterms:modified xsi:type="dcterms:W3CDTF">2024-10-31T23:25:03Z</dcterms:modified>
  <cp:category/>
  <dc:identifier/>
  <cp:contentStatus/>
  <dc:language/>
  <cp:version/>
</cp:coreProperties>
</file>