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2" r:id="rId4"/>
    <p:sldId id="257" r:id="rId5"/>
    <p:sldId id="258" r:id="rId6"/>
    <p:sldId id="273" r:id="rId7"/>
    <p:sldId id="274" r:id="rId8"/>
    <p:sldId id="275" r:id="rId9"/>
    <p:sldId id="276" r:id="rId10"/>
    <p:sldId id="259" r:id="rId11"/>
    <p:sldId id="260" r:id="rId12"/>
    <p:sldId id="261" r:id="rId13"/>
    <p:sldId id="262" r:id="rId14"/>
    <p:sldId id="269" r:id="rId15"/>
    <p:sldId id="263" r:id="rId16"/>
    <p:sldId id="270" r:id="rId17"/>
    <p:sldId id="264" r:id="rId18"/>
    <p:sldId id="265" r:id="rId19"/>
    <p:sldId id="266" r:id="rId20"/>
    <p:sldId id="267" r:id="rId21"/>
    <p:sldId id="268" r:id="rId22"/>
    <p:sldId id="278" r:id="rId23"/>
    <p:sldId id="277"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5A5041-BC53-B3BE-E155-6EFA81A55A3D}" v="38" dt="2024-12-26T15:18:24.518"/>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89" d="100"/>
          <a:sy n="89" d="100"/>
        </p:scale>
        <p:origin x="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2FFB779-270B-4192-84BA-A697F48306DC}" type="datetimeFigureOut">
              <a:rPr lang="ru-RU" smtClean="0"/>
              <a:t>26.12.2024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2FFB779-270B-4192-84BA-A697F48306DC}" type="datetimeFigureOut">
              <a:rPr lang="ru-RU" smtClean="0"/>
              <a:t>26.12.2024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2FFB779-270B-4192-84BA-A697F48306DC}" type="datetimeFigureOut">
              <a:rPr lang="ru-RU" smtClean="0"/>
              <a:t>26.12.2024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2FFB779-270B-4192-84BA-A697F48306DC}" type="datetimeFigureOut">
              <a:rPr lang="ru-RU" smtClean="0"/>
              <a:t>26.12.2024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2FFB779-270B-4192-84BA-A697F48306DC}" type="datetimeFigureOut">
              <a:rPr lang="ru-RU" smtClean="0"/>
              <a:t>26.12.2024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FFB779-270B-4192-84BA-A697F48306DC}" type="datetimeFigureOut">
              <a:rPr lang="ru-RU" smtClean="0"/>
              <a:t>26.12.2024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26.12.2024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26.12.2024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26.12.2024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t="-3000" b="-3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FFB779-270B-4192-84BA-A697F48306DC}" type="datetimeFigureOut">
              <a:rPr lang="ru-RU" smtClean="0"/>
              <a:t>26.12.2024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5DC19C-03DA-4066-9FF7-D0BF1BC6D6F6}"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4D94D20-0EF1-4E8B-A0E1-117A9E413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0CE56F10-C130-D1ED-69C4-318EDEF47C7A}"/>
              </a:ext>
            </a:extLst>
          </p:cNvPr>
          <p:cNvSpPr txBox="1"/>
          <p:nvPr/>
        </p:nvSpPr>
        <p:spPr>
          <a:xfrm>
            <a:off x="457200" y="1598246"/>
            <a:ext cx="4412419" cy="362621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r">
              <a:lnSpc>
                <a:spcPct val="90000"/>
              </a:lnSpc>
              <a:spcBef>
                <a:spcPct val="0"/>
              </a:spcBef>
              <a:spcAft>
                <a:spcPts val="600"/>
              </a:spcAft>
            </a:pPr>
            <a:r>
              <a:rPr lang="en-US" sz="8000" b="1">
                <a:solidFill>
                  <a:srgbClr val="FFFFFF"/>
                </a:solidFill>
                <a:latin typeface="+mj-lt"/>
                <a:ea typeface="+mj-ea"/>
                <a:cs typeface="+mj-cs"/>
              </a:rPr>
              <a:t>Проект "Fun.Lit"</a:t>
            </a:r>
          </a:p>
        </p:txBody>
      </p:sp>
      <p:cxnSp>
        <p:nvCxnSpPr>
          <p:cNvPr id="15" name="Straight Connector 1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фиолетовый, снимок экрана, Фиолетовый, Пурпурный цвет&#10;&#10;Автоматически созданное описание">
            <a:extLst>
              <a:ext uri="{FF2B5EF4-FFF2-40B4-BE49-F238E27FC236}">
                <a16:creationId xmlns:a16="http://schemas.microsoft.com/office/drawing/2014/main" id="{BCC6BC4E-D952-7D74-6545-3A9F727C1CEA}"/>
              </a:ext>
            </a:extLst>
          </p:cNvPr>
          <p:cNvPicPr>
            <a:picLocks noChangeAspect="1"/>
          </p:cNvPicPr>
          <p:nvPr/>
        </p:nvPicPr>
        <p:blipFill>
          <a:blip r:embed="rId2"/>
          <a:stretch>
            <a:fillRect/>
          </a:stretch>
        </p:blipFill>
        <p:spPr>
          <a:xfrm>
            <a:off x="3308370" y="153378"/>
            <a:ext cx="5569863" cy="637230"/>
          </a:xfrm>
          <a:prstGeom prst="rect">
            <a:avLst/>
          </a:prstGeom>
        </p:spPr>
      </p:pic>
      <p:grpSp>
        <p:nvGrpSpPr>
          <p:cNvPr id="17" name="Group 16">
            <a:extLst>
              <a:ext uri="{FF2B5EF4-FFF2-40B4-BE49-F238E27FC236}">
                <a16:creationId xmlns:a16="http://schemas.microsoft.com/office/drawing/2014/main" id="{78B3681E-1C1D-4D0E-A1DE-AE2E3D03C2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18"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9"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pic>
        <p:nvPicPr>
          <p:cNvPr id="3" name="Рисунок 2" descr="Изображение выглядит как Шрифт, снимок экрана, фиолетовый, Фиолетовый&#10;&#10;Автоматически созданное описание">
            <a:extLst>
              <a:ext uri="{FF2B5EF4-FFF2-40B4-BE49-F238E27FC236}">
                <a16:creationId xmlns:a16="http://schemas.microsoft.com/office/drawing/2014/main" id="{146FD0AB-C4E4-6629-3880-6E09C9E5FCE4}"/>
              </a:ext>
            </a:extLst>
          </p:cNvPr>
          <p:cNvPicPr>
            <a:picLocks noChangeAspect="1"/>
          </p:cNvPicPr>
          <p:nvPr/>
        </p:nvPicPr>
        <p:blipFill>
          <a:blip r:embed="rId3"/>
          <a:stretch>
            <a:fillRect/>
          </a:stretch>
        </p:blipFill>
        <p:spPr>
          <a:xfrm>
            <a:off x="3308381" y="6348316"/>
            <a:ext cx="5569864" cy="637230"/>
          </a:xfrm>
          <a:prstGeom prst="rect">
            <a:avLst/>
          </a:prstGeom>
        </p:spPr>
      </p:pic>
      <p:sp>
        <p:nvSpPr>
          <p:cNvPr id="7" name="TextBox 6">
            <a:extLst>
              <a:ext uri="{FF2B5EF4-FFF2-40B4-BE49-F238E27FC236}">
                <a16:creationId xmlns:a16="http://schemas.microsoft.com/office/drawing/2014/main" id="{A92CAEDC-0736-10BB-3E27-2529E87F5283}"/>
              </a:ext>
            </a:extLst>
          </p:cNvPr>
          <p:cNvSpPr txBox="1"/>
          <p:nvPr/>
        </p:nvSpPr>
        <p:spPr>
          <a:xfrm>
            <a:off x="-3761" y="4803948"/>
            <a:ext cx="567145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latin typeface="Calibri"/>
                <a:ea typeface="Calibri"/>
                <a:cs typeface="Times New Roman"/>
              </a:rPr>
              <a:t>Выполнили:</a:t>
            </a:r>
            <a:r>
              <a:rPr lang="ru-RU" sz="2400" dirty="0">
                <a:latin typeface="Calibri"/>
                <a:ea typeface="Calibri"/>
                <a:cs typeface="Times New Roman"/>
              </a:rPr>
              <a:t> Русанов Данил, Кострова Анна, Калинин Игорь, Егорова Кристина</a:t>
            </a:r>
          </a:p>
        </p:txBody>
      </p:sp>
      <p:pic>
        <p:nvPicPr>
          <p:cNvPr id="8" name="Рисунок 7" descr="Изображение выглядит как Человеческое лицо, человек, зарисовка, рисунок&#10;&#10;Автоматически созданное описание">
            <a:extLst>
              <a:ext uri="{FF2B5EF4-FFF2-40B4-BE49-F238E27FC236}">
                <a16:creationId xmlns:a16="http://schemas.microsoft.com/office/drawing/2014/main" id="{C79B0DE7-5A18-6DB5-3804-CCED53339013}"/>
              </a:ext>
            </a:extLst>
          </p:cNvPr>
          <p:cNvPicPr>
            <a:picLocks noChangeAspect="1"/>
          </p:cNvPicPr>
          <p:nvPr/>
        </p:nvPicPr>
        <p:blipFill>
          <a:blip r:embed="rId4"/>
          <a:stretch>
            <a:fillRect/>
          </a:stretch>
        </p:blipFill>
        <p:spPr>
          <a:xfrm>
            <a:off x="6510473" y="965200"/>
            <a:ext cx="4495817" cy="5425374"/>
          </a:xfrm>
          <a:prstGeom prst="rect">
            <a:avLst/>
          </a:prstGeom>
        </p:spPr>
      </p:pic>
    </p:spTree>
    <p:extLst>
      <p:ext uri="{BB962C8B-B14F-4D97-AF65-F5344CB8AC3E}">
        <p14:creationId xmlns:p14="http://schemas.microsoft.com/office/powerpoint/2010/main" val="135165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E55B6E-9851-5B8F-D715-CB8DB3555881}"/>
              </a:ext>
            </a:extLst>
          </p:cNvPr>
          <p:cNvSpPr txBox="1"/>
          <p:nvPr/>
        </p:nvSpPr>
        <p:spPr>
          <a:xfrm>
            <a:off x="1655932" y="2413989"/>
            <a:ext cx="928254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cs typeface="Times New Roman"/>
              </a:rPr>
              <a:t>Мы делаем проект “</a:t>
            </a:r>
            <a:r>
              <a:rPr lang="en-US" sz="2400" dirty="0">
                <a:latin typeface="Times New Roman"/>
                <a:cs typeface="Times New Roman"/>
              </a:rPr>
              <a:t>Fun</a:t>
            </a:r>
            <a:r>
              <a:rPr lang="ru-RU" sz="2400" dirty="0">
                <a:latin typeface="Times New Roman"/>
                <a:cs typeface="Times New Roman"/>
              </a:rPr>
              <a:t>.</a:t>
            </a:r>
            <a:r>
              <a:rPr lang="en-US" sz="2400" dirty="0">
                <a:latin typeface="Times New Roman"/>
                <a:cs typeface="Times New Roman"/>
              </a:rPr>
              <a:t>Lit</a:t>
            </a:r>
            <a:r>
              <a:rPr lang="ru-RU" sz="2400" dirty="0">
                <a:latin typeface="Times New Roman"/>
                <a:cs typeface="Times New Roman"/>
              </a:rPr>
              <a:t>”, который помогает решить проблему незаинтересованности школьников и молодых людей в художественной литературе с помощью настольной игры, погружающей в мир автора и его произведения.</a:t>
            </a:r>
          </a:p>
        </p:txBody>
      </p:sp>
      <p:pic>
        <p:nvPicPr>
          <p:cNvPr id="8" name="Рисунок 7"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1096324D-770F-36FF-ABE0-6AE6686FEAD9}"/>
              </a:ext>
            </a:extLst>
          </p:cNvPr>
          <p:cNvPicPr>
            <a:picLocks noChangeAspect="1"/>
          </p:cNvPicPr>
          <p:nvPr/>
        </p:nvPicPr>
        <p:blipFill>
          <a:blip r:embed="rId2"/>
          <a:stretch>
            <a:fillRect/>
          </a:stretch>
        </p:blipFill>
        <p:spPr>
          <a:xfrm>
            <a:off x="-4763" y="6083074"/>
            <a:ext cx="847726" cy="776968"/>
          </a:xfrm>
          <a:prstGeom prst="rect">
            <a:avLst/>
          </a:prstGeom>
        </p:spPr>
      </p:pic>
      <p:sp>
        <p:nvSpPr>
          <p:cNvPr id="9" name="TextBox 8">
            <a:extLst>
              <a:ext uri="{FF2B5EF4-FFF2-40B4-BE49-F238E27FC236}">
                <a16:creationId xmlns:a16="http://schemas.microsoft.com/office/drawing/2014/main" id="{3470D5E9-2212-8C83-963C-8095D6E1E895}"/>
              </a:ext>
            </a:extLst>
          </p:cNvPr>
          <p:cNvSpPr txBox="1"/>
          <p:nvPr/>
        </p:nvSpPr>
        <p:spPr>
          <a:xfrm>
            <a:off x="285828" y="628800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dirty="0">
                <a:solidFill>
                  <a:schemeClr val="bg1"/>
                </a:solidFill>
              </a:rPr>
              <a:t>2</a:t>
            </a:r>
          </a:p>
        </p:txBody>
      </p:sp>
    </p:spTree>
    <p:extLst>
      <p:ext uri="{BB962C8B-B14F-4D97-AF65-F5344CB8AC3E}">
        <p14:creationId xmlns:p14="http://schemas.microsoft.com/office/powerpoint/2010/main" val="3706848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Таблица 10">
            <a:extLst>
              <a:ext uri="{FF2B5EF4-FFF2-40B4-BE49-F238E27FC236}">
                <a16:creationId xmlns:a16="http://schemas.microsoft.com/office/drawing/2014/main" id="{E887A1C7-7797-53C4-BB38-2046F0CC5439}"/>
              </a:ext>
            </a:extLst>
          </p:cNvPr>
          <p:cNvGraphicFramePr>
            <a:graphicFrameLocks noGrp="1"/>
          </p:cNvGraphicFramePr>
          <p:nvPr>
            <p:extLst>
              <p:ext uri="{D42A27DB-BD31-4B8C-83A1-F6EECF244321}">
                <p14:modId xmlns:p14="http://schemas.microsoft.com/office/powerpoint/2010/main" val="2858695063"/>
              </p:ext>
            </p:extLst>
          </p:nvPr>
        </p:nvGraphicFramePr>
        <p:xfrm>
          <a:off x="1458685" y="1850570"/>
          <a:ext cx="9529398" cy="3983921"/>
        </p:xfrm>
        <a:graphic>
          <a:graphicData uri="http://schemas.openxmlformats.org/drawingml/2006/table">
            <a:tbl>
              <a:tblPr firstRow="1" bandRow="1">
                <a:tableStyleId>{5C22544A-7EE6-4342-B048-85BDC9FD1C3A}</a:tableStyleId>
              </a:tblPr>
              <a:tblGrid>
                <a:gridCol w="4764699">
                  <a:extLst>
                    <a:ext uri="{9D8B030D-6E8A-4147-A177-3AD203B41FA5}">
                      <a16:colId xmlns:a16="http://schemas.microsoft.com/office/drawing/2014/main" val="1310893473"/>
                    </a:ext>
                  </a:extLst>
                </a:gridCol>
                <a:gridCol w="4764699">
                  <a:extLst>
                    <a:ext uri="{9D8B030D-6E8A-4147-A177-3AD203B41FA5}">
                      <a16:colId xmlns:a16="http://schemas.microsoft.com/office/drawing/2014/main" val="184040259"/>
                    </a:ext>
                  </a:extLst>
                </a:gridCol>
              </a:tblGrid>
              <a:tr h="870857">
                <a:tc>
                  <a:txBody>
                    <a:bodyPr/>
                    <a:lstStyle/>
                    <a:p>
                      <a:r>
                        <a:rPr lang="ru-RU" sz="2000" dirty="0">
                          <a:latin typeface="Times New Roman"/>
                        </a:rPr>
                        <a:t>ФИО</a:t>
                      </a:r>
                    </a:p>
                  </a:txBody>
                  <a:tcPr/>
                </a:tc>
                <a:tc>
                  <a:txBody>
                    <a:bodyPr/>
                    <a:lstStyle/>
                    <a:p>
                      <a:r>
                        <a:rPr lang="ru-RU" sz="2000" dirty="0">
                          <a:latin typeface="Times New Roman"/>
                        </a:rPr>
                        <a:t>Роль</a:t>
                      </a:r>
                    </a:p>
                  </a:txBody>
                  <a:tcPr/>
                </a:tc>
                <a:extLst>
                  <a:ext uri="{0D108BD9-81ED-4DB2-BD59-A6C34878D82A}">
                    <a16:rowId xmlns:a16="http://schemas.microsoft.com/office/drawing/2014/main" val="2108725556"/>
                  </a:ext>
                </a:extLst>
              </a:tr>
              <a:tr h="1146918">
                <a:tc>
                  <a:txBody>
                    <a:bodyPr/>
                    <a:lstStyle/>
                    <a:p>
                      <a:r>
                        <a:rPr lang="ru-RU" sz="2400" dirty="0">
                          <a:latin typeface="Times New Roman"/>
                        </a:rPr>
                        <a:t>Русанов Данил Сергеевич</a:t>
                      </a:r>
                    </a:p>
                  </a:txBody>
                  <a:tcPr/>
                </a:tc>
                <a:tc>
                  <a:txBody>
                    <a:bodyPr/>
                    <a:lstStyle/>
                    <a:p>
                      <a:pPr lvl="0">
                        <a:buNone/>
                      </a:pPr>
                      <a:r>
                        <a:rPr lang="ru-RU" sz="2400" b="0" i="0" u="none" strike="noStrike" noProof="0" dirty="0">
                          <a:solidFill>
                            <a:srgbClr val="000000"/>
                          </a:solidFill>
                          <a:latin typeface="Times New Roman"/>
                        </a:rPr>
                        <a:t>Лидер, коммуникатор, эксперт-</a:t>
                      </a:r>
                      <a:r>
                        <a:rPr lang="ru-RU" sz="2400" b="0" i="0" u="none" strike="noStrike" noProof="0" err="1">
                          <a:solidFill>
                            <a:srgbClr val="000000"/>
                          </a:solidFill>
                          <a:latin typeface="Times New Roman"/>
                        </a:rPr>
                        <a:t>продуктолог</a:t>
                      </a:r>
                      <a:endParaRPr lang="ru-RU" sz="2400">
                        <a:latin typeface="Times New Roman"/>
                      </a:endParaRPr>
                    </a:p>
                  </a:txBody>
                  <a:tcPr/>
                </a:tc>
                <a:extLst>
                  <a:ext uri="{0D108BD9-81ED-4DB2-BD59-A6C34878D82A}">
                    <a16:rowId xmlns:a16="http://schemas.microsoft.com/office/drawing/2014/main" val="4213678749"/>
                  </a:ext>
                </a:extLst>
              </a:tr>
              <a:tr h="655382">
                <a:tc>
                  <a:txBody>
                    <a:bodyPr/>
                    <a:lstStyle/>
                    <a:p>
                      <a:r>
                        <a:rPr lang="ru-RU" sz="2400" dirty="0">
                          <a:latin typeface="Times New Roman"/>
                        </a:rPr>
                        <a:t>Егорова Кристина Александровна</a:t>
                      </a:r>
                    </a:p>
                  </a:txBody>
                  <a:tcPr/>
                </a:tc>
                <a:tc>
                  <a:txBody>
                    <a:bodyPr/>
                    <a:lstStyle/>
                    <a:p>
                      <a:pPr lvl="0">
                        <a:buNone/>
                      </a:pPr>
                      <a:r>
                        <a:rPr lang="ru-RU" sz="2400" b="0" i="0" u="none" strike="noStrike" noProof="0" dirty="0">
                          <a:solidFill>
                            <a:srgbClr val="000000"/>
                          </a:solidFill>
                          <a:latin typeface="Times New Roman"/>
                        </a:rPr>
                        <a:t>Исследователь, коммуникатор</a:t>
                      </a:r>
                      <a:endParaRPr lang="ru-RU" sz="2400" dirty="0">
                        <a:latin typeface="Times New Roman"/>
                      </a:endParaRPr>
                    </a:p>
                  </a:txBody>
                  <a:tcPr/>
                </a:tc>
                <a:extLst>
                  <a:ext uri="{0D108BD9-81ED-4DB2-BD59-A6C34878D82A}">
                    <a16:rowId xmlns:a16="http://schemas.microsoft.com/office/drawing/2014/main" val="1293511639"/>
                  </a:ext>
                </a:extLst>
              </a:tr>
              <a:tr h="655382">
                <a:tc>
                  <a:txBody>
                    <a:bodyPr/>
                    <a:lstStyle/>
                    <a:p>
                      <a:r>
                        <a:rPr lang="ru-RU" sz="2400" dirty="0">
                          <a:latin typeface="Times New Roman"/>
                        </a:rPr>
                        <a:t>Кострова Анна Романовна</a:t>
                      </a:r>
                    </a:p>
                  </a:txBody>
                  <a:tcPr/>
                </a:tc>
                <a:tc>
                  <a:txBody>
                    <a:bodyPr/>
                    <a:lstStyle/>
                    <a:p>
                      <a:pPr lvl="0">
                        <a:buNone/>
                      </a:pPr>
                      <a:r>
                        <a:rPr lang="ru-RU" sz="2400" b="0" i="0" u="none" strike="noStrike" noProof="0" dirty="0">
                          <a:latin typeface="Times New Roman"/>
                        </a:rPr>
                        <a:t>Визуализатор</a:t>
                      </a:r>
                      <a:endParaRPr lang="ru-RU" sz="2400" dirty="0">
                        <a:latin typeface="Times New Roman"/>
                      </a:endParaRPr>
                    </a:p>
                  </a:txBody>
                  <a:tcPr/>
                </a:tc>
                <a:extLst>
                  <a:ext uri="{0D108BD9-81ED-4DB2-BD59-A6C34878D82A}">
                    <a16:rowId xmlns:a16="http://schemas.microsoft.com/office/drawing/2014/main" val="142996128"/>
                  </a:ext>
                </a:extLst>
              </a:tr>
              <a:tr h="655382">
                <a:tc>
                  <a:txBody>
                    <a:bodyPr/>
                    <a:lstStyle/>
                    <a:p>
                      <a:r>
                        <a:rPr lang="ru-RU" sz="2400" dirty="0">
                          <a:latin typeface="Times New Roman"/>
                        </a:rPr>
                        <a:t>Калинин Игорь Владимирович</a:t>
                      </a:r>
                    </a:p>
                  </a:txBody>
                  <a:tcPr/>
                </a:tc>
                <a:tc>
                  <a:txBody>
                    <a:bodyPr/>
                    <a:lstStyle/>
                    <a:p>
                      <a:pPr lvl="0">
                        <a:buNone/>
                      </a:pPr>
                      <a:r>
                        <a:rPr lang="ru-RU" sz="2400" b="0" i="0" u="none" strike="noStrike" noProof="0" dirty="0">
                          <a:latin typeface="Times New Roman"/>
                        </a:rPr>
                        <a:t>Сборщик и координатор</a:t>
                      </a:r>
                      <a:endParaRPr lang="ru-RU" sz="2400" dirty="0">
                        <a:latin typeface="Times New Roman"/>
                      </a:endParaRPr>
                    </a:p>
                  </a:txBody>
                  <a:tcPr/>
                </a:tc>
                <a:extLst>
                  <a:ext uri="{0D108BD9-81ED-4DB2-BD59-A6C34878D82A}">
                    <a16:rowId xmlns:a16="http://schemas.microsoft.com/office/drawing/2014/main" val="472804123"/>
                  </a:ext>
                </a:extLst>
              </a:tr>
            </a:tbl>
          </a:graphicData>
        </a:graphic>
      </p:graphicFrame>
      <p:pic>
        <p:nvPicPr>
          <p:cNvPr id="16" name="Рисунок 15"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285C4DD9-F806-A777-975A-9656E8D8981E}"/>
              </a:ext>
            </a:extLst>
          </p:cNvPr>
          <p:cNvPicPr>
            <a:picLocks noChangeAspect="1"/>
          </p:cNvPicPr>
          <p:nvPr/>
        </p:nvPicPr>
        <p:blipFill>
          <a:blip r:embed="rId2"/>
          <a:stretch>
            <a:fillRect/>
          </a:stretch>
        </p:blipFill>
        <p:spPr>
          <a:xfrm>
            <a:off x="-4763" y="6083074"/>
            <a:ext cx="847726" cy="776968"/>
          </a:xfrm>
          <a:prstGeom prst="rect">
            <a:avLst/>
          </a:prstGeom>
        </p:spPr>
      </p:pic>
      <p:sp>
        <p:nvSpPr>
          <p:cNvPr id="17" name="TextBox 16">
            <a:extLst>
              <a:ext uri="{FF2B5EF4-FFF2-40B4-BE49-F238E27FC236}">
                <a16:creationId xmlns:a16="http://schemas.microsoft.com/office/drawing/2014/main" id="{0950835B-78B1-C324-1F48-804C0F07F612}"/>
              </a:ext>
            </a:extLst>
          </p:cNvPr>
          <p:cNvSpPr txBox="1"/>
          <p:nvPr/>
        </p:nvSpPr>
        <p:spPr>
          <a:xfrm>
            <a:off x="-952501" y="628922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3</a:t>
            </a:r>
            <a:endParaRPr lang="ru-RU">
              <a:solidFill>
                <a:schemeClr val="bg1"/>
              </a:solidFill>
            </a:endParaRPr>
          </a:p>
        </p:txBody>
      </p:sp>
      <p:sp>
        <p:nvSpPr>
          <p:cNvPr id="2" name="TextBox 1">
            <a:extLst>
              <a:ext uri="{FF2B5EF4-FFF2-40B4-BE49-F238E27FC236}">
                <a16:creationId xmlns:a16="http://schemas.microsoft.com/office/drawing/2014/main" id="{59EC3C4B-98C1-1F5D-D4E1-0378B33A0908}"/>
              </a:ext>
            </a:extLst>
          </p:cNvPr>
          <p:cNvSpPr txBox="1"/>
          <p:nvPr/>
        </p:nvSpPr>
        <p:spPr>
          <a:xfrm>
            <a:off x="4565123" y="509257"/>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latin typeface="Times New Roman"/>
                <a:cs typeface="Times New Roman"/>
              </a:rPr>
              <a:t>Команда проекта</a:t>
            </a:r>
          </a:p>
        </p:txBody>
      </p:sp>
    </p:spTree>
    <p:extLst>
      <p:ext uri="{BB962C8B-B14F-4D97-AF65-F5344CB8AC3E}">
        <p14:creationId xmlns:p14="http://schemas.microsoft.com/office/powerpoint/2010/main" val="3534652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A1AF0281-23C4-B403-4C6A-B1F68E7F8EF1}"/>
              </a:ext>
            </a:extLst>
          </p:cNvPr>
          <p:cNvGrpSpPr/>
          <p:nvPr/>
        </p:nvGrpSpPr>
        <p:grpSpPr>
          <a:xfrm>
            <a:off x="1004099" y="118333"/>
            <a:ext cx="10151551" cy="6740493"/>
            <a:chOff x="1450413" y="150990"/>
            <a:chExt cx="10151551" cy="6740493"/>
          </a:xfrm>
        </p:grpSpPr>
        <p:sp>
          <p:nvSpPr>
            <p:cNvPr id="4" name="TextBox 3">
              <a:extLst>
                <a:ext uri="{FF2B5EF4-FFF2-40B4-BE49-F238E27FC236}">
                  <a16:creationId xmlns:a16="http://schemas.microsoft.com/office/drawing/2014/main" id="{E0858B56-92D3-A7D5-BD83-7D5CDCA4C3C4}"/>
                </a:ext>
              </a:extLst>
            </p:cNvPr>
            <p:cNvSpPr txBox="1"/>
            <p:nvPr/>
          </p:nvSpPr>
          <p:spPr>
            <a:xfrm>
              <a:off x="1458661" y="150990"/>
              <a:ext cx="9885680"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ru-RU" sz="2400" b="1" dirty="0">
                  <a:solidFill>
                    <a:srgbClr val="000000"/>
                  </a:solidFill>
                  <a:latin typeface="Times New Roman"/>
                  <a:ea typeface="Times New Roman"/>
                  <a:cs typeface="Times New Roman"/>
                </a:rPr>
                <a:t>Цели проекта:</a:t>
              </a:r>
              <a:r>
                <a:rPr lang="ru-RU" sz="2400" dirty="0">
                  <a:solidFill>
                    <a:srgbClr val="000000"/>
                  </a:solidFill>
                  <a:latin typeface="Times New Roman"/>
                  <a:ea typeface="Times New Roman"/>
                  <a:cs typeface="Times New Roman"/>
                </a:rPr>
                <a:t> создание настольной игры, помогающей людям погружаться в мир литературы.</a:t>
              </a:r>
              <a:endParaRPr lang="ru-RU" sz="2400">
                <a:latin typeface="Times New Roman"/>
                <a:cs typeface="Times New Roman"/>
              </a:endParaRPr>
            </a:p>
            <a:p>
              <a:endParaRPr lang="ru-RU" sz="2400" dirty="0">
                <a:solidFill>
                  <a:srgbClr val="000000"/>
                </a:solidFill>
                <a:latin typeface="Times New Roman"/>
                <a:ea typeface="Times New Roman"/>
                <a:cs typeface="Times New Roman"/>
              </a:endParaRPr>
            </a:p>
            <a:p>
              <a:pPr marL="285750" indent="-285750">
                <a:buFont typeface="Arial"/>
                <a:buChar char="•"/>
              </a:pPr>
              <a:r>
                <a:rPr lang="ru-RU" sz="2400" b="1" dirty="0">
                  <a:solidFill>
                    <a:srgbClr val="000000"/>
                  </a:solidFill>
                  <a:latin typeface="Times New Roman"/>
                  <a:ea typeface="Times New Roman"/>
                  <a:cs typeface="Times New Roman"/>
                </a:rPr>
                <a:t>Задачи проекта:</a:t>
              </a:r>
              <a:r>
                <a:rPr lang="ru-RU" sz="2400" dirty="0">
                  <a:solidFill>
                    <a:srgbClr val="000000"/>
                  </a:solidFill>
                  <a:latin typeface="Times New Roman"/>
                  <a:ea typeface="Times New Roman"/>
                  <a:cs typeface="Times New Roman"/>
                </a:rPr>
                <a:t> описать сущность игры, разработать игру.</a:t>
              </a:r>
              <a:endParaRPr lang="ru-RU" sz="2400">
                <a:latin typeface="Times New Roman"/>
                <a:ea typeface="Times New Roman"/>
                <a:cs typeface="Times New Roman"/>
              </a:endParaRPr>
            </a:p>
            <a:p>
              <a:endParaRPr lang="ru-RU" sz="2000" dirty="0">
                <a:latin typeface="Times New Roman"/>
                <a:cs typeface="Times New Roman"/>
              </a:endParaRPr>
            </a:p>
          </p:txBody>
        </p:sp>
        <p:sp>
          <p:nvSpPr>
            <p:cNvPr id="5" name="TextBox 4">
              <a:extLst>
                <a:ext uri="{FF2B5EF4-FFF2-40B4-BE49-F238E27FC236}">
                  <a16:creationId xmlns:a16="http://schemas.microsoft.com/office/drawing/2014/main" id="{A9D627A9-7038-59FA-1BD1-364298540D5C}"/>
                </a:ext>
              </a:extLst>
            </p:cNvPr>
            <p:cNvSpPr txBox="1"/>
            <p:nvPr/>
          </p:nvSpPr>
          <p:spPr>
            <a:xfrm>
              <a:off x="1452124" y="1745907"/>
              <a:ext cx="1014984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ru-RU" sz="2400" b="1" dirty="0">
                  <a:solidFill>
                    <a:srgbClr val="000000"/>
                  </a:solidFill>
                  <a:latin typeface="Times New Roman"/>
                  <a:ea typeface="Times New Roman"/>
                  <a:cs typeface="Times New Roman"/>
                </a:rPr>
                <a:t>Ожидаемые результаты:</a:t>
              </a:r>
              <a:r>
                <a:rPr lang="ru-RU" sz="2400" dirty="0">
                  <a:solidFill>
                    <a:srgbClr val="000000"/>
                  </a:solidFill>
                  <a:latin typeface="Times New Roman"/>
                  <a:ea typeface="Times New Roman"/>
                  <a:cs typeface="Times New Roman"/>
                </a:rPr>
                <a:t>  успешное завершение тестирования демо-версии, настольная игра будет распространена среди школьников и студентов, которые любят литературу или настольные игры.</a:t>
              </a:r>
              <a:endParaRPr lang="ru-RU" sz="2400"/>
            </a:p>
            <a:p>
              <a:pPr marL="285750" indent="-285750" algn="just">
                <a:buFont typeface="Arial"/>
                <a:buChar char="•"/>
              </a:pPr>
              <a:r>
                <a:rPr lang="ru-RU" sz="2400" b="1" dirty="0">
                  <a:solidFill>
                    <a:srgbClr val="000000"/>
                  </a:solidFill>
                  <a:latin typeface="Times New Roman"/>
                  <a:ea typeface="Times New Roman"/>
                  <a:cs typeface="Times New Roman"/>
                </a:rPr>
                <a:t>Области применения результатов:</a:t>
              </a:r>
              <a:r>
                <a:rPr lang="ru-RU" sz="2400" dirty="0">
                  <a:solidFill>
                    <a:srgbClr val="000000"/>
                  </a:solidFill>
                  <a:latin typeface="Times New Roman"/>
                  <a:ea typeface="Times New Roman"/>
                  <a:cs typeface="Times New Roman"/>
                </a:rPr>
                <a:t> настольная игра будет распространена среди школьников и студентов г. Псков. Проводя время за этой игрой, молодые люди могут разнообразить свой досуг.</a:t>
              </a:r>
              <a:endParaRPr lang="ru-RU" sz="2400">
                <a:latin typeface="Times New Roman"/>
                <a:cs typeface="Times New Roman"/>
              </a:endParaRPr>
            </a:p>
          </p:txBody>
        </p:sp>
        <p:sp>
          <p:nvSpPr>
            <p:cNvPr id="6" name="TextBox 5">
              <a:extLst>
                <a:ext uri="{FF2B5EF4-FFF2-40B4-BE49-F238E27FC236}">
                  <a16:creationId xmlns:a16="http://schemas.microsoft.com/office/drawing/2014/main" id="{D4F4B048-FD6A-3EB1-3AB2-C848D680277B}"/>
                </a:ext>
              </a:extLst>
            </p:cNvPr>
            <p:cNvSpPr txBox="1"/>
            <p:nvPr/>
          </p:nvSpPr>
          <p:spPr>
            <a:xfrm>
              <a:off x="1450413" y="4102120"/>
              <a:ext cx="100076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ru-RU" sz="2400" b="1" dirty="0">
                  <a:latin typeface="Times New Roman"/>
                  <a:cs typeface="Times New Roman"/>
                </a:rPr>
                <a:t>Потенциальные потребительские сегменты</a:t>
              </a:r>
              <a:r>
                <a:rPr lang="ru-RU" sz="2400" dirty="0">
                  <a:latin typeface="Times New Roman"/>
                  <a:cs typeface="Times New Roman"/>
                </a:rPr>
                <a:t>: ребята от 15-25, школьники и студенты, молодые люди, заинтересованные настольными играми и (или) литературой.</a:t>
              </a:r>
              <a:endParaRPr lang="ru-RU" sz="2400"/>
            </a:p>
            <a:p>
              <a:pPr algn="just"/>
              <a:endParaRPr lang="ru-RU" sz="2400" dirty="0">
                <a:latin typeface="Times New Roman"/>
                <a:cs typeface="Times New Roman"/>
              </a:endParaRPr>
            </a:p>
          </p:txBody>
        </p:sp>
        <p:sp>
          <p:nvSpPr>
            <p:cNvPr id="7" name="TextBox 6">
              <a:extLst>
                <a:ext uri="{FF2B5EF4-FFF2-40B4-BE49-F238E27FC236}">
                  <a16:creationId xmlns:a16="http://schemas.microsoft.com/office/drawing/2014/main" id="{2B20A9FE-06E1-5459-7786-60147A6AD1F4}"/>
                </a:ext>
              </a:extLst>
            </p:cNvPr>
            <p:cNvSpPr txBox="1"/>
            <p:nvPr/>
          </p:nvSpPr>
          <p:spPr>
            <a:xfrm>
              <a:off x="1455242" y="5321823"/>
              <a:ext cx="100076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ru-RU" sz="2400" b="1" dirty="0">
                  <a:latin typeface="Times New Roman"/>
                  <a:cs typeface="Times New Roman"/>
                </a:rPr>
                <a:t>Продукт нашего проекта: </a:t>
              </a:r>
              <a:r>
                <a:rPr lang="ru-RU" sz="2400" dirty="0">
                  <a:latin typeface="Times New Roman"/>
                  <a:cs typeface="Times New Roman"/>
                </a:rPr>
                <a:t>увлекательная настольная игра под названием “</a:t>
              </a:r>
              <a:r>
                <a:rPr lang="en-US" sz="2400" dirty="0">
                  <a:latin typeface="Times New Roman"/>
                  <a:cs typeface="Times New Roman"/>
                </a:rPr>
                <a:t>Fun</a:t>
              </a:r>
              <a:r>
                <a:rPr lang="ru-RU" sz="2400" dirty="0">
                  <a:latin typeface="Times New Roman"/>
                  <a:cs typeface="Times New Roman"/>
                </a:rPr>
                <a:t>.</a:t>
              </a:r>
              <a:r>
                <a:rPr lang="en-US" sz="2400" dirty="0">
                  <a:latin typeface="Times New Roman"/>
                  <a:cs typeface="Times New Roman"/>
                </a:rPr>
                <a:t>Lit</a:t>
              </a:r>
              <a:r>
                <a:rPr lang="ru-RU" sz="2400" dirty="0">
                  <a:latin typeface="Times New Roman"/>
                  <a:cs typeface="Times New Roman"/>
                </a:rPr>
                <a:t>”. Она будет знакомить играющих с авторами и их произведениями, показывать их под другим углом, глазами писателя, а также заставит побороться за звание знатока русской классики.</a:t>
              </a:r>
              <a:endParaRPr lang="ru-RU" sz="2400"/>
            </a:p>
          </p:txBody>
        </p:sp>
      </p:gr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81BFC60B-0AC8-3D4E-13FD-100567EED69D}"/>
              </a:ext>
            </a:extLst>
          </p:cNvPr>
          <p:cNvPicPr>
            <a:picLocks noChangeAspect="1"/>
          </p:cNvPicPr>
          <p:nvPr/>
        </p:nvPicPr>
        <p:blipFill>
          <a:blip r:embed="rId2"/>
          <a:stretch>
            <a:fillRect/>
          </a:stretch>
        </p:blipFill>
        <p:spPr>
          <a:xfrm>
            <a:off x="-4763" y="6083074"/>
            <a:ext cx="847726" cy="776968"/>
          </a:xfrm>
          <a:prstGeom prst="rect">
            <a:avLst/>
          </a:prstGeom>
        </p:spPr>
      </p:pic>
      <p:sp>
        <p:nvSpPr>
          <p:cNvPr id="8" name="TextBox 7">
            <a:extLst>
              <a:ext uri="{FF2B5EF4-FFF2-40B4-BE49-F238E27FC236}">
                <a16:creationId xmlns:a16="http://schemas.microsoft.com/office/drawing/2014/main" id="{581B957E-D9EE-A7B5-AAA7-D089E37BED01}"/>
              </a:ext>
            </a:extLst>
          </p:cNvPr>
          <p:cNvSpPr txBox="1"/>
          <p:nvPr/>
        </p:nvSpPr>
        <p:spPr>
          <a:xfrm>
            <a:off x="284679" y="6289265"/>
            <a:ext cx="2612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dirty="0">
                <a:solidFill>
                  <a:schemeClr val="bg1"/>
                </a:solidFill>
              </a:rPr>
              <a:t>4</a:t>
            </a:r>
          </a:p>
        </p:txBody>
      </p:sp>
    </p:spTree>
    <p:extLst>
      <p:ext uri="{BB962C8B-B14F-4D97-AF65-F5344CB8AC3E}">
        <p14:creationId xmlns:p14="http://schemas.microsoft.com/office/powerpoint/2010/main" val="652814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7161D5-5F42-BFE8-00FB-5DA09C144D4C}"/>
              </a:ext>
            </a:extLst>
          </p:cNvPr>
          <p:cNvSpPr txBox="1"/>
          <p:nvPr/>
        </p:nvSpPr>
        <p:spPr>
          <a:xfrm>
            <a:off x="369178" y="213711"/>
            <a:ext cx="11460480"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b="1" dirty="0">
                <a:latin typeface="Times New Roman"/>
                <a:cs typeface="Times New Roman"/>
              </a:rPr>
              <a:t>Игра представляет из себя следующее: </a:t>
            </a:r>
            <a:r>
              <a:rPr lang="ru-RU" sz="2400" dirty="0">
                <a:latin typeface="Times New Roman"/>
                <a:cs typeface="Times New Roman"/>
              </a:rPr>
              <a:t>набор из нескольких стопок разного типа карт (карточки персонажей, карточки взаимодействия, карточки событий), игровое поле (оно содержит различные локации), фишки - позволяют перемещаться по локациям, лист сценариев (для ведущего). </a:t>
            </a:r>
            <a:endParaRPr lang="ru-RU" sz="2400"/>
          </a:p>
          <a:p>
            <a:pPr algn="just"/>
            <a:r>
              <a:rPr lang="ru-RU" sz="2400" err="1">
                <a:latin typeface="Times New Roman"/>
                <a:cs typeface="Times New Roman"/>
              </a:rPr>
              <a:t>Fun.lit</a:t>
            </a:r>
            <a:r>
              <a:rPr lang="ru-RU" sz="2400" dirty="0">
                <a:latin typeface="Times New Roman"/>
                <a:cs typeface="Times New Roman"/>
              </a:rPr>
              <a:t> по сути является живой карточной игрой. Это подразумевает, что сюжет по мере игры так или иначе меняется в зависимости от решений игроков по ходу действия. Это позволяет не только проникнуться духом литературного произведения, но и представить в игровой форме как мог бы иначе развиваться сюжет известного классического произведения. </a:t>
            </a:r>
          </a:p>
          <a:p>
            <a:pPr algn="just"/>
            <a:r>
              <a:rPr lang="ru-RU" sz="2400" dirty="0">
                <a:latin typeface="Times New Roman"/>
                <a:cs typeface="Times New Roman"/>
              </a:rPr>
              <a:t>Сценариев у игры несколько. Каждый сценарий построен на основе сюжета романа, повести. Они все объединены одной тематикой, что подразумевает наличие различных тематических наборов игры. Количество игроков также зависит от объёма произведения, которое взято за основу, ведь персонажи берутся именно из первоисточника. </a:t>
            </a:r>
          </a:p>
          <a:p>
            <a:pPr algn="just"/>
            <a:r>
              <a:rPr lang="ru-RU" sz="2400" dirty="0">
                <a:latin typeface="Times New Roman"/>
                <a:cs typeface="Times New Roman"/>
              </a:rPr>
              <a:t>Сюжеты каждого из тематических наборов по-своему уникальны и позволяют в полной мере погрузится в атмосферу литературного произведения.</a:t>
            </a:r>
          </a:p>
        </p:txBody>
      </p:sp>
      <p:pic>
        <p:nvPicPr>
          <p:cNvPr id="2" name="Рисунок 1" descr="Изображение выглядит как снимок экрана, дизайн&#10;&#10;Автоматически созданное описание">
            <a:extLst>
              <a:ext uri="{FF2B5EF4-FFF2-40B4-BE49-F238E27FC236}">
                <a16:creationId xmlns:a16="http://schemas.microsoft.com/office/drawing/2014/main" id="{42479467-A767-68B1-3D51-DC3E05B88C3E}"/>
              </a:ext>
            </a:extLst>
          </p:cNvPr>
          <p:cNvPicPr>
            <a:picLocks noChangeAspect="1"/>
          </p:cNvPicPr>
          <p:nvPr/>
        </p:nvPicPr>
        <p:blipFill>
          <a:blip r:embed="rId2"/>
          <a:stretch>
            <a:fillRect/>
          </a:stretch>
        </p:blipFill>
        <p:spPr>
          <a:xfrm>
            <a:off x="3320" y="6070168"/>
            <a:ext cx="847725" cy="790575"/>
          </a:xfrm>
          <a:prstGeom prst="rect">
            <a:avLst/>
          </a:prstGeom>
        </p:spPr>
      </p:pic>
    </p:spTree>
    <p:extLst>
      <p:ext uri="{BB962C8B-B14F-4D97-AF65-F5344CB8AC3E}">
        <p14:creationId xmlns:p14="http://schemas.microsoft.com/office/powerpoint/2010/main" val="3405768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143418-49BC-5E07-AC39-9FCC941EA760}"/>
              </a:ext>
            </a:extLst>
          </p:cNvPr>
          <p:cNvSpPr txBox="1"/>
          <p:nvPr/>
        </p:nvSpPr>
        <p:spPr>
          <a:xfrm>
            <a:off x="2520042" y="628650"/>
            <a:ext cx="71628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a:latin typeface="Times New Roman"/>
                <a:cs typeface="Times New Roman"/>
              </a:rPr>
              <a:t>Характеристика проблемы,</a:t>
            </a:r>
            <a:endParaRPr lang="ru-RU" sz="2400">
              <a:latin typeface="Times New Roman"/>
              <a:cs typeface="Times New Roman"/>
            </a:endParaRPr>
          </a:p>
          <a:p>
            <a:r>
              <a:rPr lang="ru-RU" sz="2400" b="1" dirty="0">
                <a:latin typeface="Times New Roman"/>
                <a:cs typeface="Times New Roman"/>
              </a:rPr>
              <a:t>на решение которой направлен стартап-проект</a:t>
            </a:r>
            <a:endParaRPr lang="ru-RU" sz="2400" dirty="0"/>
          </a:p>
        </p:txBody>
      </p:sp>
      <p:sp>
        <p:nvSpPr>
          <p:cNvPr id="5" name="TextBox 4">
            <a:extLst>
              <a:ext uri="{FF2B5EF4-FFF2-40B4-BE49-F238E27FC236}">
                <a16:creationId xmlns:a16="http://schemas.microsoft.com/office/drawing/2014/main" id="{EDBA14A1-FC79-BF4D-071C-FAAA3D197C4B}"/>
              </a:ext>
            </a:extLst>
          </p:cNvPr>
          <p:cNvSpPr txBox="1"/>
          <p:nvPr/>
        </p:nvSpPr>
        <p:spPr>
          <a:xfrm>
            <a:off x="4136571" y="2002971"/>
            <a:ext cx="444137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latin typeface="Times New Roman"/>
                <a:cs typeface="Times New Roman"/>
              </a:rPr>
              <a:t>1.Описание проблемы</a:t>
            </a:r>
            <a:endParaRPr lang="ru-RU" sz="2400" dirty="0"/>
          </a:p>
        </p:txBody>
      </p:sp>
      <p:sp>
        <p:nvSpPr>
          <p:cNvPr id="6" name="TextBox 5">
            <a:extLst>
              <a:ext uri="{FF2B5EF4-FFF2-40B4-BE49-F238E27FC236}">
                <a16:creationId xmlns:a16="http://schemas.microsoft.com/office/drawing/2014/main" id="{0EABD5BB-13C6-33A3-19BC-40DC07C1F63B}"/>
              </a:ext>
            </a:extLst>
          </p:cNvPr>
          <p:cNvSpPr txBox="1"/>
          <p:nvPr/>
        </p:nvSpPr>
        <p:spPr>
          <a:xfrm>
            <a:off x="1300843" y="3434443"/>
            <a:ext cx="1010194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cs typeface="Times New Roman"/>
              </a:rPr>
              <a:t>Многие школьники и студенты очень сильно любят или любили урок литературы, постоянно читают книги русской и зарубежной классики. Но их друзья не разделяют эту страсть к чтению. Их это очень расстраивает. Они чувствуют себя одинокими, думают, что их никто не понимает.</a:t>
            </a:r>
            <a:endParaRPr lang="ru-RU" sz="2400"/>
          </a:p>
        </p:txBody>
      </p:sp>
      <p:pic>
        <p:nvPicPr>
          <p:cNvPr id="8" name="Рисунок 7"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4D73B52B-5855-AC70-43EF-BB3347F55EDE}"/>
              </a:ext>
            </a:extLst>
          </p:cNvPr>
          <p:cNvPicPr>
            <a:picLocks noChangeAspect="1"/>
          </p:cNvPicPr>
          <p:nvPr/>
        </p:nvPicPr>
        <p:blipFill>
          <a:blip r:embed="rId2"/>
          <a:stretch>
            <a:fillRect/>
          </a:stretch>
        </p:blipFill>
        <p:spPr>
          <a:xfrm>
            <a:off x="-4763" y="6083074"/>
            <a:ext cx="847726" cy="776968"/>
          </a:xfrm>
          <a:prstGeom prst="rect">
            <a:avLst/>
          </a:prstGeom>
        </p:spPr>
      </p:pic>
      <p:sp>
        <p:nvSpPr>
          <p:cNvPr id="9" name="TextBox 8">
            <a:extLst>
              <a:ext uri="{FF2B5EF4-FFF2-40B4-BE49-F238E27FC236}">
                <a16:creationId xmlns:a16="http://schemas.microsoft.com/office/drawing/2014/main" id="{E99835B0-9786-24E8-DD69-7946D07782F5}"/>
              </a:ext>
            </a:extLst>
          </p:cNvPr>
          <p:cNvSpPr txBox="1"/>
          <p:nvPr/>
        </p:nvSpPr>
        <p:spPr>
          <a:xfrm>
            <a:off x="-960314" y="628263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6</a:t>
            </a:r>
            <a:endParaRPr lang="ru-RU"/>
          </a:p>
        </p:txBody>
      </p:sp>
    </p:spTree>
    <p:extLst>
      <p:ext uri="{BB962C8B-B14F-4D97-AF65-F5344CB8AC3E}">
        <p14:creationId xmlns:p14="http://schemas.microsoft.com/office/powerpoint/2010/main" val="3344746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8D4F9D-A49F-F1ED-9200-81029B01A8E1}"/>
              </a:ext>
            </a:extLst>
          </p:cNvPr>
          <p:cNvSpPr txBox="1"/>
          <p:nvPr/>
        </p:nvSpPr>
        <p:spPr>
          <a:xfrm>
            <a:off x="2152831" y="1251131"/>
            <a:ext cx="926592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solidFill>
                  <a:srgbClr val="000000"/>
                </a:solidFill>
                <a:latin typeface="Times New Roman"/>
                <a:ea typeface="Times New Roman"/>
                <a:cs typeface="Times New Roman"/>
              </a:rPr>
              <a:t>2. Какая часть проблемы решается (может быть решена)</a:t>
            </a:r>
            <a:r>
              <a:rPr lang="ru-RU" sz="2400" dirty="0">
                <a:latin typeface="Times New Roman"/>
                <a:cs typeface="Times New Roman"/>
              </a:rPr>
              <a:t> </a:t>
            </a:r>
          </a:p>
        </p:txBody>
      </p:sp>
      <p:sp>
        <p:nvSpPr>
          <p:cNvPr id="5" name="TextBox 4">
            <a:extLst>
              <a:ext uri="{FF2B5EF4-FFF2-40B4-BE49-F238E27FC236}">
                <a16:creationId xmlns:a16="http://schemas.microsoft.com/office/drawing/2014/main" id="{0473E9EB-8992-2CC3-25CF-1B424E9F4884}"/>
              </a:ext>
            </a:extLst>
          </p:cNvPr>
          <p:cNvSpPr txBox="1"/>
          <p:nvPr/>
        </p:nvSpPr>
        <p:spPr>
          <a:xfrm>
            <a:off x="1119958" y="2598420"/>
            <a:ext cx="99568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ea typeface="Times New Roman"/>
                <a:cs typeface="Times New Roman"/>
              </a:rPr>
              <a:t>Настольная игра, посвящённая литературе, способна пробудить в школьниках настоящий интерес к чтению, открывая им мир удивительных историй, захватывающих сюжетов и ярких персонажей. В итоге, не просто закладывается любовь к чтению, но формируется устойчивая привычка к постоянному самообразованию, что открывает перед ними широкие перспективы в будущем.</a:t>
            </a:r>
            <a:r>
              <a:rPr lang="ru-RU" sz="2400" dirty="0">
                <a:latin typeface="Times New Roman"/>
                <a:cs typeface="Times New Roman"/>
              </a:rPr>
              <a:t> </a:t>
            </a:r>
            <a:endParaRPr lang="ru-RU"/>
          </a:p>
        </p:txBody>
      </p:sp>
      <p:pic>
        <p:nvPicPr>
          <p:cNvPr id="7" name="Рисунок 6"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295F373A-3D82-8612-12DC-D910B44A3720}"/>
              </a:ext>
            </a:extLst>
          </p:cNvPr>
          <p:cNvPicPr>
            <a:picLocks noChangeAspect="1"/>
          </p:cNvPicPr>
          <p:nvPr/>
        </p:nvPicPr>
        <p:blipFill>
          <a:blip r:embed="rId2"/>
          <a:stretch>
            <a:fillRect/>
          </a:stretch>
        </p:blipFill>
        <p:spPr>
          <a:xfrm>
            <a:off x="-4763" y="6083074"/>
            <a:ext cx="847726" cy="776968"/>
          </a:xfrm>
          <a:prstGeom prst="rect">
            <a:avLst/>
          </a:prstGeom>
        </p:spPr>
      </p:pic>
      <p:sp>
        <p:nvSpPr>
          <p:cNvPr id="8" name="TextBox 7">
            <a:extLst>
              <a:ext uri="{FF2B5EF4-FFF2-40B4-BE49-F238E27FC236}">
                <a16:creationId xmlns:a16="http://schemas.microsoft.com/office/drawing/2014/main" id="{87E09F65-9D74-182A-85E8-096FC96AD68D}"/>
              </a:ext>
            </a:extLst>
          </p:cNvPr>
          <p:cNvSpPr txBox="1"/>
          <p:nvPr/>
        </p:nvSpPr>
        <p:spPr>
          <a:xfrm>
            <a:off x="-960665"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7</a:t>
            </a:r>
            <a:endParaRPr lang="ru-RU"/>
          </a:p>
        </p:txBody>
      </p:sp>
    </p:spTree>
    <p:extLst>
      <p:ext uri="{BB962C8B-B14F-4D97-AF65-F5344CB8AC3E}">
        <p14:creationId xmlns:p14="http://schemas.microsoft.com/office/powerpoint/2010/main" val="1263412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9AF6559-90CB-54EA-2FA2-F623A21E2A19}"/>
              </a:ext>
            </a:extLst>
          </p:cNvPr>
          <p:cNvSpPr txBox="1"/>
          <p:nvPr/>
        </p:nvSpPr>
        <p:spPr>
          <a:xfrm>
            <a:off x="1839141" y="545918"/>
            <a:ext cx="87884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a:solidFill>
                  <a:srgbClr val="000000"/>
                </a:solidFill>
                <a:latin typeface="Times New Roman"/>
                <a:ea typeface="Times New Roman"/>
                <a:cs typeface="Times New Roman"/>
              </a:rPr>
              <a:t>3. «Держатель» проблемы, его мотивации и возможности решения проблемы с использованием продукции</a:t>
            </a:r>
            <a:r>
              <a:rPr lang="ru-RU" sz="2400" dirty="0">
                <a:latin typeface="Times New Roman"/>
                <a:cs typeface="Times New Roman"/>
              </a:rPr>
              <a:t> </a:t>
            </a:r>
          </a:p>
        </p:txBody>
      </p:sp>
      <p:sp>
        <p:nvSpPr>
          <p:cNvPr id="6" name="TextBox 5">
            <a:extLst>
              <a:ext uri="{FF2B5EF4-FFF2-40B4-BE49-F238E27FC236}">
                <a16:creationId xmlns:a16="http://schemas.microsoft.com/office/drawing/2014/main" id="{1D75E727-E971-EA01-9E29-29EEB66F8B3E}"/>
              </a:ext>
            </a:extLst>
          </p:cNvPr>
          <p:cNvSpPr txBox="1"/>
          <p:nvPr/>
        </p:nvSpPr>
        <p:spPr>
          <a:xfrm>
            <a:off x="1213212" y="2448015"/>
            <a:ext cx="1004824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ea typeface="Times New Roman"/>
                <a:cs typeface="Times New Roman"/>
              </a:rPr>
              <a:t>В век цифровых технологий, дети все меньше читают книги, предпочитая видеоигры и социальные сети. Проект может пробудить в них любовь к чтению через игровую форму, сделав процесс увлекательным и запоминающимся. Игра помогает развивать аналитические навыки, словарный запас, креативное мышление, что важно для успеха в учебе и жизни. Игра знакомит детей с литературой, историей, культурой, расширяя их кругозор и повышая уровень образованности.</a:t>
            </a:r>
            <a:r>
              <a:rPr lang="ru-RU" sz="2400" dirty="0">
                <a:latin typeface="Times New Roman"/>
                <a:cs typeface="Times New Roman"/>
              </a:rPr>
              <a:t> </a:t>
            </a:r>
            <a:endParaRPr lang="ru-RU"/>
          </a:p>
        </p:txBody>
      </p:sp>
      <p:pic>
        <p:nvPicPr>
          <p:cNvPr id="8" name="Рисунок 7"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06F5ED2A-5A07-564F-A4E9-0CBD84FF904B}"/>
              </a:ext>
            </a:extLst>
          </p:cNvPr>
          <p:cNvPicPr>
            <a:picLocks noChangeAspect="1"/>
          </p:cNvPicPr>
          <p:nvPr/>
        </p:nvPicPr>
        <p:blipFill>
          <a:blip r:embed="rId2"/>
          <a:stretch>
            <a:fillRect/>
          </a:stretch>
        </p:blipFill>
        <p:spPr>
          <a:xfrm>
            <a:off x="-4763" y="6083074"/>
            <a:ext cx="847726" cy="776968"/>
          </a:xfrm>
          <a:prstGeom prst="rect">
            <a:avLst/>
          </a:prstGeom>
        </p:spPr>
      </p:pic>
      <p:sp>
        <p:nvSpPr>
          <p:cNvPr id="9" name="TextBox 8">
            <a:extLst>
              <a:ext uri="{FF2B5EF4-FFF2-40B4-BE49-F238E27FC236}">
                <a16:creationId xmlns:a16="http://schemas.microsoft.com/office/drawing/2014/main" id="{C4B368F6-C34C-924A-7BFA-295A63D062B6}"/>
              </a:ext>
            </a:extLst>
          </p:cNvPr>
          <p:cNvSpPr txBox="1"/>
          <p:nvPr/>
        </p:nvSpPr>
        <p:spPr>
          <a:xfrm>
            <a:off x="-957944"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8</a:t>
            </a:r>
            <a:endParaRPr lang="ru-RU"/>
          </a:p>
        </p:txBody>
      </p:sp>
    </p:spTree>
    <p:extLst>
      <p:ext uri="{BB962C8B-B14F-4D97-AF65-F5344CB8AC3E}">
        <p14:creationId xmlns:p14="http://schemas.microsoft.com/office/powerpoint/2010/main" val="692939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9905FA-EC1C-2E81-6441-21970F469386}"/>
              </a:ext>
            </a:extLst>
          </p:cNvPr>
          <p:cNvSpPr txBox="1"/>
          <p:nvPr/>
        </p:nvSpPr>
        <p:spPr>
          <a:xfrm>
            <a:off x="2598964" y="129267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ru-RU"/>
          </a:p>
        </p:txBody>
      </p:sp>
      <p:sp>
        <p:nvSpPr>
          <p:cNvPr id="5" name="TextBox 4">
            <a:extLst>
              <a:ext uri="{FF2B5EF4-FFF2-40B4-BE49-F238E27FC236}">
                <a16:creationId xmlns:a16="http://schemas.microsoft.com/office/drawing/2014/main" id="{9C1699A6-4455-613F-EF54-F7F83CA30794}"/>
              </a:ext>
            </a:extLst>
          </p:cNvPr>
          <p:cNvSpPr txBox="1"/>
          <p:nvPr/>
        </p:nvSpPr>
        <p:spPr>
          <a:xfrm>
            <a:off x="2953838" y="1289231"/>
            <a:ext cx="788416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solidFill>
                  <a:srgbClr val="000000"/>
                </a:solidFill>
                <a:latin typeface="Times New Roman"/>
                <a:ea typeface="Times New Roman"/>
                <a:cs typeface="Times New Roman"/>
              </a:rPr>
              <a:t>4. Каким способом будет решена проблема</a:t>
            </a:r>
            <a:r>
              <a:rPr lang="ru-RU" sz="2400" dirty="0"/>
              <a:t> </a:t>
            </a:r>
          </a:p>
        </p:txBody>
      </p:sp>
      <p:sp>
        <p:nvSpPr>
          <p:cNvPr id="6" name="TextBox 5">
            <a:extLst>
              <a:ext uri="{FF2B5EF4-FFF2-40B4-BE49-F238E27FC236}">
                <a16:creationId xmlns:a16="http://schemas.microsoft.com/office/drawing/2014/main" id="{4827ED4C-59E7-A74F-B7D3-5325B9C69BB4}"/>
              </a:ext>
            </a:extLst>
          </p:cNvPr>
          <p:cNvSpPr txBox="1"/>
          <p:nvPr/>
        </p:nvSpPr>
        <p:spPr>
          <a:xfrm>
            <a:off x="247831" y="2687864"/>
            <a:ext cx="1170432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cs typeface="Times New Roman"/>
              </a:rPr>
              <a:t>Благодаря интерактивному и игровому формату, учебный процесс превращается в увлекательное приключение, где дети не просто усваивают информацию, но и активно участвуют в познавательном процессе. Играя, ребята овладевают навыками аналитического мышления, развивают словарный запас, учатся работать в команде, что в дальнейшем поможет им легко и с удовольствием воспринимать любую литературу.</a:t>
            </a:r>
            <a:endParaRPr lang="ru-RU" sz="2400" dirty="0"/>
          </a:p>
        </p:txBody>
      </p:sp>
      <p:pic>
        <p:nvPicPr>
          <p:cNvPr id="8" name="Рисунок 7"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810E6511-4B9E-EE95-B0AA-744F3BF2511B}"/>
              </a:ext>
            </a:extLst>
          </p:cNvPr>
          <p:cNvPicPr>
            <a:picLocks noChangeAspect="1"/>
          </p:cNvPicPr>
          <p:nvPr/>
        </p:nvPicPr>
        <p:blipFill>
          <a:blip r:embed="rId2"/>
          <a:stretch>
            <a:fillRect/>
          </a:stretch>
        </p:blipFill>
        <p:spPr>
          <a:xfrm>
            <a:off x="-4763" y="6083074"/>
            <a:ext cx="847726" cy="776968"/>
          </a:xfrm>
          <a:prstGeom prst="rect">
            <a:avLst/>
          </a:prstGeom>
        </p:spPr>
      </p:pic>
      <p:sp>
        <p:nvSpPr>
          <p:cNvPr id="9" name="TextBox 8">
            <a:extLst>
              <a:ext uri="{FF2B5EF4-FFF2-40B4-BE49-F238E27FC236}">
                <a16:creationId xmlns:a16="http://schemas.microsoft.com/office/drawing/2014/main" id="{DD0B50C2-04BD-6D7B-5B8C-19F674D6396B}"/>
              </a:ext>
            </a:extLst>
          </p:cNvPr>
          <p:cNvSpPr txBox="1"/>
          <p:nvPr/>
        </p:nvSpPr>
        <p:spPr>
          <a:xfrm>
            <a:off x="-960665" y="628922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9</a:t>
            </a:r>
            <a:endParaRPr lang="ru-RU"/>
          </a:p>
        </p:txBody>
      </p:sp>
    </p:spTree>
    <p:extLst>
      <p:ext uri="{BB962C8B-B14F-4D97-AF65-F5344CB8AC3E}">
        <p14:creationId xmlns:p14="http://schemas.microsoft.com/office/powerpoint/2010/main" val="3236158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8214BC-0EA5-402B-AE25-EFB8271790D6}"/>
              </a:ext>
            </a:extLst>
          </p:cNvPr>
          <p:cNvSpPr txBox="1"/>
          <p:nvPr/>
        </p:nvSpPr>
        <p:spPr>
          <a:xfrm>
            <a:off x="656324" y="2035016"/>
            <a:ext cx="1087120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cs typeface="Times New Roman"/>
              </a:rPr>
              <a:t>Для реализации будет использоваться приложения, компьютерная графика и цифровые рисунки. С их помощью будут создаваться иллюстрации к настольной игре. Для удобства использования программа должна быть установлена на рабочие планшеты и ноутбуки сотрудников для согласования каждого шага. Также, для улучшения качества рисунка могут использоваться нейросети.</a:t>
            </a:r>
            <a:endParaRPr lang="ru-RU" sz="2400"/>
          </a:p>
          <a:p>
            <a:pPr algn="just"/>
            <a:r>
              <a:rPr lang="ru-RU" sz="2400" dirty="0">
                <a:latin typeface="Times New Roman"/>
                <a:cs typeface="Times New Roman"/>
              </a:rPr>
              <a:t>Кью ар код на коробке будет ссылаться на официальный сайт игры. Там будет представлены интересны факты о произведениях, представленных в наборах, их персонажах и самих авторах. Так же будет представлена информация о выходе новых наборов и о том, где и как их можно приобрести. Возможно какая-то информация об акциях и скидках.</a:t>
            </a:r>
          </a:p>
        </p:txBody>
      </p:sp>
      <p:sp>
        <p:nvSpPr>
          <p:cNvPr id="2" name="TextBox 1">
            <a:extLst>
              <a:ext uri="{FF2B5EF4-FFF2-40B4-BE49-F238E27FC236}">
                <a16:creationId xmlns:a16="http://schemas.microsoft.com/office/drawing/2014/main" id="{FAC4D66B-1C49-FF40-02CF-D74A5BE35968}"/>
              </a:ext>
            </a:extLst>
          </p:cNvPr>
          <p:cNvSpPr txBox="1"/>
          <p:nvPr/>
        </p:nvSpPr>
        <p:spPr>
          <a:xfrm>
            <a:off x="650234" y="888426"/>
            <a:ext cx="1065559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a:latin typeface="Times New Roman"/>
                <a:cs typeface="Times New Roman"/>
              </a:rPr>
              <a:t>Научно-техническое решение и/или результаты, необходимые для создания продукции</a:t>
            </a:r>
            <a:endParaRPr lang="ru-RU" sz="2400"/>
          </a:p>
        </p:txBody>
      </p:sp>
      <p:pic>
        <p:nvPicPr>
          <p:cNvPr id="5" name="Рисунок 4"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3B42D080-6320-9B8B-0477-DA13068798FB}"/>
              </a:ext>
            </a:extLst>
          </p:cNvPr>
          <p:cNvPicPr>
            <a:picLocks noChangeAspect="1"/>
          </p:cNvPicPr>
          <p:nvPr/>
        </p:nvPicPr>
        <p:blipFill>
          <a:blip r:embed="rId2"/>
          <a:stretch>
            <a:fillRect/>
          </a:stretch>
        </p:blipFill>
        <p:spPr>
          <a:xfrm>
            <a:off x="-4763" y="6083074"/>
            <a:ext cx="847726" cy="776968"/>
          </a:xfrm>
          <a:prstGeom prst="rect">
            <a:avLst/>
          </a:prstGeom>
        </p:spPr>
      </p:pic>
      <p:sp>
        <p:nvSpPr>
          <p:cNvPr id="6" name="TextBox 5">
            <a:extLst>
              <a:ext uri="{FF2B5EF4-FFF2-40B4-BE49-F238E27FC236}">
                <a16:creationId xmlns:a16="http://schemas.microsoft.com/office/drawing/2014/main" id="{C0A42E24-6884-C2B1-6A84-2795A735634F}"/>
              </a:ext>
            </a:extLst>
          </p:cNvPr>
          <p:cNvSpPr txBox="1"/>
          <p:nvPr/>
        </p:nvSpPr>
        <p:spPr>
          <a:xfrm>
            <a:off x="-955222"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10</a:t>
            </a:r>
          </a:p>
        </p:txBody>
      </p:sp>
    </p:spTree>
    <p:extLst>
      <p:ext uri="{BB962C8B-B14F-4D97-AF65-F5344CB8AC3E}">
        <p14:creationId xmlns:p14="http://schemas.microsoft.com/office/powerpoint/2010/main" val="3088926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46EC1E-1B6D-DAA1-67C4-514BA1E45E5F}"/>
              </a:ext>
            </a:extLst>
          </p:cNvPr>
          <p:cNvSpPr txBox="1"/>
          <p:nvPr/>
        </p:nvSpPr>
        <p:spPr>
          <a:xfrm>
            <a:off x="163312" y="1110456"/>
            <a:ext cx="11856720"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b="1" dirty="0">
                <a:latin typeface="Times New Roman"/>
                <a:cs typeface="Times New Roman"/>
              </a:rPr>
              <a:t>Способ получения прибыли:</a:t>
            </a:r>
            <a:endParaRPr lang="ru-RU" sz="2400" dirty="0">
              <a:latin typeface="Times New Roman"/>
              <a:cs typeface="Times New Roman"/>
            </a:endParaRPr>
          </a:p>
          <a:p>
            <a:pPr algn="just"/>
            <a:endParaRPr lang="ru-RU" sz="2400" dirty="0">
              <a:latin typeface="Times New Roman"/>
              <a:cs typeface="Times New Roman"/>
            </a:endParaRPr>
          </a:p>
          <a:p>
            <a:pPr marL="342900" indent="-342900" algn="just">
              <a:buFont typeface="Arial"/>
              <a:buChar char="•"/>
            </a:pPr>
            <a:r>
              <a:rPr lang="ru-RU" sz="2400" dirty="0">
                <a:latin typeface="Times New Roman"/>
                <a:cs typeface="Times New Roman"/>
              </a:rPr>
              <a:t>Продажа игры: Основной источник дохода - розничная продажа игры через специализированные магазины, онлайн-платформы (</a:t>
            </a:r>
            <a:r>
              <a:rPr lang="ru-RU" sz="2400" err="1">
                <a:latin typeface="Times New Roman"/>
                <a:cs typeface="Times New Roman"/>
              </a:rPr>
              <a:t>Оzon</a:t>
            </a:r>
            <a:r>
              <a:rPr lang="ru-RU" sz="2400" dirty="0">
                <a:latin typeface="Times New Roman"/>
                <a:cs typeface="Times New Roman"/>
              </a:rPr>
              <a:t>, </a:t>
            </a:r>
            <a:r>
              <a:rPr lang="ru-RU" sz="2400" err="1">
                <a:latin typeface="Times New Roman"/>
                <a:cs typeface="Times New Roman"/>
              </a:rPr>
              <a:t>Wildberries</a:t>
            </a:r>
            <a:r>
              <a:rPr lang="ru-RU" sz="2400" dirty="0">
                <a:latin typeface="Times New Roman"/>
                <a:cs typeface="Times New Roman"/>
              </a:rPr>
              <a:t>), собственный интернет-магазин.</a:t>
            </a:r>
          </a:p>
          <a:p>
            <a:pPr marL="342900" indent="-342900" algn="just">
              <a:buFont typeface="Arial"/>
              <a:buChar char="•"/>
            </a:pPr>
            <a:r>
              <a:rPr lang="ru-RU" sz="2400" dirty="0">
                <a:latin typeface="Times New Roman"/>
                <a:cs typeface="Times New Roman"/>
              </a:rPr>
              <a:t>Дополнительные материалы: Создание и продажа расширений, дополнений, тематических комплектов, направленных на разные литературные жанры или авторов.</a:t>
            </a:r>
          </a:p>
          <a:p>
            <a:pPr marL="342900" indent="-342900" algn="just">
              <a:buFont typeface="Arial"/>
              <a:buChar char="•"/>
            </a:pPr>
            <a:r>
              <a:rPr lang="ru-RU" sz="2400" dirty="0">
                <a:latin typeface="Times New Roman"/>
                <a:cs typeface="Times New Roman"/>
              </a:rPr>
              <a:t>Организация турниров и мероприятий: Проведение турниров по игре, конкурсов, мастер-классов, что увеличивает интерес к игре и ее узнаваемость. Помимо этого, на самой коробке с игрой будет </a:t>
            </a:r>
            <a:r>
              <a:rPr lang="en-US" sz="2400" err="1">
                <a:latin typeface="Times New Roman"/>
                <a:cs typeface="Times New Roman"/>
              </a:rPr>
              <a:t>qr</a:t>
            </a:r>
            <a:r>
              <a:rPr lang="ru-RU" sz="2400" dirty="0">
                <a:latin typeface="Times New Roman"/>
                <a:cs typeface="Times New Roman"/>
              </a:rPr>
              <a:t>-код, перенаправляющий на сайт, где будут выходить все новости о обновлениях и дополнениях к игре</a:t>
            </a: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9F8A16FA-7978-5274-6346-F3D84B9006C8}"/>
              </a:ext>
            </a:extLst>
          </p:cNvPr>
          <p:cNvPicPr>
            <a:picLocks noChangeAspect="1"/>
          </p:cNvPicPr>
          <p:nvPr/>
        </p:nvPicPr>
        <p:blipFill>
          <a:blip r:embed="rId2"/>
          <a:stretch>
            <a:fillRect/>
          </a:stretch>
        </p:blipFill>
        <p:spPr>
          <a:xfrm>
            <a:off x="-4763" y="6083074"/>
            <a:ext cx="847726" cy="776968"/>
          </a:xfrm>
          <a:prstGeom prst="rect">
            <a:avLst/>
          </a:prstGeom>
        </p:spPr>
      </p:pic>
      <p:sp>
        <p:nvSpPr>
          <p:cNvPr id="5" name="TextBox 4">
            <a:extLst>
              <a:ext uri="{FF2B5EF4-FFF2-40B4-BE49-F238E27FC236}">
                <a16:creationId xmlns:a16="http://schemas.microsoft.com/office/drawing/2014/main" id="{26C53C89-6C97-68B3-F209-5D983A7B5B27}"/>
              </a:ext>
            </a:extLst>
          </p:cNvPr>
          <p:cNvSpPr txBox="1"/>
          <p:nvPr/>
        </p:nvSpPr>
        <p:spPr>
          <a:xfrm>
            <a:off x="-955222"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11</a:t>
            </a:r>
          </a:p>
        </p:txBody>
      </p:sp>
    </p:spTree>
    <p:extLst>
      <p:ext uri="{BB962C8B-B14F-4D97-AF65-F5344CB8AC3E}">
        <p14:creationId xmlns:p14="http://schemas.microsoft.com/office/powerpoint/2010/main" val="983625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8ABBE3-112A-45E2-3F22-EA445D931DB5}"/>
              </a:ext>
            </a:extLst>
          </p:cNvPr>
          <p:cNvSpPr txBox="1"/>
          <p:nvPr/>
        </p:nvSpPr>
        <p:spPr>
          <a:xfrm>
            <a:off x="98120" y="1718224"/>
            <a:ext cx="1164336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b="1" dirty="0">
                <a:solidFill>
                  <a:srgbClr val="000000"/>
                </a:solidFill>
                <a:latin typeface="Times New Roman"/>
                <a:ea typeface="Times New Roman"/>
                <a:cs typeface="Times New Roman"/>
              </a:rPr>
              <a:t>Отношения с потребителями:</a:t>
            </a:r>
            <a:endParaRPr lang="ru-RU" sz="2400"/>
          </a:p>
          <a:p>
            <a:pPr algn="just"/>
            <a:endParaRPr lang="ru-RU" sz="2400" dirty="0">
              <a:solidFill>
                <a:srgbClr val="000000"/>
              </a:solidFill>
              <a:latin typeface="Times New Roman"/>
              <a:ea typeface="Times New Roman"/>
              <a:cs typeface="Times New Roman"/>
            </a:endParaRPr>
          </a:p>
          <a:p>
            <a:pPr marL="342900" indent="-342900" algn="just">
              <a:buFont typeface="Arial"/>
              <a:buChar char="•"/>
            </a:pPr>
            <a:r>
              <a:rPr lang="ru-RU" sz="2400" dirty="0">
                <a:solidFill>
                  <a:srgbClr val="000000"/>
                </a:solidFill>
                <a:latin typeface="Times New Roman"/>
                <a:ea typeface="Times New Roman"/>
                <a:cs typeface="Times New Roman"/>
              </a:rPr>
              <a:t>Создание сообщества: Формирование онлайн-сообщества игроков через</a:t>
            </a:r>
            <a:r>
              <a:rPr lang="ru-RU" sz="2400" dirty="0">
                <a:latin typeface="Times New Roman"/>
                <a:cs typeface="Times New Roman"/>
              </a:rPr>
              <a:t> </a:t>
            </a:r>
            <a:r>
              <a:rPr lang="ru-RU" sz="2400" dirty="0">
                <a:solidFill>
                  <a:srgbClr val="000000"/>
                </a:solidFill>
                <a:latin typeface="Times New Roman"/>
                <a:ea typeface="Times New Roman"/>
                <a:cs typeface="Times New Roman"/>
              </a:rPr>
              <a:t>социальные сети, форумы, чтобы стимулировать общение и обмен опытом.</a:t>
            </a:r>
          </a:p>
          <a:p>
            <a:pPr marL="342900" indent="-342900" algn="just">
              <a:buFont typeface="Arial"/>
              <a:buChar char="•"/>
            </a:pPr>
            <a:r>
              <a:rPr lang="ru-RU" sz="2400" dirty="0">
                <a:solidFill>
                  <a:srgbClr val="000000"/>
                </a:solidFill>
                <a:latin typeface="Times New Roman"/>
                <a:ea typeface="Times New Roman"/>
                <a:cs typeface="Times New Roman"/>
              </a:rPr>
              <a:t>Обратная связь: Сбор отзывов от потребителей, анализ их пожеланий, чтобы постоянно улучшать игру.</a:t>
            </a:r>
          </a:p>
          <a:p>
            <a:pPr marL="342900" indent="-342900" algn="just">
              <a:buFont typeface="Arial"/>
              <a:buChar char="•"/>
            </a:pPr>
            <a:r>
              <a:rPr lang="ru-RU" sz="2400" dirty="0">
                <a:solidFill>
                  <a:srgbClr val="000000"/>
                </a:solidFill>
                <a:latin typeface="Times New Roman"/>
                <a:ea typeface="Times New Roman"/>
                <a:cs typeface="Times New Roman"/>
              </a:rPr>
              <a:t>Маркетинг: Реклама игры через социальные сети, специализированные сайты, блоги, сотрудничество с литературными изданиями и блогерами.</a:t>
            </a:r>
            <a:endParaRPr lang="ru-RU" sz="2400" dirty="0">
              <a:latin typeface="Times New Roman"/>
              <a:cs typeface="Times New Roman"/>
            </a:endParaRP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6073058F-75F0-DC82-4E6A-D9B506C1DDD9}"/>
              </a:ext>
            </a:extLst>
          </p:cNvPr>
          <p:cNvPicPr>
            <a:picLocks noChangeAspect="1"/>
          </p:cNvPicPr>
          <p:nvPr/>
        </p:nvPicPr>
        <p:blipFill>
          <a:blip r:embed="rId2"/>
          <a:stretch>
            <a:fillRect/>
          </a:stretch>
        </p:blipFill>
        <p:spPr>
          <a:xfrm>
            <a:off x="-4763" y="6083074"/>
            <a:ext cx="847726" cy="776968"/>
          </a:xfrm>
          <a:prstGeom prst="rect">
            <a:avLst/>
          </a:prstGeom>
        </p:spPr>
      </p:pic>
      <p:sp>
        <p:nvSpPr>
          <p:cNvPr id="5" name="TextBox 4">
            <a:extLst>
              <a:ext uri="{FF2B5EF4-FFF2-40B4-BE49-F238E27FC236}">
                <a16:creationId xmlns:a16="http://schemas.microsoft.com/office/drawing/2014/main" id="{ADDFE02C-3651-0882-3E0B-1011FF31862F}"/>
              </a:ext>
            </a:extLst>
          </p:cNvPr>
          <p:cNvSpPr txBox="1"/>
          <p:nvPr/>
        </p:nvSpPr>
        <p:spPr>
          <a:xfrm>
            <a:off x="-955222"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12</a:t>
            </a:r>
          </a:p>
        </p:txBody>
      </p:sp>
    </p:spTree>
    <p:extLst>
      <p:ext uri="{BB962C8B-B14F-4D97-AF65-F5344CB8AC3E}">
        <p14:creationId xmlns:p14="http://schemas.microsoft.com/office/powerpoint/2010/main" val="3775601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73D602-CE48-E6F4-4983-13E7DF297CD1}"/>
              </a:ext>
            </a:extLst>
          </p:cNvPr>
          <p:cNvSpPr txBox="1"/>
          <p:nvPr/>
        </p:nvSpPr>
        <p:spPr>
          <a:xfrm>
            <a:off x="328940" y="1613750"/>
            <a:ext cx="1153160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b="1" dirty="0">
                <a:solidFill>
                  <a:srgbClr val="000000"/>
                </a:solidFill>
                <a:latin typeface="Times New Roman"/>
                <a:ea typeface="Times New Roman"/>
                <a:cs typeface="Times New Roman"/>
              </a:rPr>
              <a:t>Каналы продвижения и сбыта:</a:t>
            </a:r>
            <a:endParaRPr lang="ru-RU" sz="2400"/>
          </a:p>
          <a:p>
            <a:pPr algn="just"/>
            <a:endParaRPr lang="ru-RU" sz="2400" dirty="0">
              <a:solidFill>
                <a:srgbClr val="000000"/>
              </a:solidFill>
              <a:latin typeface="Times New Roman"/>
              <a:ea typeface="Times New Roman"/>
              <a:cs typeface="Times New Roman"/>
            </a:endParaRPr>
          </a:p>
          <a:p>
            <a:pPr marL="342900" indent="-342900" algn="just">
              <a:buFont typeface="Arial"/>
              <a:buChar char="•"/>
            </a:pPr>
            <a:r>
              <a:rPr lang="ru-RU" sz="2400" dirty="0">
                <a:solidFill>
                  <a:srgbClr val="000000"/>
                </a:solidFill>
                <a:latin typeface="Times New Roman"/>
                <a:ea typeface="Times New Roman"/>
                <a:cs typeface="Times New Roman"/>
              </a:rPr>
              <a:t>Онлайн-платформы: Продажа игры через О</a:t>
            </a:r>
            <a:r>
              <a:rPr lang="af-ZA" sz="2400" err="1">
                <a:solidFill>
                  <a:srgbClr val="000000"/>
                </a:solidFill>
                <a:latin typeface="Times New Roman"/>
                <a:ea typeface="Times New Roman"/>
                <a:cs typeface="Times New Roman"/>
              </a:rPr>
              <a:t>zon</a:t>
            </a:r>
            <a:r>
              <a:rPr lang="af-ZA" sz="2400" dirty="0">
                <a:solidFill>
                  <a:srgbClr val="000000"/>
                </a:solidFill>
                <a:latin typeface="Times New Roman"/>
                <a:ea typeface="Times New Roman"/>
                <a:cs typeface="Times New Roman"/>
              </a:rPr>
              <a:t>, </a:t>
            </a:r>
            <a:r>
              <a:rPr lang="af-ZA" sz="2400" err="1">
                <a:solidFill>
                  <a:srgbClr val="000000"/>
                </a:solidFill>
                <a:latin typeface="Times New Roman"/>
                <a:ea typeface="Times New Roman"/>
                <a:cs typeface="Times New Roman"/>
              </a:rPr>
              <a:t>Wildberries</a:t>
            </a:r>
            <a:r>
              <a:rPr lang="af-ZA" sz="2400" dirty="0">
                <a:solidFill>
                  <a:srgbClr val="000000"/>
                </a:solidFill>
                <a:latin typeface="Times New Roman"/>
                <a:ea typeface="Times New Roman"/>
                <a:cs typeface="Times New Roman"/>
              </a:rPr>
              <a:t>, </a:t>
            </a:r>
            <a:r>
              <a:rPr lang="ru-RU" sz="2400" dirty="0">
                <a:solidFill>
                  <a:srgbClr val="000000"/>
                </a:solidFill>
                <a:latin typeface="Times New Roman"/>
                <a:ea typeface="Times New Roman"/>
                <a:cs typeface="Times New Roman"/>
              </a:rPr>
              <a:t>собственный интернет-магазин.</a:t>
            </a:r>
          </a:p>
          <a:p>
            <a:pPr marL="342900" indent="-342900" algn="just">
              <a:buFont typeface="Arial"/>
              <a:buChar char="•"/>
            </a:pPr>
            <a:r>
              <a:rPr lang="ru-RU" sz="2400" dirty="0">
                <a:solidFill>
                  <a:srgbClr val="000000"/>
                </a:solidFill>
                <a:latin typeface="Times New Roman"/>
                <a:ea typeface="Times New Roman"/>
                <a:cs typeface="Times New Roman"/>
              </a:rPr>
              <a:t>Специализированные магазины: Продажа игры в настольных магазинах, магазинах игр и хобби.</a:t>
            </a:r>
          </a:p>
          <a:p>
            <a:pPr marL="342900" indent="-342900" algn="just">
              <a:buFont typeface="Arial"/>
              <a:buChar char="•"/>
            </a:pPr>
            <a:r>
              <a:rPr lang="ru-RU" sz="2400" dirty="0">
                <a:solidFill>
                  <a:srgbClr val="000000"/>
                </a:solidFill>
                <a:latin typeface="Times New Roman"/>
                <a:ea typeface="Times New Roman"/>
                <a:cs typeface="Times New Roman"/>
              </a:rPr>
              <a:t>Массовые розничные сети: Продажа игры в магазинах книг, сувениров, подарков.</a:t>
            </a:r>
          </a:p>
          <a:p>
            <a:pPr marL="342900" indent="-342900" algn="just">
              <a:buFont typeface="Arial"/>
              <a:buChar char="•"/>
            </a:pPr>
            <a:r>
              <a:rPr lang="ru-RU" sz="2400" dirty="0">
                <a:solidFill>
                  <a:srgbClr val="000000"/>
                </a:solidFill>
                <a:latin typeface="Times New Roman"/>
                <a:ea typeface="Times New Roman"/>
                <a:cs typeface="Times New Roman"/>
              </a:rPr>
              <a:t>Прямые продажи: Продажа игры на выставках, фестивалях, конференциях.</a:t>
            </a:r>
            <a:r>
              <a:rPr lang="ru-RU" sz="2400" dirty="0">
                <a:latin typeface="Times New Roman"/>
                <a:cs typeface="Times New Roman"/>
              </a:rPr>
              <a:t> </a:t>
            </a: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D862656C-9FE9-0128-AD5C-6A0DE9D8E948}"/>
              </a:ext>
            </a:extLst>
          </p:cNvPr>
          <p:cNvPicPr>
            <a:picLocks noChangeAspect="1"/>
          </p:cNvPicPr>
          <p:nvPr/>
        </p:nvPicPr>
        <p:blipFill>
          <a:blip r:embed="rId2"/>
          <a:stretch>
            <a:fillRect/>
          </a:stretch>
        </p:blipFill>
        <p:spPr>
          <a:xfrm>
            <a:off x="-4763" y="6083074"/>
            <a:ext cx="847726" cy="776968"/>
          </a:xfrm>
          <a:prstGeom prst="rect">
            <a:avLst/>
          </a:prstGeom>
        </p:spPr>
      </p:pic>
      <p:sp>
        <p:nvSpPr>
          <p:cNvPr id="5" name="TextBox 4">
            <a:extLst>
              <a:ext uri="{FF2B5EF4-FFF2-40B4-BE49-F238E27FC236}">
                <a16:creationId xmlns:a16="http://schemas.microsoft.com/office/drawing/2014/main" id="{3CF0B578-4CBD-7A35-6F46-0556DDCC049D}"/>
              </a:ext>
            </a:extLst>
          </p:cNvPr>
          <p:cNvSpPr txBox="1"/>
          <p:nvPr/>
        </p:nvSpPr>
        <p:spPr>
          <a:xfrm>
            <a:off x="-955221"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13</a:t>
            </a:r>
          </a:p>
        </p:txBody>
      </p:sp>
    </p:spTree>
    <p:extLst>
      <p:ext uri="{BB962C8B-B14F-4D97-AF65-F5344CB8AC3E}">
        <p14:creationId xmlns:p14="http://schemas.microsoft.com/office/powerpoint/2010/main" val="579820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F9040D-D4B9-2915-1D84-3AC100069A78}"/>
              </a:ext>
            </a:extLst>
          </p:cNvPr>
          <p:cNvSpPr txBox="1"/>
          <p:nvPr/>
        </p:nvSpPr>
        <p:spPr>
          <a:xfrm>
            <a:off x="1064735" y="2281421"/>
            <a:ext cx="1026160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Wingdings"/>
              <a:buChar char="ü"/>
            </a:pPr>
            <a:r>
              <a:rPr lang="ru-RU" sz="2400" dirty="0">
                <a:solidFill>
                  <a:srgbClr val="000000"/>
                </a:solidFill>
                <a:latin typeface="Times New Roman"/>
                <a:ea typeface="Times New Roman"/>
                <a:cs typeface="Times New Roman"/>
              </a:rPr>
              <a:t>Мы уверены, что проект будет реализован, так как он достаточно легок в его производстве, полезен и выгодно отличается от других на рынке. Он, по сравнению с другими настольными играми, не только может скоротать время компании, но и несет за собой образовательную функцию. Он также может быть использован на уроках литературы или кружках.</a:t>
            </a:r>
            <a:r>
              <a:rPr lang="ru-RU" sz="2400" dirty="0">
                <a:latin typeface="Times New Roman"/>
                <a:cs typeface="Times New Roman"/>
              </a:rPr>
              <a:t> </a:t>
            </a:r>
            <a:endParaRPr lang="ru-RU" sz="2400"/>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3E95E2B3-309C-B15E-DDB8-BB450F4E5668}"/>
              </a:ext>
            </a:extLst>
          </p:cNvPr>
          <p:cNvPicPr>
            <a:picLocks noChangeAspect="1"/>
          </p:cNvPicPr>
          <p:nvPr/>
        </p:nvPicPr>
        <p:blipFill>
          <a:blip r:embed="rId2"/>
          <a:stretch>
            <a:fillRect/>
          </a:stretch>
        </p:blipFill>
        <p:spPr>
          <a:xfrm>
            <a:off x="-4763" y="6083074"/>
            <a:ext cx="847726" cy="776968"/>
          </a:xfrm>
          <a:prstGeom prst="rect">
            <a:avLst/>
          </a:prstGeom>
        </p:spPr>
      </p:pic>
      <p:sp>
        <p:nvSpPr>
          <p:cNvPr id="5" name="TextBox 4">
            <a:extLst>
              <a:ext uri="{FF2B5EF4-FFF2-40B4-BE49-F238E27FC236}">
                <a16:creationId xmlns:a16="http://schemas.microsoft.com/office/drawing/2014/main" id="{F6627940-2E5F-31B2-2DE2-254E21BBC468}"/>
              </a:ext>
            </a:extLst>
          </p:cNvPr>
          <p:cNvSpPr txBox="1"/>
          <p:nvPr/>
        </p:nvSpPr>
        <p:spPr>
          <a:xfrm>
            <a:off x="-957943" y="628922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14</a:t>
            </a:r>
          </a:p>
        </p:txBody>
      </p:sp>
    </p:spTree>
    <p:extLst>
      <p:ext uri="{BB962C8B-B14F-4D97-AF65-F5344CB8AC3E}">
        <p14:creationId xmlns:p14="http://schemas.microsoft.com/office/powerpoint/2010/main" val="2099221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123DC3-B1B9-1641-1EE7-5F58B592C85B}"/>
              </a:ext>
            </a:extLst>
          </p:cNvPr>
          <p:cNvSpPr txBox="1"/>
          <p:nvPr/>
        </p:nvSpPr>
        <p:spPr>
          <a:xfrm>
            <a:off x="4215894" y="199275"/>
            <a:ext cx="41046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2400" b="1" dirty="0">
                <a:solidFill>
                  <a:srgbClr val="000000"/>
                </a:solidFill>
                <a:latin typeface="Times New Roman"/>
                <a:ea typeface="Times New Roman"/>
                <a:cs typeface="Times New Roman"/>
              </a:rPr>
              <a:t>Основные конкуренты</a:t>
            </a:r>
            <a:r>
              <a:rPr lang="ru-RU" sz="2400" dirty="0">
                <a:latin typeface="Times New Roman"/>
                <a:cs typeface="Times New Roman"/>
              </a:rPr>
              <a:t> </a:t>
            </a:r>
          </a:p>
        </p:txBody>
      </p:sp>
      <p:sp>
        <p:nvSpPr>
          <p:cNvPr id="8" name="TextBox 7">
            <a:extLst>
              <a:ext uri="{FF2B5EF4-FFF2-40B4-BE49-F238E27FC236}">
                <a16:creationId xmlns:a16="http://schemas.microsoft.com/office/drawing/2014/main" id="{01F062F5-E7C1-4341-D3D7-9601858D64D6}"/>
              </a:ext>
            </a:extLst>
          </p:cNvPr>
          <p:cNvSpPr txBox="1"/>
          <p:nvPr/>
        </p:nvSpPr>
        <p:spPr>
          <a:xfrm>
            <a:off x="157276" y="798011"/>
            <a:ext cx="11877040"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af-ZA" sz="2400" b="1" dirty="0">
                <a:solidFill>
                  <a:srgbClr val="000000"/>
                </a:solidFill>
                <a:latin typeface="Times New Roman"/>
                <a:ea typeface="Times New Roman"/>
                <a:cs typeface="Times New Roman"/>
              </a:rPr>
              <a:t>1. "Dixit": </a:t>
            </a:r>
            <a:r>
              <a:rPr lang="ru-RU" sz="2400" dirty="0">
                <a:solidFill>
                  <a:srgbClr val="000000"/>
                </a:solidFill>
                <a:latin typeface="Times New Roman"/>
                <a:ea typeface="Times New Roman"/>
                <a:cs typeface="Times New Roman"/>
              </a:rPr>
              <a:t>Хотя "</a:t>
            </a:r>
            <a:r>
              <a:rPr lang="af-ZA" sz="2400" dirty="0">
                <a:solidFill>
                  <a:srgbClr val="000000"/>
                </a:solidFill>
                <a:latin typeface="Times New Roman"/>
                <a:ea typeface="Times New Roman"/>
                <a:cs typeface="Times New Roman"/>
              </a:rPr>
              <a:t>Dixit" </a:t>
            </a:r>
            <a:r>
              <a:rPr lang="ru-RU" sz="2400" dirty="0">
                <a:solidFill>
                  <a:srgbClr val="000000"/>
                </a:solidFill>
                <a:latin typeface="Times New Roman"/>
                <a:ea typeface="Times New Roman"/>
                <a:cs typeface="Times New Roman"/>
              </a:rPr>
              <a:t>не прямо посвящена литературе, она основана на создании образов и их интерпретации, что очень схоже с чтением и пониманием текста. Игра использует красивые иллюстрации, которые участники должны описывать, чтобы другие могли угадать их карту. </a:t>
            </a:r>
            <a:endParaRPr lang="ru-RU" sz="2400"/>
          </a:p>
          <a:p>
            <a:pPr algn="just"/>
            <a:r>
              <a:rPr lang="ru-RU" sz="2400" b="1" dirty="0">
                <a:solidFill>
                  <a:srgbClr val="000000"/>
                </a:solidFill>
                <a:latin typeface="Times New Roman"/>
                <a:ea typeface="Times New Roman"/>
                <a:cs typeface="Times New Roman"/>
              </a:rPr>
              <a:t>2. "Concept":</a:t>
            </a:r>
            <a:r>
              <a:rPr lang="ru-RU" sz="2400" dirty="0">
                <a:solidFill>
                  <a:srgbClr val="000000"/>
                </a:solidFill>
                <a:latin typeface="Times New Roman"/>
                <a:ea typeface="Times New Roman"/>
                <a:cs typeface="Times New Roman"/>
              </a:rPr>
              <a:t> В этой игре игроки используют символы, чтобы описать абстрактные понятия, как будто они пытаются объяснить сюжет книги словами без слов.</a:t>
            </a:r>
            <a:endParaRPr lang="ru-RU" sz="2400">
              <a:latin typeface="Times New Roman"/>
              <a:cs typeface="Times New Roman"/>
            </a:endParaRPr>
          </a:p>
          <a:p>
            <a:pPr algn="just"/>
            <a:r>
              <a:rPr lang="ru-RU" sz="2400" b="1" dirty="0">
                <a:solidFill>
                  <a:srgbClr val="000000"/>
                </a:solidFill>
                <a:latin typeface="Times New Roman"/>
                <a:ea typeface="Times New Roman"/>
                <a:cs typeface="Times New Roman"/>
              </a:rPr>
              <a:t>3. "The </a:t>
            </a:r>
            <a:r>
              <a:rPr lang="ru-RU" sz="2400" b="1" err="1">
                <a:solidFill>
                  <a:srgbClr val="000000"/>
                </a:solidFill>
                <a:latin typeface="Times New Roman"/>
                <a:ea typeface="Times New Roman"/>
                <a:cs typeface="Times New Roman"/>
              </a:rPr>
              <a:t>Resistance</a:t>
            </a:r>
            <a:r>
              <a:rPr lang="ru-RU" sz="2400" b="1" dirty="0">
                <a:solidFill>
                  <a:srgbClr val="000000"/>
                </a:solidFill>
                <a:latin typeface="Times New Roman"/>
                <a:ea typeface="Times New Roman"/>
                <a:cs typeface="Times New Roman"/>
              </a:rPr>
              <a:t>: </a:t>
            </a:r>
            <a:r>
              <a:rPr lang="ru-RU" sz="2400" b="1" err="1">
                <a:solidFill>
                  <a:srgbClr val="000000"/>
                </a:solidFill>
                <a:latin typeface="Times New Roman"/>
                <a:ea typeface="Times New Roman"/>
                <a:cs typeface="Times New Roman"/>
              </a:rPr>
              <a:t>Avalon</a:t>
            </a:r>
            <a:r>
              <a:rPr lang="ru-RU" sz="2400" b="1" dirty="0">
                <a:solidFill>
                  <a:srgbClr val="000000"/>
                </a:solidFill>
                <a:latin typeface="Times New Roman"/>
                <a:ea typeface="Times New Roman"/>
                <a:cs typeface="Times New Roman"/>
              </a:rPr>
              <a:t>":</a:t>
            </a:r>
            <a:r>
              <a:rPr lang="ru-RU" sz="2400" dirty="0">
                <a:solidFill>
                  <a:srgbClr val="000000"/>
                </a:solidFill>
                <a:latin typeface="Times New Roman"/>
                <a:ea typeface="Times New Roman"/>
                <a:cs typeface="Times New Roman"/>
              </a:rPr>
              <a:t> Игра сочетает дедукцию и социальное взаимодействие, где участники должны выяснить, кто является предателем, используя логику и наблюдение. </a:t>
            </a:r>
            <a:endParaRPr lang="ru-RU" sz="2400">
              <a:latin typeface="Times New Roman"/>
              <a:cs typeface="Times New Roman"/>
            </a:endParaRPr>
          </a:p>
          <a:p>
            <a:pPr algn="just"/>
            <a:r>
              <a:rPr lang="ru-RU" sz="2400" b="1" dirty="0">
                <a:solidFill>
                  <a:srgbClr val="000000"/>
                </a:solidFill>
                <a:latin typeface="Times New Roman"/>
                <a:ea typeface="Times New Roman"/>
                <a:cs typeface="Times New Roman"/>
              </a:rPr>
              <a:t>4. "</a:t>
            </a:r>
            <a:r>
              <a:rPr lang="ru-RU" sz="2400" b="1" err="1">
                <a:solidFill>
                  <a:srgbClr val="000000"/>
                </a:solidFill>
                <a:latin typeface="Times New Roman"/>
                <a:ea typeface="Times New Roman"/>
                <a:cs typeface="Times New Roman"/>
              </a:rPr>
              <a:t>Codenames</a:t>
            </a:r>
            <a:r>
              <a:rPr lang="ru-RU" sz="2400" b="1" dirty="0">
                <a:solidFill>
                  <a:srgbClr val="000000"/>
                </a:solidFill>
                <a:latin typeface="Times New Roman"/>
                <a:ea typeface="Times New Roman"/>
                <a:cs typeface="Times New Roman"/>
              </a:rPr>
              <a:t>":</a:t>
            </a:r>
            <a:r>
              <a:rPr lang="ru-RU" sz="2400" dirty="0">
                <a:solidFill>
                  <a:srgbClr val="000000"/>
                </a:solidFill>
                <a:latin typeface="Times New Roman"/>
                <a:ea typeface="Times New Roman"/>
                <a:cs typeface="Times New Roman"/>
              </a:rPr>
              <a:t> Эта игра также основана на дедукции и кодировании. Один игрок дает подсказки своей команде, используя одно слово, чтобы они могли угадать слова, связанные с агентами. </a:t>
            </a:r>
            <a:endParaRPr lang="ru-RU" sz="2400">
              <a:latin typeface="Times New Roman"/>
              <a:cs typeface="Times New Roman"/>
            </a:endParaRPr>
          </a:p>
          <a:p>
            <a:pPr algn="just"/>
            <a:r>
              <a:rPr lang="ru-RU" sz="2400" b="1" dirty="0">
                <a:solidFill>
                  <a:srgbClr val="000000"/>
                </a:solidFill>
                <a:latin typeface="Times New Roman"/>
                <a:ea typeface="Times New Roman"/>
                <a:cs typeface="Times New Roman"/>
              </a:rPr>
              <a:t>5. "The Mind":</a:t>
            </a:r>
            <a:r>
              <a:rPr lang="ru-RU" sz="2400" dirty="0">
                <a:solidFill>
                  <a:srgbClr val="000000"/>
                </a:solidFill>
                <a:latin typeface="Times New Roman"/>
                <a:ea typeface="Times New Roman"/>
                <a:cs typeface="Times New Roman"/>
              </a:rPr>
              <a:t> В этой игре игроки должны синхронизироваться, чтобы угадать порядок карт, упорядоченных по возрастанию. Это учит внимательности, пониманию контекста и работе в команде</a:t>
            </a:r>
            <a:endParaRPr lang="ru-RU" sz="2400">
              <a:latin typeface="Times New Roman"/>
              <a:cs typeface="Times New Roman"/>
            </a:endParaRP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2CCF2C6E-40B0-B9B7-EA01-90DBFFF0EB3D}"/>
              </a:ext>
            </a:extLst>
          </p:cNvPr>
          <p:cNvPicPr>
            <a:picLocks noChangeAspect="1"/>
          </p:cNvPicPr>
          <p:nvPr/>
        </p:nvPicPr>
        <p:blipFill>
          <a:blip r:embed="rId2"/>
          <a:stretch>
            <a:fillRect/>
          </a:stretch>
        </p:blipFill>
        <p:spPr>
          <a:xfrm>
            <a:off x="-4763" y="6083074"/>
            <a:ext cx="847726" cy="776968"/>
          </a:xfrm>
          <a:prstGeom prst="rect">
            <a:avLst/>
          </a:prstGeom>
        </p:spPr>
      </p:pic>
      <p:sp>
        <p:nvSpPr>
          <p:cNvPr id="5" name="TextBox 4">
            <a:extLst>
              <a:ext uri="{FF2B5EF4-FFF2-40B4-BE49-F238E27FC236}">
                <a16:creationId xmlns:a16="http://schemas.microsoft.com/office/drawing/2014/main" id="{EC5ACFE2-7265-E221-55D7-94558BA8CFBA}"/>
              </a:ext>
            </a:extLst>
          </p:cNvPr>
          <p:cNvSpPr txBox="1"/>
          <p:nvPr/>
        </p:nvSpPr>
        <p:spPr>
          <a:xfrm>
            <a:off x="-955222" y="628377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15</a:t>
            </a:r>
            <a:endParaRPr lang="ru-RU" dirty="0"/>
          </a:p>
        </p:txBody>
      </p:sp>
    </p:spTree>
    <p:extLst>
      <p:ext uri="{BB962C8B-B14F-4D97-AF65-F5344CB8AC3E}">
        <p14:creationId xmlns:p14="http://schemas.microsoft.com/office/powerpoint/2010/main" val="916491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300E54-42C5-4122-9DDA-A5A2D4247C7E}"/>
              </a:ext>
            </a:extLst>
          </p:cNvPr>
          <p:cNvSpPr txBox="1"/>
          <p:nvPr/>
        </p:nvSpPr>
        <p:spPr>
          <a:xfrm>
            <a:off x="3671529" y="605675"/>
            <a:ext cx="484632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a:latin typeface="Times New Roman"/>
                <a:cs typeface="Times New Roman"/>
              </a:rPr>
              <a:t>Основные конкурентные преимущества</a:t>
            </a:r>
            <a:endParaRPr lang="ru-RU" sz="2400" dirty="0"/>
          </a:p>
        </p:txBody>
      </p:sp>
      <p:sp>
        <p:nvSpPr>
          <p:cNvPr id="5" name="TextBox 4">
            <a:extLst>
              <a:ext uri="{FF2B5EF4-FFF2-40B4-BE49-F238E27FC236}">
                <a16:creationId xmlns:a16="http://schemas.microsoft.com/office/drawing/2014/main" id="{5E9F8B64-C2E1-2542-3B71-99EDE616F294}"/>
              </a:ext>
            </a:extLst>
          </p:cNvPr>
          <p:cNvSpPr txBox="1"/>
          <p:nvPr/>
        </p:nvSpPr>
        <p:spPr>
          <a:xfrm>
            <a:off x="644956" y="2767893"/>
            <a:ext cx="1091184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cs typeface="Times New Roman"/>
              </a:rPr>
              <a:t>На   рынке   не   хватает   игр,   которые   бы   были   как   увлекательными,   так   и   образовательными.   Проект   может   заполнить   эту   нишу. Проект   вносит   вклад   в   сохранение   и   развитие   культуры   чтения,   что   важно   для   формирования   гармонично   развитой   личности</a:t>
            </a: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DD1DC216-0858-AB8D-38A1-1B795EF5AA40}"/>
              </a:ext>
            </a:extLst>
          </p:cNvPr>
          <p:cNvPicPr>
            <a:picLocks noChangeAspect="1"/>
          </p:cNvPicPr>
          <p:nvPr/>
        </p:nvPicPr>
        <p:blipFill>
          <a:blip r:embed="rId2"/>
          <a:stretch>
            <a:fillRect/>
          </a:stretch>
        </p:blipFill>
        <p:spPr>
          <a:xfrm>
            <a:off x="-4763" y="6083074"/>
            <a:ext cx="847726" cy="776968"/>
          </a:xfrm>
          <a:prstGeom prst="rect">
            <a:avLst/>
          </a:prstGeom>
        </p:spPr>
      </p:pic>
      <p:sp>
        <p:nvSpPr>
          <p:cNvPr id="6" name="TextBox 5">
            <a:extLst>
              <a:ext uri="{FF2B5EF4-FFF2-40B4-BE49-F238E27FC236}">
                <a16:creationId xmlns:a16="http://schemas.microsoft.com/office/drawing/2014/main" id="{B56DB469-8918-35EE-E440-F4D3DCCC4CE7}"/>
              </a:ext>
            </a:extLst>
          </p:cNvPr>
          <p:cNvSpPr txBox="1"/>
          <p:nvPr/>
        </p:nvSpPr>
        <p:spPr>
          <a:xfrm>
            <a:off x="-210820" y="6283778"/>
            <a:ext cx="1259840" cy="36933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16</a:t>
            </a:r>
            <a:endParaRPr lang="ru-RU" dirty="0"/>
          </a:p>
        </p:txBody>
      </p:sp>
    </p:spTree>
    <p:extLst>
      <p:ext uri="{BB962C8B-B14F-4D97-AF65-F5344CB8AC3E}">
        <p14:creationId xmlns:p14="http://schemas.microsoft.com/office/powerpoint/2010/main" val="300825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498069-6C2E-246F-A46A-DE998DE8A796}"/>
              </a:ext>
            </a:extLst>
          </p:cNvPr>
          <p:cNvSpPr txBox="1"/>
          <p:nvPr/>
        </p:nvSpPr>
        <p:spPr>
          <a:xfrm>
            <a:off x="3116603" y="603462"/>
            <a:ext cx="596392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a:solidFill>
                  <a:srgbClr val="000000"/>
                </a:solidFill>
                <a:latin typeface="Times New Roman"/>
                <a:ea typeface="Times New Roman"/>
                <a:cs typeface="Times New Roman"/>
              </a:rPr>
              <a:t>Организационные, производственные и финансовые параметры бизнеса</a:t>
            </a:r>
            <a:r>
              <a:rPr lang="ru-RU" sz="2400" dirty="0">
                <a:latin typeface="Times New Roman"/>
                <a:cs typeface="Times New Roman"/>
              </a:rPr>
              <a:t> </a:t>
            </a:r>
          </a:p>
        </p:txBody>
      </p:sp>
      <p:sp>
        <p:nvSpPr>
          <p:cNvPr id="5" name="TextBox 4">
            <a:extLst>
              <a:ext uri="{FF2B5EF4-FFF2-40B4-BE49-F238E27FC236}">
                <a16:creationId xmlns:a16="http://schemas.microsoft.com/office/drawing/2014/main" id="{8695C055-CD90-2071-79EF-84B71D0BBE8A}"/>
              </a:ext>
            </a:extLst>
          </p:cNvPr>
          <p:cNvSpPr txBox="1"/>
          <p:nvPr/>
        </p:nvSpPr>
        <p:spPr>
          <a:xfrm>
            <a:off x="219444" y="2500464"/>
            <a:ext cx="1159256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dirty="0">
                <a:latin typeface="Times New Roman"/>
                <a:cs typeface="Times New Roman"/>
              </a:rPr>
              <a:t>Видение основателей заключается в  создании  успешного   и   прибыльного   бизнеса,   основанного   на   производстве   и   продвижении   высококачественной   настольной   игры   по   литературе,   которая   станет   популярной   среди   школьников,   родителей   и   учителей,   способствуя   развитию   любви   к   чтению   и   повышению   уровня   образования.</a:t>
            </a:r>
            <a:endParaRPr lang="ru-RU" sz="2400"/>
          </a:p>
          <a:p>
            <a:pPr algn="l"/>
            <a:endParaRPr lang="ru-RU" sz="2400" dirty="0">
              <a:latin typeface="Times New Roman"/>
              <a:cs typeface="Times New Roman"/>
            </a:endParaRP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A4112079-DBEB-8DE2-5FCD-A869658323E0}"/>
              </a:ext>
            </a:extLst>
          </p:cNvPr>
          <p:cNvPicPr>
            <a:picLocks noChangeAspect="1"/>
          </p:cNvPicPr>
          <p:nvPr/>
        </p:nvPicPr>
        <p:blipFill>
          <a:blip r:embed="rId2"/>
          <a:stretch>
            <a:fillRect/>
          </a:stretch>
        </p:blipFill>
        <p:spPr>
          <a:xfrm>
            <a:off x="-4763" y="6083074"/>
            <a:ext cx="847726" cy="776968"/>
          </a:xfrm>
          <a:prstGeom prst="rect">
            <a:avLst/>
          </a:prstGeom>
        </p:spPr>
      </p:pic>
      <p:sp>
        <p:nvSpPr>
          <p:cNvPr id="6" name="TextBox 5">
            <a:extLst>
              <a:ext uri="{FF2B5EF4-FFF2-40B4-BE49-F238E27FC236}">
                <a16:creationId xmlns:a16="http://schemas.microsoft.com/office/drawing/2014/main" id="{2E57E7C5-BCBC-78A3-CE05-400E9B063579}"/>
              </a:ext>
            </a:extLst>
          </p:cNvPr>
          <p:cNvSpPr txBox="1"/>
          <p:nvPr/>
        </p:nvSpPr>
        <p:spPr>
          <a:xfrm>
            <a:off x="-952501" y="62810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17</a:t>
            </a:r>
            <a:endParaRPr lang="ru-RU" dirty="0"/>
          </a:p>
        </p:txBody>
      </p:sp>
    </p:spTree>
    <p:extLst>
      <p:ext uri="{BB962C8B-B14F-4D97-AF65-F5344CB8AC3E}">
        <p14:creationId xmlns:p14="http://schemas.microsoft.com/office/powerpoint/2010/main" val="1528160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0AEBBD-168C-4CB9-A518-EC6C3BAA7EB2}"/>
              </a:ext>
            </a:extLst>
          </p:cNvPr>
          <p:cNvSpPr txBox="1"/>
          <p:nvPr/>
        </p:nvSpPr>
        <p:spPr>
          <a:xfrm>
            <a:off x="743287" y="1344086"/>
            <a:ext cx="1095248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b="1" dirty="0">
                <a:latin typeface="Times New Roman"/>
                <a:cs typeface="Times New Roman"/>
              </a:rPr>
              <a:t>Внутренние процессы:</a:t>
            </a:r>
            <a:endParaRPr lang="ru-RU" sz="2400" dirty="0">
              <a:latin typeface="Times New Roman"/>
              <a:cs typeface="Times New Roman"/>
            </a:endParaRPr>
          </a:p>
          <a:p>
            <a:pPr algn="just"/>
            <a:endParaRPr lang="ru-RU" sz="2400" dirty="0">
              <a:latin typeface="Times New Roman"/>
              <a:cs typeface="Times New Roman"/>
            </a:endParaRPr>
          </a:p>
          <a:p>
            <a:pPr marL="342900" indent="-342900" algn="just">
              <a:buFont typeface="Arial"/>
              <a:buChar char="•"/>
            </a:pPr>
            <a:r>
              <a:rPr lang="ru-RU" sz="2400" dirty="0">
                <a:latin typeface="Times New Roman"/>
                <a:cs typeface="Times New Roman"/>
              </a:rPr>
              <a:t>Разработка: Использование   </a:t>
            </a:r>
            <a:r>
              <a:rPr lang="ru-RU" sz="2400" err="1">
                <a:latin typeface="Times New Roman"/>
                <a:cs typeface="Times New Roman"/>
              </a:rPr>
              <a:t>Agile</a:t>
            </a:r>
            <a:r>
              <a:rPr lang="ru-RU" sz="2400" dirty="0">
                <a:latin typeface="Times New Roman"/>
                <a:cs typeface="Times New Roman"/>
              </a:rPr>
              <a:t>-методологии   для   быстрой   и   гибкой   разработки   игры.</a:t>
            </a:r>
          </a:p>
          <a:p>
            <a:pPr marL="342900" indent="-342900" algn="just">
              <a:buFont typeface="Arial"/>
              <a:buChar char="•"/>
            </a:pPr>
            <a:r>
              <a:rPr lang="ru-RU" sz="2400" dirty="0">
                <a:latin typeface="Times New Roman"/>
                <a:cs typeface="Times New Roman"/>
              </a:rPr>
              <a:t>Производство: Четкий   контроль   качества   производства,   использование   надежных   поставщиков   материалов   и   оборудования.</a:t>
            </a:r>
          </a:p>
          <a:p>
            <a:pPr marL="342900" indent="-342900" algn="just">
              <a:buFont typeface="Arial"/>
              <a:buChar char="•"/>
            </a:pPr>
            <a:r>
              <a:rPr lang="ru-RU" sz="2400" dirty="0">
                <a:latin typeface="Times New Roman"/>
                <a:cs typeface="Times New Roman"/>
              </a:rPr>
              <a:t>Маркетинг: Разработка   эффективной   маркетинговой   стратегии,   использование   социальных   сетей,   блогов,   рекламы   в   специализированных   изданиях.</a:t>
            </a: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31654A24-D5CB-3C4E-055F-4F675857444A}"/>
              </a:ext>
            </a:extLst>
          </p:cNvPr>
          <p:cNvPicPr>
            <a:picLocks noChangeAspect="1"/>
          </p:cNvPicPr>
          <p:nvPr/>
        </p:nvPicPr>
        <p:blipFill>
          <a:blip r:embed="rId2"/>
          <a:stretch>
            <a:fillRect/>
          </a:stretch>
        </p:blipFill>
        <p:spPr>
          <a:xfrm>
            <a:off x="-4763" y="6083074"/>
            <a:ext cx="847726" cy="776968"/>
          </a:xfrm>
          <a:prstGeom prst="rect">
            <a:avLst/>
          </a:prstGeom>
        </p:spPr>
      </p:pic>
      <p:sp>
        <p:nvSpPr>
          <p:cNvPr id="2" name="TextBox 1">
            <a:extLst>
              <a:ext uri="{FF2B5EF4-FFF2-40B4-BE49-F238E27FC236}">
                <a16:creationId xmlns:a16="http://schemas.microsoft.com/office/drawing/2014/main" id="{2E42AD32-DF4C-2AA5-CF85-64EEF6F530B9}"/>
              </a:ext>
            </a:extLst>
          </p:cNvPr>
          <p:cNvSpPr txBox="1"/>
          <p:nvPr/>
        </p:nvSpPr>
        <p:spPr>
          <a:xfrm>
            <a:off x="-953045" y="628341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18</a:t>
            </a:r>
            <a:endParaRPr lang="ru-RU" dirty="0"/>
          </a:p>
        </p:txBody>
      </p:sp>
    </p:spTree>
    <p:extLst>
      <p:ext uri="{BB962C8B-B14F-4D97-AF65-F5344CB8AC3E}">
        <p14:creationId xmlns:p14="http://schemas.microsoft.com/office/powerpoint/2010/main" val="3392564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69FF33-4EF1-6DB6-FEA1-E30AB6D18CB3}"/>
              </a:ext>
            </a:extLst>
          </p:cNvPr>
          <p:cNvSpPr txBox="1"/>
          <p:nvPr/>
        </p:nvSpPr>
        <p:spPr>
          <a:xfrm>
            <a:off x="3043972" y="797407"/>
            <a:ext cx="655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latin typeface="Times New Roman"/>
                <a:cs typeface="Times New Roman"/>
              </a:rPr>
              <a:t>Каналы продвижения будущего продукта</a:t>
            </a:r>
            <a:endParaRPr lang="ru-RU" sz="2400" dirty="0"/>
          </a:p>
        </p:txBody>
      </p:sp>
      <p:sp>
        <p:nvSpPr>
          <p:cNvPr id="5" name="TextBox 4">
            <a:extLst>
              <a:ext uri="{FF2B5EF4-FFF2-40B4-BE49-F238E27FC236}">
                <a16:creationId xmlns:a16="http://schemas.microsoft.com/office/drawing/2014/main" id="{3BB39F44-9C40-311A-00DA-B4499E8CF984}"/>
              </a:ext>
            </a:extLst>
          </p:cNvPr>
          <p:cNvSpPr txBox="1"/>
          <p:nvPr/>
        </p:nvSpPr>
        <p:spPr>
          <a:xfrm>
            <a:off x="397394" y="2549604"/>
            <a:ext cx="1138936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Arial"/>
              <a:buChar char="•"/>
            </a:pPr>
            <a:r>
              <a:rPr lang="ru-RU" sz="2400" dirty="0">
                <a:latin typeface="Times New Roman"/>
                <a:cs typeface="Times New Roman"/>
              </a:rPr>
              <a:t>Создание сообщества: Формирование онлайн-сообщества игроков через</a:t>
            </a:r>
            <a:r>
              <a:rPr lang="ru-RU" sz="2400" dirty="0">
                <a:latin typeface="Times New Roman"/>
                <a:ea typeface="+mn-lt"/>
                <a:cs typeface="+mn-lt"/>
              </a:rPr>
              <a:t> </a:t>
            </a:r>
            <a:r>
              <a:rPr lang="ru-RU" sz="2400" dirty="0">
                <a:latin typeface="Times New Roman"/>
                <a:cs typeface="Times New Roman"/>
              </a:rPr>
              <a:t>социальные сети, форумы, чтобы стимулировать общение и обмен опытом.</a:t>
            </a:r>
            <a:endParaRPr lang="ru-RU" sz="2400"/>
          </a:p>
          <a:p>
            <a:pPr marL="342900" indent="-342900" algn="just">
              <a:buFont typeface="Arial"/>
              <a:buChar char="•"/>
            </a:pPr>
            <a:r>
              <a:rPr lang="ru-RU" sz="2400" dirty="0">
                <a:latin typeface="Times New Roman"/>
                <a:cs typeface="Times New Roman"/>
              </a:rPr>
              <a:t>Обратная связь: Сбор отзывов от потребителей, анализ их пожеланий, чтобы постоянно улучшать игру.</a:t>
            </a:r>
          </a:p>
          <a:p>
            <a:pPr marL="342900" indent="-342900" algn="just">
              <a:buFont typeface="Arial"/>
              <a:buChar char="•"/>
            </a:pPr>
            <a:r>
              <a:rPr lang="ru-RU" sz="2400" dirty="0">
                <a:latin typeface="Times New Roman"/>
                <a:cs typeface="Times New Roman"/>
              </a:rPr>
              <a:t>Маркетинг: Реклама игры через социальные сети, специализированные сайты, блоги, сотрудничество с литературными изданиями и блогерами.</a:t>
            </a: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48D36153-E151-5B1D-A1E8-31B0B874F364}"/>
              </a:ext>
            </a:extLst>
          </p:cNvPr>
          <p:cNvPicPr>
            <a:picLocks noChangeAspect="1"/>
          </p:cNvPicPr>
          <p:nvPr/>
        </p:nvPicPr>
        <p:blipFill>
          <a:blip r:embed="rId2"/>
          <a:stretch>
            <a:fillRect/>
          </a:stretch>
        </p:blipFill>
        <p:spPr>
          <a:xfrm>
            <a:off x="-4763" y="6083074"/>
            <a:ext cx="847726" cy="776968"/>
          </a:xfrm>
          <a:prstGeom prst="rect">
            <a:avLst/>
          </a:prstGeom>
        </p:spPr>
      </p:pic>
      <p:sp>
        <p:nvSpPr>
          <p:cNvPr id="2" name="TextBox 1">
            <a:extLst>
              <a:ext uri="{FF2B5EF4-FFF2-40B4-BE49-F238E27FC236}">
                <a16:creationId xmlns:a16="http://schemas.microsoft.com/office/drawing/2014/main" id="{C286330E-C028-D5E7-F2A0-6EFCDA5F22F5}"/>
              </a:ext>
            </a:extLst>
          </p:cNvPr>
          <p:cNvSpPr txBox="1"/>
          <p:nvPr/>
        </p:nvSpPr>
        <p:spPr>
          <a:xfrm>
            <a:off x="-956855" y="628740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19</a:t>
            </a:r>
            <a:endParaRPr lang="ru-RU" dirty="0"/>
          </a:p>
        </p:txBody>
      </p:sp>
    </p:spTree>
    <p:extLst>
      <p:ext uri="{BB962C8B-B14F-4D97-AF65-F5344CB8AC3E}">
        <p14:creationId xmlns:p14="http://schemas.microsoft.com/office/powerpoint/2010/main" val="417323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F967F6-D280-B172-DA10-B9BD51E5BE3E}"/>
              </a:ext>
            </a:extLst>
          </p:cNvPr>
          <p:cNvSpPr txBox="1"/>
          <p:nvPr/>
        </p:nvSpPr>
        <p:spPr>
          <a:xfrm>
            <a:off x="2070525" y="631327"/>
            <a:ext cx="864616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2400" b="1" dirty="0">
                <a:solidFill>
                  <a:srgbClr val="000000"/>
                </a:solidFill>
                <a:latin typeface="Times New Roman"/>
                <a:ea typeface="Times New Roman"/>
                <a:cs typeface="Times New Roman"/>
              </a:rPr>
              <a:t>Оценка потенциала «рынка» и рентабельности бизнеса</a:t>
            </a:r>
            <a:r>
              <a:rPr lang="ru-RU" dirty="0">
                <a:latin typeface="Times New Roman"/>
                <a:cs typeface="Times New Roman"/>
              </a:rPr>
              <a:t> </a:t>
            </a:r>
          </a:p>
        </p:txBody>
      </p:sp>
      <p:sp>
        <p:nvSpPr>
          <p:cNvPr id="5" name="TextBox 4">
            <a:extLst>
              <a:ext uri="{FF2B5EF4-FFF2-40B4-BE49-F238E27FC236}">
                <a16:creationId xmlns:a16="http://schemas.microsoft.com/office/drawing/2014/main" id="{C3DAAFF9-AD74-CCAE-6536-A7B9CF36CE50}"/>
              </a:ext>
            </a:extLst>
          </p:cNvPr>
          <p:cNvSpPr txBox="1"/>
          <p:nvPr/>
        </p:nvSpPr>
        <p:spPr>
          <a:xfrm>
            <a:off x="428377" y="2150246"/>
            <a:ext cx="1149096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400" b="1" dirty="0">
                <a:latin typeface="Times New Roman"/>
                <a:cs typeface="Times New Roman"/>
              </a:rPr>
              <a:t>Доля рынка:  </a:t>
            </a:r>
            <a:endParaRPr lang="ru-RU" sz="2400" dirty="0">
              <a:latin typeface="Times New Roman"/>
              <a:cs typeface="Times New Roman"/>
            </a:endParaRPr>
          </a:p>
          <a:p>
            <a:endParaRPr lang="ru-RU" sz="2400" dirty="0">
              <a:latin typeface="Times New Roman"/>
              <a:cs typeface="Times New Roman"/>
            </a:endParaRPr>
          </a:p>
          <a:p>
            <a:pPr marL="342900" indent="-342900" algn="just">
              <a:buFont typeface="Arial"/>
              <a:buChar char="•"/>
            </a:pPr>
            <a:r>
              <a:rPr lang="ru-RU" sz="2400" dirty="0">
                <a:latin typeface="Times New Roman"/>
                <a:cs typeface="Times New Roman"/>
              </a:rPr>
              <a:t>Потенциал: Рынок настольных игр в России активно растет, сегмент образовательных игр также демонстрирует положительную динамику.</a:t>
            </a:r>
          </a:p>
          <a:p>
            <a:pPr marL="342900" indent="-342900" algn="just">
              <a:buFont typeface="Arial"/>
              <a:buChar char="•"/>
            </a:pPr>
            <a:r>
              <a:rPr lang="ru-RU" sz="2400" dirty="0">
                <a:latin typeface="Times New Roman"/>
                <a:cs typeface="Times New Roman"/>
              </a:rPr>
              <a:t>Конкуренция: Существует ряд настольных игр, посвященных литературе, но настоящая конкуренция ограничена.</a:t>
            </a:r>
          </a:p>
          <a:p>
            <a:pPr marL="342900" indent="-342900" algn="just">
              <a:buFont typeface="Arial"/>
              <a:buChar char="•"/>
            </a:pPr>
            <a:r>
              <a:rPr lang="ru-RU" sz="2400" dirty="0">
                <a:latin typeface="Times New Roman"/>
                <a:cs typeface="Times New Roman"/>
              </a:rPr>
              <a:t>Дифференциация: Игра должна отличаться   уникальным   концептом,   качеством   и   интересным   оформлением,   чтобы   завоевать   долю   на   рынке.</a:t>
            </a:r>
          </a:p>
          <a:p>
            <a:pPr algn="just"/>
            <a:endParaRPr lang="ru-RU" sz="2400" dirty="0">
              <a:latin typeface="Times New Roman"/>
              <a:cs typeface="Times New Roman"/>
            </a:endParaRP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7ED64050-31D4-2BE7-5F25-D71BDF945257}"/>
              </a:ext>
            </a:extLst>
          </p:cNvPr>
          <p:cNvPicPr>
            <a:picLocks noChangeAspect="1"/>
          </p:cNvPicPr>
          <p:nvPr/>
        </p:nvPicPr>
        <p:blipFill>
          <a:blip r:embed="rId2"/>
          <a:stretch>
            <a:fillRect/>
          </a:stretch>
        </p:blipFill>
        <p:spPr>
          <a:xfrm>
            <a:off x="-4763" y="6083074"/>
            <a:ext cx="847726" cy="776968"/>
          </a:xfrm>
          <a:prstGeom prst="rect">
            <a:avLst/>
          </a:prstGeom>
        </p:spPr>
      </p:pic>
      <p:sp>
        <p:nvSpPr>
          <p:cNvPr id="2" name="TextBox 1">
            <a:extLst>
              <a:ext uri="{FF2B5EF4-FFF2-40B4-BE49-F238E27FC236}">
                <a16:creationId xmlns:a16="http://schemas.microsoft.com/office/drawing/2014/main" id="{854B4740-D065-C33B-360A-E0CF1A9CF703}"/>
              </a:ext>
            </a:extLst>
          </p:cNvPr>
          <p:cNvSpPr txBox="1"/>
          <p:nvPr/>
        </p:nvSpPr>
        <p:spPr>
          <a:xfrm>
            <a:off x="-949960" y="628722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20</a:t>
            </a:r>
          </a:p>
        </p:txBody>
      </p:sp>
    </p:spTree>
    <p:extLst>
      <p:ext uri="{BB962C8B-B14F-4D97-AF65-F5344CB8AC3E}">
        <p14:creationId xmlns:p14="http://schemas.microsoft.com/office/powerpoint/2010/main" val="3264503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5C9C44-5615-0183-0B6D-115E64CFBE47}"/>
              </a:ext>
            </a:extLst>
          </p:cNvPr>
          <p:cNvSpPr txBox="1"/>
          <p:nvPr/>
        </p:nvSpPr>
        <p:spPr>
          <a:xfrm>
            <a:off x="433105" y="1430245"/>
            <a:ext cx="1132840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2400" b="1" dirty="0">
                <a:latin typeface="Times New Roman"/>
                <a:cs typeface="Times New Roman"/>
              </a:rPr>
              <a:t>Возможности для масштабирования:</a:t>
            </a:r>
            <a:endParaRPr lang="ru-RU" sz="2400" dirty="0">
              <a:latin typeface="Times New Roman"/>
              <a:cs typeface="Times New Roman"/>
            </a:endParaRPr>
          </a:p>
          <a:p>
            <a:pPr algn="just"/>
            <a:endParaRPr lang="ru-RU" sz="2400" dirty="0">
              <a:latin typeface="Times New Roman"/>
              <a:cs typeface="Times New Roman"/>
            </a:endParaRPr>
          </a:p>
          <a:p>
            <a:pPr marL="342900" indent="-342900" algn="just">
              <a:buFont typeface="Arial"/>
              <a:buChar char="•"/>
            </a:pPr>
            <a:r>
              <a:rPr lang="ru-RU" sz="2400" dirty="0">
                <a:latin typeface="Times New Roman"/>
                <a:cs typeface="Times New Roman"/>
              </a:rPr>
              <a:t>Географическая экспансия: Расширение сбыта на   рынки других   стран, где   существует интерес к   чтению   и   играм.</a:t>
            </a:r>
          </a:p>
          <a:p>
            <a:pPr marL="342900" indent="-342900" algn="just">
              <a:buFont typeface="Arial"/>
              <a:buChar char="•"/>
            </a:pPr>
            <a:r>
              <a:rPr lang="ru-RU" sz="2400" dirty="0">
                <a:latin typeface="Times New Roman"/>
                <a:cs typeface="Times New Roman"/>
              </a:rPr>
              <a:t>Разработка   новых   игр: Создание   линейки   игр   по   разным   литературным   жанрам   и   авторам,   чтобы   привлечь   широкую   аудиторию.</a:t>
            </a:r>
          </a:p>
          <a:p>
            <a:pPr marL="342900" indent="-342900" algn="just">
              <a:buFont typeface="Arial"/>
              <a:buChar char="•"/>
            </a:pPr>
            <a:r>
              <a:rPr lang="ru-RU" sz="2400" dirty="0">
                <a:latin typeface="Times New Roman"/>
                <a:cs typeface="Times New Roman"/>
              </a:rPr>
              <a:t>Создание   онлайн-версии: Разработка   мобильного   приложения   с   игрой,   что   расширит   доступность   и   аудиторию.</a:t>
            </a:r>
          </a:p>
          <a:p>
            <a:pPr marL="342900" indent="-342900" algn="just">
              <a:buFont typeface="Arial"/>
              <a:buChar char="•"/>
            </a:pPr>
            <a:r>
              <a:rPr lang="ru-RU" sz="2400" dirty="0">
                <a:latin typeface="Times New Roman"/>
                <a:cs typeface="Times New Roman"/>
              </a:rPr>
              <a:t>Сотрудничество   с   образовательными   учреждениями:   Предоставление   игры   в   школы   и   библиотеки,   организация   конкурсов   и   мероприятий.</a:t>
            </a:r>
          </a:p>
        </p:txBody>
      </p:sp>
      <p:pic>
        <p:nvPicPr>
          <p:cNvPr id="3" name="Рисунок 2" descr="Изображение выглядит как вода, Бирюза, синий, Цвет морской волны&#10;&#10;Автоматически созданное описание">
            <a:extLst>
              <a:ext uri="{FF2B5EF4-FFF2-40B4-BE49-F238E27FC236}">
                <a16:creationId xmlns:a16="http://schemas.microsoft.com/office/drawing/2014/main" id="{6983B3F6-EB2A-39B1-3170-6BD6BF70A579}"/>
              </a:ext>
            </a:extLst>
          </p:cNvPr>
          <p:cNvPicPr>
            <a:picLocks noChangeAspect="1"/>
          </p:cNvPicPr>
          <p:nvPr/>
        </p:nvPicPr>
        <p:blipFill>
          <a:blip r:embed="rId2"/>
          <a:stretch>
            <a:fillRect/>
          </a:stretch>
        </p:blipFill>
        <p:spPr>
          <a:xfrm>
            <a:off x="-4763" y="6083074"/>
            <a:ext cx="847726" cy="776968"/>
          </a:xfrm>
          <a:prstGeom prst="rect">
            <a:avLst/>
          </a:prstGeom>
        </p:spPr>
      </p:pic>
      <p:sp>
        <p:nvSpPr>
          <p:cNvPr id="2" name="TextBox 1">
            <a:extLst>
              <a:ext uri="{FF2B5EF4-FFF2-40B4-BE49-F238E27FC236}">
                <a16:creationId xmlns:a16="http://schemas.microsoft.com/office/drawing/2014/main" id="{5583B853-6C90-6A22-A53F-3534BB13FD58}"/>
              </a:ext>
            </a:extLst>
          </p:cNvPr>
          <p:cNvSpPr txBox="1"/>
          <p:nvPr/>
        </p:nvSpPr>
        <p:spPr>
          <a:xfrm>
            <a:off x="-939800" y="629121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dirty="0">
                <a:solidFill>
                  <a:schemeClr val="bg1"/>
                </a:solidFill>
              </a:rPr>
              <a:t>21</a:t>
            </a:r>
          </a:p>
        </p:txBody>
      </p:sp>
    </p:spTree>
    <p:extLst>
      <p:ext uri="{BB962C8B-B14F-4D97-AF65-F5344CB8AC3E}">
        <p14:creationId xmlns:p14="http://schemas.microsoft.com/office/powerpoint/2010/main" val="4234639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E3D20D-D753-CC6C-958D-8AEFC463FD31}"/>
              </a:ext>
            </a:extLst>
          </p:cNvPr>
          <p:cNvSpPr txBox="1"/>
          <p:nvPr/>
        </p:nvSpPr>
        <p:spPr>
          <a:xfrm>
            <a:off x="4719682" y="125911"/>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800" b="1" dirty="0">
                <a:latin typeface="Calibri"/>
                <a:ea typeface="Calibri"/>
                <a:cs typeface="Calibri"/>
              </a:rPr>
              <a:t>Смета проекта</a:t>
            </a:r>
          </a:p>
        </p:txBody>
      </p:sp>
      <p:graphicFrame>
        <p:nvGraphicFramePr>
          <p:cNvPr id="5" name="Таблица 4">
            <a:extLst>
              <a:ext uri="{FF2B5EF4-FFF2-40B4-BE49-F238E27FC236}">
                <a16:creationId xmlns:a16="http://schemas.microsoft.com/office/drawing/2014/main" id="{11582B47-E3B8-48CA-BEDB-CE59C40772FB}"/>
              </a:ext>
            </a:extLst>
          </p:cNvPr>
          <p:cNvGraphicFramePr>
            <a:graphicFrameLocks noGrp="1"/>
          </p:cNvGraphicFramePr>
          <p:nvPr>
            <p:extLst>
              <p:ext uri="{D42A27DB-BD31-4B8C-83A1-F6EECF244321}">
                <p14:modId xmlns:p14="http://schemas.microsoft.com/office/powerpoint/2010/main" val="3229539106"/>
              </p:ext>
            </p:extLst>
          </p:nvPr>
        </p:nvGraphicFramePr>
        <p:xfrm>
          <a:off x="335280" y="731520"/>
          <a:ext cx="11516086" cy="5934190"/>
        </p:xfrm>
        <a:graphic>
          <a:graphicData uri="http://schemas.openxmlformats.org/drawingml/2006/table">
            <a:tbl>
              <a:tblPr firstRow="1" bandRow="1">
                <a:tableStyleId>{5C22544A-7EE6-4342-B048-85BDC9FD1C3A}</a:tableStyleId>
              </a:tblPr>
              <a:tblGrid>
                <a:gridCol w="5758043">
                  <a:extLst>
                    <a:ext uri="{9D8B030D-6E8A-4147-A177-3AD203B41FA5}">
                      <a16:colId xmlns:a16="http://schemas.microsoft.com/office/drawing/2014/main" val="3263088504"/>
                    </a:ext>
                  </a:extLst>
                </a:gridCol>
                <a:gridCol w="5758043">
                  <a:extLst>
                    <a:ext uri="{9D8B030D-6E8A-4147-A177-3AD203B41FA5}">
                      <a16:colId xmlns:a16="http://schemas.microsoft.com/office/drawing/2014/main" val="3688776289"/>
                    </a:ext>
                  </a:extLst>
                </a:gridCol>
              </a:tblGrid>
              <a:tr h="625928">
                <a:tc>
                  <a:txBody>
                    <a:bodyPr/>
                    <a:lstStyle/>
                    <a:p>
                      <a:endParaRPr lang="ru-RU" sz="1800" dirty="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ru-RU" sz="1800" dirty="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474781765"/>
                  </a:ext>
                </a:extLst>
              </a:tr>
              <a:tr h="881587">
                <a:tc rowSpan="2">
                  <a:txBody>
                    <a:bodyPr/>
                    <a:lstStyle/>
                    <a:p>
                      <a:r>
                        <a:rPr lang="ru-RU" sz="1800" dirty="0">
                          <a:latin typeface="Calibri"/>
                        </a:rPr>
                        <a:t>1.Оплата сырья и материала:</a:t>
                      </a:r>
                    </a:p>
                    <a:p>
                      <a:pPr lvl="0">
                        <a:buNone/>
                      </a:pPr>
                      <a:r>
                        <a:rPr lang="ru-RU" sz="1800" dirty="0">
                          <a:latin typeface="Calibri"/>
                        </a:rPr>
                        <a:t>Заказ на изготовление фишек  - 11 руб. (1 фишка)</a:t>
                      </a:r>
                    </a:p>
                    <a:p>
                      <a:pPr lvl="0">
                        <a:buNone/>
                      </a:pPr>
                      <a:r>
                        <a:rPr lang="ru-RU" sz="1800" dirty="0">
                          <a:latin typeface="Calibri"/>
                        </a:rPr>
                        <a:t>Печать игрового поля и карт, изготовление коробки по индивидуальному заказу- от 13 900 руб.</a:t>
                      </a:r>
                    </a:p>
                    <a:p>
                      <a:pPr lvl="0">
                        <a:buNone/>
                      </a:pPr>
                      <a:endParaRPr lang="ru-RU" sz="1800" dirty="0">
                        <a:latin typeface="Calibri"/>
                      </a:endParaRPr>
                    </a:p>
                    <a:p>
                      <a:pPr lvl="0">
                        <a:buNone/>
                      </a:pPr>
                      <a:r>
                        <a:rPr lang="ru-RU" sz="1800" dirty="0">
                          <a:latin typeface="Calibri"/>
                        </a:rPr>
                        <a:t>2. Покупка товаров для продажи: </a:t>
                      </a:r>
                    </a:p>
                    <a:p>
                      <a:pPr lvl="0">
                        <a:buNone/>
                      </a:pPr>
                      <a:r>
                        <a:rPr lang="ru-RU" sz="1800" dirty="0">
                          <a:latin typeface="Calibri"/>
                        </a:rPr>
                        <a:t>Фишка 1 шт. - 1,668 руб.</a:t>
                      </a:r>
                    </a:p>
                    <a:p>
                      <a:pPr lvl="0">
                        <a:buNone/>
                      </a:pPr>
                      <a:r>
                        <a:rPr lang="ru-RU" sz="1800" dirty="0">
                          <a:latin typeface="Calibri"/>
                        </a:rPr>
                        <a:t>Картон для изготовления карточек (1 шт.) - 5 руб.</a:t>
                      </a:r>
                    </a:p>
                    <a:p>
                      <a:pPr lvl="0">
                        <a:buNone/>
                      </a:pPr>
                      <a:r>
                        <a:rPr lang="ru-RU" sz="1800" dirty="0">
                          <a:latin typeface="Calibri"/>
                        </a:rPr>
                        <a:t>Картон для игрового поля 1 шт. - 95,83 руб.</a:t>
                      </a:r>
                    </a:p>
                    <a:p>
                      <a:pPr lvl="0">
                        <a:buNone/>
                      </a:pPr>
                      <a:endParaRPr lang="ru-RU" sz="1800" dirty="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ru-RU" sz="1800" dirty="0">
                          <a:latin typeface="Calibri"/>
                        </a:rPr>
                        <a:t>Плата за аренду :</a:t>
                      </a:r>
                    </a:p>
                    <a:p>
                      <a:pPr lvl="0">
                        <a:buNone/>
                      </a:pPr>
                      <a:r>
                        <a:rPr lang="ru-RU" sz="1800" dirty="0">
                          <a:solidFill>
                            <a:schemeClr val="tx1"/>
                          </a:solidFill>
                          <a:latin typeface="Calibri"/>
                        </a:rPr>
                        <a:t>От </a:t>
                      </a:r>
                      <a:r>
                        <a:rPr lang="ru-RU" sz="1800" b="0" i="0" u="none" strike="noStrike" noProof="0" dirty="0">
                          <a:solidFill>
                            <a:schemeClr val="tx1"/>
                          </a:solidFill>
                          <a:latin typeface="Calibri"/>
                        </a:rPr>
                        <a:t>105 м² до 325 м²</a:t>
                      </a:r>
                      <a:r>
                        <a:rPr lang="ru-RU" sz="1800" b="1" i="0" u="none" strike="noStrike" noProof="0" dirty="0">
                          <a:solidFill>
                            <a:schemeClr val="tx1"/>
                          </a:solidFill>
                          <a:latin typeface="Calibri"/>
                        </a:rPr>
                        <a:t> </a:t>
                      </a:r>
                      <a:r>
                        <a:rPr lang="ru-RU" sz="1800" b="0" i="0" u="none" strike="noStrike" noProof="0" dirty="0">
                          <a:solidFill>
                            <a:schemeClr val="tx1"/>
                          </a:solidFill>
                          <a:latin typeface="Calibri"/>
                        </a:rPr>
                        <a:t>- 30 000 руб. до 100 000 руб. ( в городе Псков)</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454472319"/>
                  </a:ext>
                </a:extLst>
              </a:tr>
              <a:tr h="881587">
                <a:tc vMerge="1">
                  <a:txBody>
                    <a:bodyPr/>
                    <a:lstStyle/>
                    <a:p>
                      <a:endParaRPr lang="ru-RU"/>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ru-RU" sz="1800" dirty="0">
                          <a:latin typeface="Calibri"/>
                        </a:rPr>
                        <a:t>Оплата коммунальных услуг  - 3000 руб.</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30029188"/>
                  </a:ext>
                </a:extLst>
              </a:tr>
              <a:tr h="881587">
                <a:tc>
                  <a:txBody>
                    <a:bodyPr/>
                    <a:lstStyle/>
                    <a:p>
                      <a:r>
                        <a:rPr lang="ru-RU" sz="1800" dirty="0">
                          <a:latin typeface="Calibri"/>
                        </a:rPr>
                        <a:t>Издержки н доставку готовой продукцию - 264 руб.</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ru-RU" sz="1800" dirty="0">
                          <a:latin typeface="Calibri"/>
                        </a:rPr>
                        <a:t>Расходы на продвижение - от 10 000 руб. и выше</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862181458"/>
                  </a:ext>
                </a:extLst>
              </a:tr>
              <a:tr h="1592035">
                <a:tc>
                  <a:txBody>
                    <a:bodyPr/>
                    <a:lstStyle/>
                    <a:p>
                      <a:r>
                        <a:rPr lang="ru-RU" sz="1800" dirty="0">
                          <a:latin typeface="Calibri"/>
                        </a:rPr>
                        <a:t>Комиссия на продажу товаров:</a:t>
                      </a:r>
                    </a:p>
                    <a:p>
                      <a:pPr lvl="0">
                        <a:buNone/>
                      </a:pPr>
                      <a:r>
                        <a:rPr lang="ru-RU" sz="1800" b="0" i="0" err="1">
                          <a:latin typeface="Calibri"/>
                        </a:rPr>
                        <a:t>Wildberries</a:t>
                      </a:r>
                      <a:r>
                        <a:rPr lang="ru-RU" sz="1800" b="0" i="0" dirty="0">
                          <a:latin typeface="Calibri"/>
                        </a:rPr>
                        <a:t> - от 10% - до 15%</a:t>
                      </a:r>
                    </a:p>
                    <a:p>
                      <a:pPr lvl="0" algn="l">
                        <a:lnSpc>
                          <a:spcPct val="100000"/>
                        </a:lnSpc>
                        <a:spcBef>
                          <a:spcPts val="0"/>
                        </a:spcBef>
                        <a:spcAft>
                          <a:spcPts val="0"/>
                        </a:spcAft>
                        <a:buNone/>
                      </a:pPr>
                      <a:r>
                        <a:rPr lang="ru-RU" sz="1800" b="0" i="0" err="1">
                          <a:latin typeface="Calibri"/>
                        </a:rPr>
                        <a:t>Ozon</a:t>
                      </a:r>
                      <a:r>
                        <a:rPr lang="ru-RU" sz="1800" b="0" i="0" dirty="0">
                          <a:latin typeface="Calibri"/>
                        </a:rPr>
                        <a:t> - от 5%  - 20%</a:t>
                      </a:r>
                      <a:endParaRPr lang="ru-RU" sz="1800" b="0">
                        <a:latin typeface="Calibri"/>
                      </a:endParaRPr>
                    </a:p>
                    <a:p>
                      <a:pPr lvl="0">
                        <a:buNone/>
                      </a:pPr>
                      <a:endParaRPr lang="ru-RU" sz="1800" b="0" i="0" dirty="0">
                        <a:latin typeface="Calibri"/>
                      </a:endParaRPr>
                    </a:p>
                    <a:p>
                      <a:pPr lvl="0">
                        <a:buNone/>
                      </a:pPr>
                      <a:endParaRPr lang="ru-RU" sz="1800" dirty="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ru-RU" sz="1800" dirty="0">
                          <a:latin typeface="Calibri"/>
                        </a:rPr>
                        <a:t>Сдельная зарплата рабочих - от 75 руб. В час на 1 сотрудника</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718323338"/>
                  </a:ext>
                </a:extLst>
              </a:tr>
            </a:tbl>
          </a:graphicData>
        </a:graphic>
      </p:graphicFrame>
      <p:sp>
        <p:nvSpPr>
          <p:cNvPr id="6" name="TextBox 5">
            <a:extLst>
              <a:ext uri="{FF2B5EF4-FFF2-40B4-BE49-F238E27FC236}">
                <a16:creationId xmlns:a16="http://schemas.microsoft.com/office/drawing/2014/main" id="{17DCF4AA-7F8E-E230-7265-BCE5BBABF58E}"/>
              </a:ext>
            </a:extLst>
          </p:cNvPr>
          <p:cNvSpPr txBox="1"/>
          <p:nvPr/>
        </p:nvSpPr>
        <p:spPr>
          <a:xfrm>
            <a:off x="1675492" y="7946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Переменные затраты</a:t>
            </a:r>
          </a:p>
        </p:txBody>
      </p:sp>
      <p:sp>
        <p:nvSpPr>
          <p:cNvPr id="7" name="TextBox 6">
            <a:extLst>
              <a:ext uri="{FF2B5EF4-FFF2-40B4-BE49-F238E27FC236}">
                <a16:creationId xmlns:a16="http://schemas.microsoft.com/office/drawing/2014/main" id="{881D19D0-59E4-A2FB-7AC3-011E8AA3C43E}"/>
              </a:ext>
            </a:extLst>
          </p:cNvPr>
          <p:cNvSpPr txBox="1"/>
          <p:nvPr/>
        </p:nvSpPr>
        <p:spPr>
          <a:xfrm>
            <a:off x="7464697" y="79483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Постоянные затраты</a:t>
            </a:r>
          </a:p>
        </p:txBody>
      </p:sp>
    </p:spTree>
    <p:extLst>
      <p:ext uri="{BB962C8B-B14F-4D97-AF65-F5344CB8AC3E}">
        <p14:creationId xmlns:p14="http://schemas.microsoft.com/office/powerpoint/2010/main" val="2455417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F0B8FD-490E-094E-0886-B0E8894647D8}"/>
              </a:ext>
            </a:extLst>
          </p:cNvPr>
          <p:cNvSpPr txBox="1"/>
          <p:nvPr/>
        </p:nvSpPr>
        <p:spPr>
          <a:xfrm>
            <a:off x="2282734" y="1537788"/>
            <a:ext cx="720344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4000" b="1" dirty="0">
                <a:solidFill>
                  <a:srgbClr val="7030A0"/>
                </a:solidFill>
                <a:latin typeface="Times New Roman"/>
                <a:cs typeface="Times New Roman"/>
              </a:rPr>
              <a:t>Спасибо за внимание!</a:t>
            </a:r>
          </a:p>
        </p:txBody>
      </p:sp>
      <p:sp>
        <p:nvSpPr>
          <p:cNvPr id="5" name="TextBox 4">
            <a:extLst>
              <a:ext uri="{FF2B5EF4-FFF2-40B4-BE49-F238E27FC236}">
                <a16:creationId xmlns:a16="http://schemas.microsoft.com/office/drawing/2014/main" id="{60D0BAA8-59B9-829F-D7F4-7B35F9865AFA}"/>
              </a:ext>
            </a:extLst>
          </p:cNvPr>
          <p:cNvSpPr txBox="1"/>
          <p:nvPr/>
        </p:nvSpPr>
        <p:spPr>
          <a:xfrm>
            <a:off x="1755321" y="3306535"/>
            <a:ext cx="467360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800" b="1" dirty="0">
                <a:solidFill>
                  <a:srgbClr val="7030A0"/>
                </a:solidFill>
                <a:latin typeface="Calibri"/>
                <a:ea typeface="Calibri"/>
                <a:cs typeface="Calibri"/>
              </a:rPr>
              <a:t>Контакты: </a:t>
            </a:r>
          </a:p>
          <a:p>
            <a:r>
              <a:rPr lang="ru-RU" sz="2800" dirty="0">
                <a:latin typeface="Calibri"/>
                <a:ea typeface="Calibri"/>
                <a:cs typeface="Calibri"/>
              </a:rPr>
              <a:t>Телефон - 8 963 317-57-06</a:t>
            </a:r>
          </a:p>
          <a:p>
            <a:endParaRPr lang="ru-RU" sz="2400" dirty="0">
              <a:latin typeface="Calibri"/>
              <a:ea typeface="Calibri"/>
              <a:cs typeface="Calibri"/>
            </a:endParaRPr>
          </a:p>
        </p:txBody>
      </p:sp>
    </p:spTree>
    <p:extLst>
      <p:ext uri="{BB962C8B-B14F-4D97-AF65-F5344CB8AC3E}">
        <p14:creationId xmlns:p14="http://schemas.microsoft.com/office/powerpoint/2010/main" val="1074481759"/>
      </p:ext>
    </p:extLst>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Широкоэкранный</PresentationFormat>
  <Paragraphs>0</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961</cp:revision>
  <dcterms:created xsi:type="dcterms:W3CDTF">2024-11-30T16:46:35Z</dcterms:created>
  <dcterms:modified xsi:type="dcterms:W3CDTF">2024-12-26T15:18:43Z</dcterms:modified>
</cp:coreProperties>
</file>