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1"/>
  </p:notesMasterIdLst>
  <p:sldIdLst>
    <p:sldId id="256" r:id="rId4"/>
    <p:sldId id="297" r:id="rId5"/>
    <p:sldId id="285" r:id="rId6"/>
    <p:sldId id="288" r:id="rId7"/>
    <p:sldId id="303" r:id="rId8"/>
    <p:sldId id="263" r:id="rId9"/>
    <p:sldId id="310" r:id="rId10"/>
    <p:sldId id="299" r:id="rId11"/>
    <p:sldId id="304" r:id="rId12"/>
    <p:sldId id="301" r:id="rId13"/>
    <p:sldId id="305" r:id="rId14"/>
    <p:sldId id="308" r:id="rId15"/>
    <p:sldId id="290" r:id="rId16"/>
    <p:sldId id="309" r:id="rId17"/>
    <p:sldId id="291" r:id="rId18"/>
    <p:sldId id="306" r:id="rId19"/>
    <p:sldId id="264" r:id="rId20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3" d="100"/>
          <a:sy n="103" d="100"/>
        </p:scale>
        <p:origin x="744" y="10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 smtClean="0"/>
            <a:t>Преподаватели</a:t>
          </a:r>
        </a:p>
        <a:p>
          <a:r>
            <a:rPr lang="ru-RU" sz="3200" dirty="0" smtClean="0"/>
            <a:t>Родители</a:t>
          </a:r>
          <a:endParaRPr lang="ru-RU" sz="32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 smtClean="0"/>
            <a:t>Языковой барьер учеников 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2192" custLinFactNeighborY="9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 </a:t>
          </a:r>
          <a:r>
            <a:rPr lang="en-US" dirty="0" err="1" smtClean="0"/>
            <a:t>Linguaria</a:t>
          </a:r>
          <a:r>
            <a:rPr lang="en-US" dirty="0" smtClean="0"/>
            <a:t> </a:t>
          </a:r>
          <a:r>
            <a:rPr lang="ru-RU" dirty="0" smtClean="0"/>
            <a:t>Лото на 6 языках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1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Языковой барьер учеников </a:t>
          </a:r>
          <a:endParaRPr lang="ru-RU" sz="4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135364" y="1628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Преподаватели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Родители</a:t>
          </a:r>
          <a:endParaRPr lang="ru-RU" sz="3200" kern="1200" dirty="0"/>
        </a:p>
      </dsp:txBody>
      <dsp:txXfrm>
        <a:off x="216667" y="82931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0" y="1353835"/>
          <a:ext cx="3456384" cy="104225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Конкуренты Продукты/Услуги</a:t>
          </a:r>
        </a:p>
      </dsp:txBody>
      <dsp:txXfrm>
        <a:off x="0" y="1353835"/>
        <a:ext cx="3456384" cy="1042252"/>
      </dsp:txXfrm>
    </dsp:sp>
    <dsp:sp modelId="{B206DAC4-D1DF-4053-8506-5DE426BC8BEF}">
      <dsp:nvSpPr>
        <dsp:cNvPr id="0" name=""/>
        <dsp:cNvSpPr/>
      </dsp:nvSpPr>
      <dsp:spPr>
        <a:xfrm>
          <a:off x="0" y="2375651"/>
          <a:ext cx="3456384" cy="131760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3000" kern="1200" dirty="0" smtClean="0"/>
            <a:t> </a:t>
          </a:r>
          <a:r>
            <a:rPr lang="en-US" sz="3000" kern="1200" dirty="0" err="1" smtClean="0"/>
            <a:t>Linguaria</a:t>
          </a:r>
          <a:r>
            <a:rPr lang="en-US" sz="3000" kern="1200" dirty="0" smtClean="0"/>
            <a:t> </a:t>
          </a:r>
          <a:r>
            <a:rPr lang="ru-RU" sz="3000" kern="1200" dirty="0" smtClean="0"/>
            <a:t>Лото на 6 языках</a:t>
          </a:r>
          <a:endParaRPr lang="ru-RU" sz="3000" kern="1200" dirty="0"/>
        </a:p>
      </dsp:txBody>
      <dsp:txXfrm>
        <a:off x="0" y="2375651"/>
        <a:ext cx="3456384" cy="1317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B8ED1-927E-4914-BAB2-766D6D759E1C}" type="datetimeFigureOut">
              <a:rPr lang="ru-RU" smtClean="0"/>
              <a:t>05.06.2023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2B30F-59EB-4765-B2DC-E6B56CF66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95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2B30F-59EB-4765-B2DC-E6B56CF665D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4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504000" y="2115195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Р</a:t>
            </a:r>
            <a:r>
              <a:rPr lang="ru-RU" sz="4400" dirty="0" smtClean="0"/>
              <a:t>ечевая игра «Давайте познакомимся!»</a:t>
            </a:r>
            <a:endParaRPr lang="ru-RU" sz="4400" dirty="0"/>
          </a:p>
          <a:p>
            <a:pPr algn="ctr">
              <a:lnSpc>
                <a:spcPct val="100000"/>
              </a:lnSpc>
            </a:pPr>
            <a:r>
              <a:rPr lang="ru-RU" sz="2800" spc="-1" dirty="0" smtClean="0">
                <a:latin typeface="Arial"/>
              </a:rPr>
              <a:t>Проект </a:t>
            </a:r>
            <a:r>
              <a:rPr lang="ru-RU" sz="2800" spc="-1" dirty="0" smtClean="0">
                <a:latin typeface="Arial"/>
              </a:rPr>
              <a:t>выполнила студентка 4 курса Зарубежной филологии </a:t>
            </a:r>
            <a:r>
              <a:rPr lang="ru-RU" sz="2800" spc="-1" dirty="0" err="1" smtClean="0">
                <a:latin typeface="Arial"/>
              </a:rPr>
              <a:t>Широбокова</a:t>
            </a:r>
            <a:r>
              <a:rPr lang="ru-RU" sz="2800" spc="-1" dirty="0" smtClean="0">
                <a:latin typeface="Arial"/>
              </a:rPr>
              <a:t> Софья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60" y="675035"/>
            <a:ext cx="3455316" cy="44627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58523" y="1125398"/>
            <a:ext cx="41397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Автор проекта: </a:t>
            </a:r>
            <a:r>
              <a:rPr lang="ru-RU" dirty="0" err="1"/>
              <a:t>Широбокова</a:t>
            </a:r>
            <a:r>
              <a:rPr lang="ru-RU" dirty="0"/>
              <a:t> </a:t>
            </a:r>
            <a:r>
              <a:rPr lang="ru-RU" dirty="0" smtClean="0"/>
              <a:t>Софья, </a:t>
            </a:r>
            <a:r>
              <a:rPr lang="ru-RU" dirty="0"/>
              <a:t>студентка 4 курса по направлению Зарубежная филология (</a:t>
            </a:r>
            <a:r>
              <a:rPr lang="ru-RU" dirty="0" err="1"/>
              <a:t>мультилингвальное</a:t>
            </a:r>
            <a:r>
              <a:rPr lang="ru-RU" dirty="0"/>
              <a:t> обучение).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Репетитор по английскому и французскому языкам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Имею опыт подготовки учеников к международному экзамену по французскому </a:t>
            </a:r>
            <a:r>
              <a:rPr lang="en-US" dirty="0" smtClean="0"/>
              <a:t>DELF, </a:t>
            </a:r>
            <a:r>
              <a:rPr lang="ru-RU" dirty="0" smtClean="0"/>
              <a:t>к олимпиадам по английскому и французскому языкам.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234263" y="3339331"/>
            <a:ext cx="9058506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dirty="0"/>
              <a:t>Мы создали игру для изучения нескольких иностранных языков, чтобы разнообразить процесс изучения иностранных языков</a:t>
            </a:r>
            <a:r>
              <a:rPr lang="ru-RU" dirty="0" smtClean="0"/>
              <a:t>, и помочь пользователям преодолеть языковой барьер</a:t>
            </a:r>
            <a:endParaRPr lang="ru-RU" sz="40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289806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4464401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0" y="542577"/>
            <a:ext cx="5413185" cy="39409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099" y="1294647"/>
            <a:ext cx="4367493" cy="3940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3410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 smtClean="0"/>
                        <a:t>            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225921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480" y="3987403"/>
            <a:ext cx="292633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9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08" y="1708150"/>
            <a:ext cx="2924175" cy="3962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8686" y="1731868"/>
            <a:ext cx="37444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Студенты и молодые преподаватели возрастом от 18 до 25 лет.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 средним уровнем дохода.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Портрет преимущественно женский.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Основными областями использования речевых игр являются занятия с учениками и студентами (то есть школа и университет), семейный досуг.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21620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561012"/>
              </p:ext>
            </p:extLst>
          </p:nvPr>
        </p:nvGraphicFramePr>
        <p:xfrm>
          <a:off x="575816" y="603027"/>
          <a:ext cx="3456384" cy="5067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http://linguaria.ru/wp-content/uploads/2021/08/IMG_20210801_170750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80" y="1289280"/>
            <a:ext cx="4733256" cy="367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316746" y="175515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10000"/>
          </a:bodyPr>
          <a:lstStyle/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Низкая стоимость относительно рынка речевых игр, </a:t>
            </a:r>
          </a:p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Три языка игры, </a:t>
            </a:r>
          </a:p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Аудио сопровождение, </a:t>
            </a:r>
          </a:p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Удобный набор карточек для разных вариантов проведения игры</a:t>
            </a:r>
          </a:p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Специально разработанный </a:t>
            </a:r>
            <a:r>
              <a:rPr lang="ru-RU" sz="2000" dirty="0" err="1" smtClean="0"/>
              <a:t>телеграм</a:t>
            </a:r>
            <a:r>
              <a:rPr lang="ru-RU" sz="2000" dirty="0" smtClean="0"/>
              <a:t>-канал с инструкциями для пользователей под их запрос: игра в классе и в кругу семьи. </a:t>
            </a:r>
          </a:p>
          <a:p>
            <a:pPr marL="432000" indent="-32364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dirty="0" smtClean="0"/>
              <a:t>Также наша игра предлагает бонус – методическую разработку для проведения занятия на основе нашей игры.</a:t>
            </a: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216203"/>
            <a:ext cx="10060487" cy="982800"/>
          </a:xfrm>
        </p:spPr>
        <p:txBody>
          <a:bodyPr/>
          <a:lstStyle/>
          <a:p>
            <a:r>
              <a:rPr lang="ru-RU" sz="4400" dirty="0" smtClean="0">
                <a:ea typeface="MS Gothic" pitchFamily="49" charset="-128"/>
              </a:rPr>
              <a:t>Преимущества </a:t>
            </a:r>
            <a:endParaRPr sz="4400" dirty="0"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34897"/>
              </p:ext>
            </p:extLst>
          </p:nvPr>
        </p:nvGraphicFramePr>
        <p:xfrm>
          <a:off x="629321" y="891059"/>
          <a:ext cx="9000998" cy="4492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067">
                  <a:extLst>
                    <a:ext uri="{9D8B030D-6E8A-4147-A177-3AD203B41FA5}">
                      <a16:colId xmlns:a16="http://schemas.microsoft.com/office/drawing/2014/main" val="37364728"/>
                    </a:ext>
                  </a:extLst>
                </a:gridCol>
                <a:gridCol w="1923067">
                  <a:extLst>
                    <a:ext uri="{9D8B030D-6E8A-4147-A177-3AD203B41FA5}">
                      <a16:colId xmlns:a16="http://schemas.microsoft.com/office/drawing/2014/main" val="3819834241"/>
                    </a:ext>
                  </a:extLst>
                </a:gridCol>
                <a:gridCol w="1893482">
                  <a:extLst>
                    <a:ext uri="{9D8B030D-6E8A-4147-A177-3AD203B41FA5}">
                      <a16:colId xmlns:a16="http://schemas.microsoft.com/office/drawing/2014/main" val="1337219604"/>
                    </a:ext>
                  </a:extLst>
                </a:gridCol>
                <a:gridCol w="1630691">
                  <a:extLst>
                    <a:ext uri="{9D8B030D-6E8A-4147-A177-3AD203B41FA5}">
                      <a16:colId xmlns:a16="http://schemas.microsoft.com/office/drawing/2014/main" val="915783218"/>
                    </a:ext>
                  </a:extLst>
                </a:gridCol>
                <a:gridCol w="1630691">
                  <a:extLst>
                    <a:ext uri="{9D8B030D-6E8A-4147-A177-3AD203B41FA5}">
                      <a16:colId xmlns:a16="http://schemas.microsoft.com/office/drawing/2014/main" val="1056671691"/>
                    </a:ext>
                  </a:extLst>
                </a:gridCol>
              </a:tblGrid>
              <a:tr h="218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Ключевые партнёры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Ключевые виды деятельности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Ценностные предложения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Отношения с потребителем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Сегмент потребителей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extLst>
                  <a:ext uri="{0D108BD9-81ED-4DB2-BD59-A6C34878D82A}">
                    <a16:rowId xmlns:a16="http://schemas.microsoft.com/office/drawing/2014/main" val="459801249"/>
                  </a:ext>
                </a:extLst>
              </a:tr>
              <a:tr h="1566776"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Магазины настольных игр,</a:t>
                      </a:r>
                      <a:endParaRPr lang="ru-RU" sz="11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бюджетные организации (школы), </a:t>
                      </a:r>
                      <a:endParaRPr lang="ru-RU" sz="11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частные школы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Разработка линейки речевых игр на иностранных языках, </a:t>
                      </a:r>
                      <a:endParaRPr lang="ru-RU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продажа в магазинах, на </a:t>
                      </a:r>
                      <a:r>
                        <a:rPr lang="ru-RU" sz="1200" dirty="0" err="1">
                          <a:effectLst/>
                        </a:rPr>
                        <a:t>маркетплейсах</a:t>
                      </a:r>
                      <a:r>
                        <a:rPr lang="ru-RU" sz="1200" dirty="0">
                          <a:effectLst/>
                        </a:rPr>
                        <a:t>, в социальных сетях, в языковых школах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Речевая игра на 3 языках для преодоления языкового барьера,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методичка для проведения урока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Проведение игротек,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общение с покупателями в социальных сетях, на маркетплейсах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Студенты-репетиторы, репетиторы 18-25 лет, преподающие иностранные языки и русский как иностранный,</a:t>
                      </a:r>
                      <a:endParaRPr lang="ru-RU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>
                          <a:effectLst/>
                        </a:rPr>
                        <a:t>родители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extLst>
                  <a:ext uri="{0D108BD9-81ED-4DB2-BD59-A6C34878D82A}">
                    <a16:rowId xmlns:a16="http://schemas.microsoft.com/office/drawing/2014/main" val="4045182791"/>
                  </a:ext>
                </a:extLst>
              </a:tr>
              <a:tr h="107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Ключевые ресурсы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Каналы сбыта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33603"/>
                  </a:ext>
                </a:extLst>
              </a:tr>
              <a:tr h="892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Личные накопления, </a:t>
                      </a:r>
                      <a:endParaRPr lang="ru-RU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знакомые программисты и дизайнеры, </a:t>
                      </a:r>
                      <a:endParaRPr lang="ru-RU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преподаватели, директора школ и садов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 err="1">
                          <a:effectLst/>
                        </a:rPr>
                        <a:t>Маркетплейсы</a:t>
                      </a:r>
                      <a:r>
                        <a:rPr lang="ru-RU" sz="1200" dirty="0">
                          <a:effectLst/>
                        </a:rPr>
                        <a:t>,</a:t>
                      </a:r>
                      <a:endParaRPr lang="ru-RU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</a:rPr>
                        <a:t>социальные сети,</a:t>
                      </a:r>
                      <a:endParaRPr lang="ru-RU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 err="1">
                          <a:effectLst/>
                        </a:rPr>
                        <a:t>лендинг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974707"/>
                  </a:ext>
                </a:extLst>
              </a:tr>
              <a:tr h="1079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Структура издержек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Потоки доходов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53147"/>
                  </a:ext>
                </a:extLst>
              </a:tr>
              <a:tr h="555908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Сборка экземпляров игры в типографии, </a:t>
                      </a:r>
                      <a:endParaRPr lang="ru-RU" sz="11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маркетинг, </a:t>
                      </a:r>
                      <a:endParaRPr lang="ru-RU" sz="11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материалы, </a:t>
                      </a:r>
                      <a:endParaRPr lang="ru-RU" sz="11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200" b="0" dirty="0">
                          <a:effectLst/>
                        </a:rPr>
                        <a:t>интернет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Продажа речевой игры «Давайте познакомимся!» и линейки речевых игр на иностранном языке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53" marR="274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672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1249" y="362770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</a:t>
            </a:r>
            <a:r>
              <a:rPr lang="ru-RU" sz="4000" dirty="0" smtClean="0">
                <a:ea typeface="MS Gothic" pitchFamily="49" charset="-128"/>
              </a:rPr>
              <a:t>товара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984" y="1611139"/>
            <a:ext cx="570547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653677"/>
              </p:ext>
            </p:extLst>
          </p:nvPr>
        </p:nvGraphicFramePr>
        <p:xfrm>
          <a:off x="989398" y="1303464"/>
          <a:ext cx="7507297" cy="3980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353">
                  <a:extLst>
                    <a:ext uri="{9D8B030D-6E8A-4147-A177-3AD203B41FA5}">
                      <a16:colId xmlns:a16="http://schemas.microsoft.com/office/drawing/2014/main" val="1279502258"/>
                    </a:ext>
                  </a:extLst>
                </a:gridCol>
                <a:gridCol w="3189294">
                  <a:extLst>
                    <a:ext uri="{9D8B030D-6E8A-4147-A177-3AD203B41FA5}">
                      <a16:colId xmlns:a16="http://schemas.microsoft.com/office/drawing/2014/main" val="4011016738"/>
                    </a:ext>
                  </a:extLst>
                </a:gridCol>
                <a:gridCol w="1876825">
                  <a:extLst>
                    <a:ext uri="{9D8B030D-6E8A-4147-A177-3AD203B41FA5}">
                      <a16:colId xmlns:a16="http://schemas.microsoft.com/office/drawing/2014/main" val="2581355020"/>
                    </a:ext>
                  </a:extLst>
                </a:gridCol>
                <a:gridCol w="1876825">
                  <a:extLst>
                    <a:ext uri="{9D8B030D-6E8A-4147-A177-3AD203B41FA5}">
                      <a16:colId xmlns:a16="http://schemas.microsoft.com/office/drawing/2014/main" val="2049092000"/>
                    </a:ext>
                  </a:extLst>
                </a:gridCol>
              </a:tblGrid>
              <a:tr h="359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Сумма, руб.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Источник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extLst>
                  <a:ext uri="{0D108BD9-81ED-4DB2-BD59-A6C34878D82A}">
                    <a16:rowId xmlns:a16="http://schemas.microsoft.com/office/drawing/2014/main" val="4142598652"/>
                  </a:ext>
                </a:extLst>
              </a:tr>
              <a:tr h="7225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Услуги дизайнера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Собственные средства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extLst>
                  <a:ext uri="{0D108BD9-81ED-4DB2-BD59-A6C34878D82A}">
                    <a16:rowId xmlns:a16="http://schemas.microsoft.com/office/drawing/2014/main" val="2970892078"/>
                  </a:ext>
                </a:extLst>
              </a:tr>
              <a:tr h="7225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Аутсорсинг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30 000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Собственные средства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extLst>
                  <a:ext uri="{0D108BD9-81ED-4DB2-BD59-A6C34878D82A}">
                    <a16:rowId xmlns:a16="http://schemas.microsoft.com/office/drawing/2014/main" val="967804454"/>
                  </a:ext>
                </a:extLst>
              </a:tr>
              <a:tr h="1093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Услуги веб-дизайнера (создание </a:t>
                      </a:r>
                      <a:r>
                        <a:rPr lang="ru-RU" sz="1600" dirty="0" err="1">
                          <a:effectLst/>
                        </a:rPr>
                        <a:t>лендинга</a:t>
                      </a:r>
                      <a:r>
                        <a:rPr lang="ru-RU" sz="1600" dirty="0">
                          <a:effectLst/>
                        </a:rPr>
                        <a:t> и разработка </a:t>
                      </a:r>
                      <a:r>
                        <a:rPr lang="ru-RU" sz="1600" dirty="0" err="1">
                          <a:effectLst/>
                        </a:rPr>
                        <a:t>тг</a:t>
                      </a:r>
                      <a:r>
                        <a:rPr lang="ru-RU" sz="1600" dirty="0">
                          <a:effectLst/>
                        </a:rPr>
                        <a:t>-канала)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7 600 + 1000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Собственные средства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extLst>
                  <a:ext uri="{0D108BD9-81ED-4DB2-BD59-A6C34878D82A}">
                    <a16:rowId xmlns:a16="http://schemas.microsoft.com/office/drawing/2014/main" val="4238979135"/>
                  </a:ext>
                </a:extLst>
              </a:tr>
              <a:tr h="7225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Продвижение в соцсетях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Собственные средства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extLst>
                  <a:ext uri="{0D108BD9-81ED-4DB2-BD59-A6C34878D82A}">
                    <a16:rowId xmlns:a16="http://schemas.microsoft.com/office/drawing/2014/main" val="3611272169"/>
                  </a:ext>
                </a:extLst>
              </a:tr>
              <a:tr h="359691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Итого: </a:t>
                      </a:r>
                      <a:r>
                        <a:rPr lang="ru-RU" sz="1600" b="0" dirty="0">
                          <a:effectLst/>
                        </a:rPr>
                        <a:t>47 600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15" marR="4991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2965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75515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</a:t>
            </a:r>
            <a:r>
              <a:rPr lang="ru-RU" sz="3200" dirty="0" smtClean="0">
                <a:ea typeface="MS Gothic" pitchFamily="49" charset="-128"/>
              </a:rPr>
              <a:t>форма: </a:t>
            </a:r>
            <a:r>
              <a:rPr lang="ru-RU" sz="3200" dirty="0" err="1" smtClean="0">
                <a:ea typeface="MS Gothic" pitchFamily="49" charset="-128"/>
              </a:rPr>
              <a:t>самозанятость</a:t>
            </a:r>
            <a:r>
              <a:rPr lang="ru-RU" sz="3200" dirty="0" smtClean="0">
                <a:ea typeface="MS Gothic" pitchFamily="49" charset="-128"/>
              </a:rPr>
              <a:t> </a:t>
            </a:r>
            <a:endParaRPr lang="ru-RU" sz="3200" dirty="0" smtClean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налогообложения: УСН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117053"/>
            <a:ext cx="10064899" cy="982800"/>
          </a:xfrm>
        </p:spPr>
        <p:txBody>
          <a:bodyPr lIns="720000"/>
          <a:lstStyle/>
          <a:p>
            <a:r>
              <a:rPr lang="ru-RU" sz="3200" dirty="0">
                <a:latin typeface="+mn-lt"/>
              </a:rPr>
              <a:t>Финансовый </a:t>
            </a:r>
            <a:r>
              <a:rPr lang="ru-RU" sz="3200" dirty="0" smtClean="0">
                <a:latin typeface="+mn-lt"/>
              </a:rPr>
              <a:t>план на 2024 год </a:t>
            </a:r>
            <a:endParaRPr sz="32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398272"/>
              </p:ext>
            </p:extLst>
          </p:nvPr>
        </p:nvGraphicFramePr>
        <p:xfrm>
          <a:off x="359793" y="675035"/>
          <a:ext cx="9145011" cy="4945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2156">
                  <a:extLst>
                    <a:ext uri="{9D8B030D-6E8A-4147-A177-3AD203B41FA5}">
                      <a16:colId xmlns:a16="http://schemas.microsoft.com/office/drawing/2014/main" val="4014519717"/>
                    </a:ext>
                  </a:extLst>
                </a:gridCol>
                <a:gridCol w="1313353">
                  <a:extLst>
                    <a:ext uri="{9D8B030D-6E8A-4147-A177-3AD203B41FA5}">
                      <a16:colId xmlns:a16="http://schemas.microsoft.com/office/drawing/2014/main" val="3534512027"/>
                    </a:ext>
                  </a:extLst>
                </a:gridCol>
                <a:gridCol w="421427">
                  <a:extLst>
                    <a:ext uri="{9D8B030D-6E8A-4147-A177-3AD203B41FA5}">
                      <a16:colId xmlns:a16="http://schemas.microsoft.com/office/drawing/2014/main" val="145509068"/>
                    </a:ext>
                  </a:extLst>
                </a:gridCol>
                <a:gridCol w="482156">
                  <a:extLst>
                    <a:ext uri="{9D8B030D-6E8A-4147-A177-3AD203B41FA5}">
                      <a16:colId xmlns:a16="http://schemas.microsoft.com/office/drawing/2014/main" val="1927825295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124425636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747953672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1389322902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745628004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201393482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85706974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161830207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328948494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432054749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4043924337"/>
                    </a:ext>
                  </a:extLst>
                </a:gridCol>
                <a:gridCol w="530003">
                  <a:extLst>
                    <a:ext uri="{9D8B030D-6E8A-4147-A177-3AD203B41FA5}">
                      <a16:colId xmlns:a16="http://schemas.microsoft.com/office/drawing/2014/main" val="3738829352"/>
                    </a:ext>
                  </a:extLst>
                </a:gridCol>
                <a:gridCol w="615886">
                  <a:extLst>
                    <a:ext uri="{9D8B030D-6E8A-4147-A177-3AD203B41FA5}">
                      <a16:colId xmlns:a16="http://schemas.microsoft.com/office/drawing/2014/main" val="1424701591"/>
                    </a:ext>
                  </a:extLst>
                </a:gridCol>
              </a:tblGrid>
              <a:tr h="19648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Статья 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Ед.</a:t>
                      </a:r>
                      <a:endParaRPr lang="ru-RU" sz="105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изм.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extLst>
                  <a:ext uri="{0D108BD9-81ED-4DB2-BD59-A6C34878D82A}">
                    <a16:rowId xmlns:a16="http://schemas.microsoft.com/office/drawing/2014/main" val="2715656373"/>
                  </a:ext>
                </a:extLst>
              </a:tr>
              <a:tr h="208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96783"/>
                  </a:ext>
                </a:extLst>
              </a:tr>
              <a:tr h="196486">
                <a:tc gridSpan="1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БЮДЖЕТ ОПЕРАЦИОННОЙ ДЕЯТЕЛЬНОСТИ 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18083"/>
                  </a:ext>
                </a:extLst>
              </a:tr>
              <a:tr h="196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Продано игр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шт.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2104883210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Доходы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15000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672195515"/>
                  </a:ext>
                </a:extLst>
              </a:tr>
              <a:tr h="203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Расходы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3086351035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Постоянные расходы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75081535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Маркетинг (онлайн)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456487413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Сборка игры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4500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9000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142500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4082115387"/>
                  </a:ext>
                </a:extLst>
              </a:tr>
              <a:tr h="203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Интернет 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5880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410552041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Переменные расходы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926960290"/>
                  </a:ext>
                </a:extLst>
              </a:tr>
              <a:tr h="203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Материалы 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4000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4500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920359722"/>
                  </a:ext>
                </a:extLst>
              </a:tr>
              <a:tr h="5894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Прибыль до налогообложения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22510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28510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34510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267120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2218427562"/>
                  </a:ext>
                </a:extLst>
              </a:tr>
              <a:tr h="5894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Налоги (налог на проф. доход 6%)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3300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3300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3600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3621790204"/>
                  </a:ext>
                </a:extLst>
              </a:tr>
              <a:tr h="392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Чистая прибыль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6610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9310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17410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22810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22810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25510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28210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28210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30910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238620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46" marR="26146" marT="0" marB="0" anchor="ctr"/>
                </a:tc>
                <a:extLst>
                  <a:ext uri="{0D108BD9-81ED-4DB2-BD59-A6C34878D82A}">
                    <a16:rowId xmlns:a16="http://schemas.microsoft.com/office/drawing/2014/main" val="184717716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1922" y="-143074"/>
            <a:ext cx="10064899" cy="982800"/>
          </a:xfrm>
        </p:spPr>
        <p:txBody>
          <a:bodyPr lIns="720000"/>
          <a:lstStyle/>
          <a:p>
            <a:r>
              <a:rPr lang="ru-RU" sz="3200" dirty="0">
                <a:latin typeface="+mn-lt"/>
              </a:rPr>
              <a:t>Финансовый </a:t>
            </a:r>
            <a:r>
              <a:rPr lang="ru-RU" sz="3200" dirty="0" smtClean="0">
                <a:latin typeface="+mn-lt"/>
              </a:rPr>
              <a:t>план</a:t>
            </a:r>
            <a:r>
              <a:rPr lang="en-US" sz="3200" dirty="0" smtClean="0">
                <a:latin typeface="+mn-lt"/>
              </a:rPr>
              <a:t> </a:t>
            </a:r>
            <a:r>
              <a:rPr lang="ru-RU" sz="3200" dirty="0" smtClean="0">
                <a:latin typeface="+mn-lt"/>
              </a:rPr>
              <a:t>на 2025 год</a:t>
            </a:r>
            <a:endParaRPr sz="32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029139"/>
              </p:ext>
            </p:extLst>
          </p:nvPr>
        </p:nvGraphicFramePr>
        <p:xfrm>
          <a:off x="615878" y="675035"/>
          <a:ext cx="8856986" cy="47345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554">
                  <a:extLst>
                    <a:ext uri="{9D8B030D-6E8A-4147-A177-3AD203B41FA5}">
                      <a16:colId xmlns:a16="http://schemas.microsoft.com/office/drawing/2014/main" val="3352271735"/>
                    </a:ext>
                  </a:extLst>
                </a:gridCol>
                <a:gridCol w="1272334">
                  <a:extLst>
                    <a:ext uri="{9D8B030D-6E8A-4147-A177-3AD203B41FA5}">
                      <a16:colId xmlns:a16="http://schemas.microsoft.com/office/drawing/2014/main" val="1539106458"/>
                    </a:ext>
                  </a:extLst>
                </a:gridCol>
                <a:gridCol w="405481">
                  <a:extLst>
                    <a:ext uri="{9D8B030D-6E8A-4147-A177-3AD203B41FA5}">
                      <a16:colId xmlns:a16="http://schemas.microsoft.com/office/drawing/2014/main" val="3293709190"/>
                    </a:ext>
                  </a:extLst>
                </a:gridCol>
                <a:gridCol w="506554">
                  <a:extLst>
                    <a:ext uri="{9D8B030D-6E8A-4147-A177-3AD203B41FA5}">
                      <a16:colId xmlns:a16="http://schemas.microsoft.com/office/drawing/2014/main" val="3304537778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3263463044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1480493366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316536380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2765630780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733401659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1484463105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204692493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2156846128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3289171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4168142146"/>
                    </a:ext>
                  </a:extLst>
                </a:gridCol>
                <a:gridCol w="507150">
                  <a:extLst>
                    <a:ext uri="{9D8B030D-6E8A-4147-A177-3AD203B41FA5}">
                      <a16:colId xmlns:a16="http://schemas.microsoft.com/office/drawing/2014/main" val="1180040054"/>
                    </a:ext>
                  </a:extLst>
                </a:gridCol>
                <a:gridCol w="587413">
                  <a:extLst>
                    <a:ext uri="{9D8B030D-6E8A-4147-A177-3AD203B41FA5}">
                      <a16:colId xmlns:a16="http://schemas.microsoft.com/office/drawing/2014/main" val="357005619"/>
                    </a:ext>
                  </a:extLst>
                </a:gridCol>
              </a:tblGrid>
              <a:tr h="12532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Статья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extLst>
                  <a:ext uri="{0D108BD9-81ED-4DB2-BD59-A6C34878D82A}">
                    <a16:rowId xmlns:a16="http://schemas.microsoft.com/office/drawing/2014/main" val="2453746667"/>
                  </a:ext>
                </a:extLst>
              </a:tr>
              <a:tr h="3032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95754"/>
                  </a:ext>
                </a:extLst>
              </a:tr>
              <a:tr h="208705">
                <a:tc gridSpan="1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БЮДЖЕТ ОПЕРАЦИОННОЙ ДЕЯТЕЛЬНОСТИ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286159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Продано игр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3028095340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Доходы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75000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551031746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17439319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Постоянные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503331245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Маркетинг (онлайн)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359572467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Сборка игры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22500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304500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343116578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Интернет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362420636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Переменные расходы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122534905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Материалы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752696318"/>
                  </a:ext>
                </a:extLst>
              </a:tr>
              <a:tr h="648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Прибыль до налогообложения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43510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43510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49510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49510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52510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52510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58510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591120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3548092628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Налоги (УСН 6%)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60900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2931411833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Чистая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36310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39010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39010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41710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41710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44410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44410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49810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530220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57" marR="24957" marT="0" marB="0" anchor="ctr"/>
                </a:tc>
                <a:extLst>
                  <a:ext uri="{0D108BD9-81ED-4DB2-BD59-A6C34878D82A}">
                    <a16:rowId xmlns:a16="http://schemas.microsoft.com/office/drawing/2014/main" val="3491571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8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26522" y="521688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37250"/>
              </p:ext>
            </p:extLst>
          </p:nvPr>
        </p:nvGraphicFramePr>
        <p:xfrm>
          <a:off x="269280" y="1410432"/>
          <a:ext cx="9721080" cy="39268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Показатель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Ед.изм</a:t>
                      </a:r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Объём продаж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операционной деятельности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Расходы от операционной деятельности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631760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Прибыль после налогообложения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768840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421410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Точка безубыточности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Точка безубыточности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Срок окупаемости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мес.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Стартовые инвестиции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Рентабельность стартовых инвестиций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Рентабельность затрат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743" y="-1231"/>
            <a:ext cx="10080625" cy="982800"/>
          </a:xfrm>
        </p:spPr>
        <p:txBody>
          <a:bodyPr lIns="720000"/>
          <a:lstStyle/>
          <a:p>
            <a:r>
              <a:rPr lang="ru-RU" sz="3600" dirty="0" smtClean="0">
                <a:ea typeface="MS Gothic" pitchFamily="49" charset="-128"/>
              </a:rPr>
              <a:t>Координаты разработчика игры </a:t>
            </a:r>
            <a:endParaRPr sz="36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5075039" y="2403227"/>
            <a:ext cx="417241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 smtClean="0"/>
              <a:t>Софья </a:t>
            </a:r>
            <a:r>
              <a:rPr lang="ru-RU" sz="2400" b="1" dirty="0" err="1" smtClean="0"/>
              <a:t>Широбокова</a:t>
            </a:r>
            <a:r>
              <a:rPr lang="ru-RU" sz="2400" b="1" dirty="0" smtClean="0"/>
              <a:t>, 89829910554, </a:t>
            </a:r>
            <a:endParaRPr lang="ru-RU" sz="2400" b="1" dirty="0"/>
          </a:p>
          <a:p>
            <a:pPr algn="ctr">
              <a:lnSpc>
                <a:spcPct val="110000"/>
              </a:lnSpc>
            </a:pPr>
            <a:r>
              <a:rPr lang="en-US" sz="2400" b="1" dirty="0" smtClean="0"/>
              <a:t>a</a:t>
            </a:r>
            <a:r>
              <a:rPr lang="en-US" sz="2400" b="1" dirty="0" smtClean="0"/>
              <a:t>lman.2001@mail.ru</a:t>
            </a:r>
            <a:r>
              <a:rPr lang="ru-RU" sz="2400" b="1" dirty="0" smtClean="0"/>
              <a:t> </a:t>
            </a:r>
            <a:endParaRPr lang="ru-RU" sz="2400" b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04" y="962894"/>
            <a:ext cx="3455316" cy="446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8871</TotalTime>
  <Words>929</Words>
  <Application>Microsoft Office PowerPoint</Application>
  <PresentationFormat>Произвольный</PresentationFormat>
  <Paragraphs>584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Анализ конкурентов</vt:lpstr>
      <vt:lpstr>Преимущества </vt:lpstr>
      <vt:lpstr>Бизнес-модель</vt:lpstr>
      <vt:lpstr>Процесс производства товара</vt:lpstr>
      <vt:lpstr>Стартовые инвестиции</vt:lpstr>
      <vt:lpstr>Организационный план</vt:lpstr>
      <vt:lpstr>Финансовый план на 2024 год </vt:lpstr>
      <vt:lpstr>Финансовый план на 2025 год</vt:lpstr>
      <vt:lpstr>Экономика проекта  </vt:lpstr>
      <vt:lpstr>Координаты разработчика игры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49</cp:revision>
  <dcterms:created xsi:type="dcterms:W3CDTF">2022-10-14T10:42:52Z</dcterms:created>
  <dcterms:modified xsi:type="dcterms:W3CDTF">2023-06-05T20:42:48Z</dcterms:modified>
  <dc:language>ru-RU</dc:language>
</cp:coreProperties>
</file>