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Merriweather" pitchFamily="2" charset="0"/>
      <p:regular r:id="rId1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3D95B8-055D-C842-B2A9-09775480B32A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F41C52-D8E2-B042-8A3F-E205CD32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983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0928" y="1068348"/>
            <a:ext cx="7622143" cy="3750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7350"/>
              </a:lnSpc>
              <a:buNone/>
            </a:pPr>
            <a:r>
              <a:rPr lang="en-US" sz="59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Влияние коротких видеороликов на обучение учащихся</a:t>
            </a:r>
            <a:endParaRPr lang="en-US" sz="5900" dirty="0"/>
          </a:p>
        </p:txBody>
      </p:sp>
      <p:sp>
        <p:nvSpPr>
          <p:cNvPr id="4" name="Text 1"/>
          <p:cNvSpPr/>
          <p:nvPr/>
        </p:nvSpPr>
        <p:spPr>
          <a:xfrm>
            <a:off x="760928" y="5144929"/>
            <a:ext cx="7622143" cy="1391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Короткие обучающие видеоролики становятся все более популярным методом передачи знаний современным ученикам. Их краткость и интерактивность помогают поддерживать внимание и улучшать восприятие материала.</a:t>
            </a:r>
            <a:endParaRPr lang="en-US" sz="1700" dirty="0"/>
          </a:p>
        </p:txBody>
      </p:sp>
      <p:sp>
        <p:nvSpPr>
          <p:cNvPr id="5" name="Shape 2"/>
          <p:cNvSpPr/>
          <p:nvPr/>
        </p:nvSpPr>
        <p:spPr>
          <a:xfrm>
            <a:off x="760928" y="6796921"/>
            <a:ext cx="347782" cy="347782"/>
          </a:xfrm>
          <a:prstGeom prst="roundRect">
            <a:avLst>
              <a:gd name="adj" fmla="val 26289703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548" y="6804541"/>
            <a:ext cx="332542" cy="33254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17414" y="6780609"/>
            <a:ext cx="3153370" cy="380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ru-RU" sz="2100" b="1" dirty="0">
                <a:solidFill>
                  <a:srgbClr val="E2E6E9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Муродалиев </a:t>
            </a:r>
            <a:r>
              <a:rPr lang="en-US" sz="2100" b="1" dirty="0">
                <a:solidFill>
                  <a:srgbClr val="E2E6E9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Шохрух</a:t>
            </a:r>
            <a:endParaRPr lang="en-US" sz="2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1418868"/>
            <a:ext cx="7326154" cy="771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Актуальность проекта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3798" y="2807137"/>
            <a:ext cx="3898940" cy="771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Современные Студенты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63798" y="3825002"/>
            <a:ext cx="3898940" cy="23688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Современные студенты - это поколение, выросшее на цифровых технологиях. Они больше склонны к изучению информации в интерактивном формате.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5372576" y="2807137"/>
            <a:ext cx="3731895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Трудности в Обучении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372576" y="3439478"/>
            <a:ext cx="3898940" cy="2763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Многие ученики испытывают трудности с концентрацией внимания на традиционных лекциях и учебниках. Короткие видео могут помочь им лучше усваивать информацию.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881354" y="2807137"/>
            <a:ext cx="3898940" cy="771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Цифровая Трансформация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881354" y="3825002"/>
            <a:ext cx="3898940" cy="2763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Образование переживает период цифровой трансформации. Внедрение интерактивных методик, в том числе коротких видео, становится все более востребованным.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7477" y="851654"/>
            <a:ext cx="5482471" cy="685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350"/>
              </a:lnSpc>
              <a:buNone/>
            </a:pPr>
            <a:r>
              <a:rPr lang="en-US" sz="43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Проблема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767477" y="2112526"/>
            <a:ext cx="493395" cy="493395"/>
          </a:xfrm>
          <a:prstGeom prst="roundRect">
            <a:avLst>
              <a:gd name="adj" fmla="val 18668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41784" y="2194679"/>
            <a:ext cx="144780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1</a:t>
            </a:r>
            <a:endParaRPr lang="en-US" sz="2550" dirty="0"/>
          </a:p>
        </p:txBody>
      </p:sp>
      <p:sp>
        <p:nvSpPr>
          <p:cNvPr id="6" name="Text 3"/>
          <p:cNvSpPr/>
          <p:nvPr/>
        </p:nvSpPr>
        <p:spPr>
          <a:xfrm>
            <a:off x="1480066" y="2112526"/>
            <a:ext cx="2982397" cy="6850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Низкая Вовлеченность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1480066" y="2929176"/>
            <a:ext cx="2982397" cy="2456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Традиционные методы обучения часто не вызывают достаточного интереса у современных учеников, что снижает их вовлеченность в процесс.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4681657" y="2112526"/>
            <a:ext cx="493395" cy="493395"/>
          </a:xfrm>
          <a:prstGeom prst="roundRect">
            <a:avLst>
              <a:gd name="adj" fmla="val 18668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830008" y="2194679"/>
            <a:ext cx="196691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2</a:t>
            </a:r>
            <a:endParaRPr lang="en-US" sz="2550" dirty="0"/>
          </a:p>
        </p:txBody>
      </p:sp>
      <p:sp>
        <p:nvSpPr>
          <p:cNvPr id="10" name="Text 7"/>
          <p:cNvSpPr/>
          <p:nvPr/>
        </p:nvSpPr>
        <p:spPr>
          <a:xfrm>
            <a:off x="5394246" y="2112526"/>
            <a:ext cx="2982397" cy="6850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Отвлечение Внимания</a:t>
            </a:r>
            <a:endParaRPr lang="en-US" sz="2150" dirty="0"/>
          </a:p>
        </p:txBody>
      </p:sp>
      <p:sp>
        <p:nvSpPr>
          <p:cNvPr id="11" name="Text 8"/>
          <p:cNvSpPr/>
          <p:nvPr/>
        </p:nvSpPr>
        <p:spPr>
          <a:xfrm>
            <a:off x="5394246" y="2929176"/>
            <a:ext cx="2982397" cy="2105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Длительные лекции и большие объемы текстовой информации могут приводить к потере внимания учащихся.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767477" y="5851208"/>
            <a:ext cx="493395" cy="493395"/>
          </a:xfrm>
          <a:prstGeom prst="roundRect">
            <a:avLst>
              <a:gd name="adj" fmla="val 18668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22020" y="5933361"/>
            <a:ext cx="184190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3</a:t>
            </a:r>
            <a:endParaRPr lang="en-US" sz="2550" dirty="0"/>
          </a:p>
        </p:txBody>
      </p:sp>
      <p:sp>
        <p:nvSpPr>
          <p:cNvPr id="14" name="Text 11"/>
          <p:cNvSpPr/>
          <p:nvPr/>
        </p:nvSpPr>
        <p:spPr>
          <a:xfrm>
            <a:off x="1480066" y="5851208"/>
            <a:ext cx="3813096" cy="342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Неэффективное Усвоение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1480066" y="6325314"/>
            <a:ext cx="6896457" cy="1052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Недостаточное усвоение материала из-за низкой вовлеченности и концентрации учеников снижает качество обучения.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9596" y="667345"/>
            <a:ext cx="5737860" cy="717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en-US" sz="45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Решение</a:t>
            </a:r>
            <a:endParaRPr lang="en-US" sz="4500" dirty="0"/>
          </a:p>
        </p:txBody>
      </p:sp>
      <p:sp>
        <p:nvSpPr>
          <p:cNvPr id="4" name="Shape 1"/>
          <p:cNvSpPr/>
          <p:nvPr/>
        </p:nvSpPr>
        <p:spPr>
          <a:xfrm>
            <a:off x="6289596" y="1728668"/>
            <a:ext cx="3654147" cy="3532108"/>
          </a:xfrm>
          <a:prstGeom prst="roundRect">
            <a:avLst>
              <a:gd name="adj" fmla="val 2729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26649" y="1965722"/>
            <a:ext cx="3180040" cy="717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2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Интерактивные Видео</a:t>
            </a:r>
            <a:endParaRPr lang="en-US" sz="2250" dirty="0"/>
          </a:p>
        </p:txBody>
      </p:sp>
      <p:sp>
        <p:nvSpPr>
          <p:cNvPr id="6" name="Text 3"/>
          <p:cNvSpPr/>
          <p:nvPr/>
        </p:nvSpPr>
        <p:spPr>
          <a:xfrm>
            <a:off x="6526649" y="2820591"/>
            <a:ext cx="3180040" cy="2203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8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Краткие, четко структурированные видеоролики, адаптированные под потребности современных учеников.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10173176" y="1728668"/>
            <a:ext cx="3654147" cy="3532108"/>
          </a:xfrm>
          <a:prstGeom prst="roundRect">
            <a:avLst>
              <a:gd name="adj" fmla="val 2729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410230" y="1965722"/>
            <a:ext cx="3180040" cy="717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2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Повышение Вовлеченности</a:t>
            </a:r>
            <a:endParaRPr lang="en-US" sz="2250" dirty="0"/>
          </a:p>
        </p:txBody>
      </p:sp>
      <p:sp>
        <p:nvSpPr>
          <p:cNvPr id="9" name="Text 6"/>
          <p:cNvSpPr/>
          <p:nvPr/>
        </p:nvSpPr>
        <p:spPr>
          <a:xfrm>
            <a:off x="10410230" y="2820591"/>
            <a:ext cx="3180040" cy="1835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8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Интерактивный формат видео способствует более активному вовлечению учащихся в процесс обучения.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6289596" y="5490210"/>
            <a:ext cx="7537609" cy="2071926"/>
          </a:xfrm>
          <a:prstGeom prst="roundRect">
            <a:avLst>
              <a:gd name="adj" fmla="val 4653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26649" y="5727263"/>
            <a:ext cx="3240048" cy="358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2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Улучшение Усвоения</a:t>
            </a:r>
            <a:endParaRPr lang="en-US" sz="2250" dirty="0"/>
          </a:p>
        </p:txBody>
      </p:sp>
      <p:sp>
        <p:nvSpPr>
          <p:cNvPr id="12" name="Text 9"/>
          <p:cNvSpPr/>
          <p:nvPr/>
        </p:nvSpPr>
        <p:spPr>
          <a:xfrm>
            <a:off x="6526649" y="6223516"/>
            <a:ext cx="7063502" cy="1101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8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Визуализация и динамичность коротких видео помогают лучше запоминать и понимать учебный материал.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8188" y="581858"/>
            <a:ext cx="5272802" cy="659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en-US" sz="41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Рынок</a:t>
            </a:r>
            <a:endParaRPr lang="en-US" sz="4150" dirty="0"/>
          </a:p>
        </p:txBody>
      </p:sp>
      <p:sp>
        <p:nvSpPr>
          <p:cNvPr id="4" name="Shape 1"/>
          <p:cNvSpPr/>
          <p:nvPr/>
        </p:nvSpPr>
        <p:spPr>
          <a:xfrm>
            <a:off x="1043107" y="1557338"/>
            <a:ext cx="22860" cy="6090285"/>
          </a:xfrm>
          <a:prstGeom prst="roundRect">
            <a:avLst>
              <a:gd name="adj" fmla="val 387511"/>
            </a:avLst>
          </a:prstGeom>
          <a:solidFill>
            <a:srgbClr val="194A99"/>
          </a:solidFill>
          <a:ln/>
        </p:spPr>
      </p:sp>
      <p:sp>
        <p:nvSpPr>
          <p:cNvPr id="5" name="Shape 2"/>
          <p:cNvSpPr/>
          <p:nvPr/>
        </p:nvSpPr>
        <p:spPr>
          <a:xfrm>
            <a:off x="1268909" y="2020253"/>
            <a:ext cx="738188" cy="22860"/>
          </a:xfrm>
          <a:prstGeom prst="roundRect">
            <a:avLst>
              <a:gd name="adj" fmla="val 387511"/>
            </a:avLst>
          </a:prstGeom>
          <a:solidFill>
            <a:srgbClr val="194A99"/>
          </a:solidFill>
          <a:ln/>
        </p:spPr>
      </p:sp>
      <p:sp>
        <p:nvSpPr>
          <p:cNvPr id="6" name="Shape 3"/>
          <p:cNvSpPr/>
          <p:nvPr/>
        </p:nvSpPr>
        <p:spPr>
          <a:xfrm>
            <a:off x="817305" y="1794510"/>
            <a:ext cx="474464" cy="474464"/>
          </a:xfrm>
          <a:prstGeom prst="roundRect">
            <a:avLst>
              <a:gd name="adj" fmla="val 18671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84945" y="1873568"/>
            <a:ext cx="139184" cy="316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1</a:t>
            </a:r>
            <a:endParaRPr lang="en-US" sz="2450" dirty="0"/>
          </a:p>
        </p:txBody>
      </p:sp>
      <p:sp>
        <p:nvSpPr>
          <p:cNvPr id="8" name="Text 5"/>
          <p:cNvSpPr/>
          <p:nvPr/>
        </p:nvSpPr>
        <p:spPr>
          <a:xfrm>
            <a:off x="2214563" y="1768197"/>
            <a:ext cx="2636401" cy="3294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Рост Рынка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2214563" y="2224087"/>
            <a:ext cx="6191250" cy="1011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Рынок образовательных технологий активно растет, демонстрируя ежегодный двузначный процентный рост.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1268909" y="4120634"/>
            <a:ext cx="738188" cy="22860"/>
          </a:xfrm>
          <a:prstGeom prst="roundRect">
            <a:avLst>
              <a:gd name="adj" fmla="val 387511"/>
            </a:avLst>
          </a:prstGeom>
          <a:solidFill>
            <a:srgbClr val="194A99"/>
          </a:solidFill>
          <a:ln/>
        </p:spPr>
      </p:sp>
      <p:sp>
        <p:nvSpPr>
          <p:cNvPr id="11" name="Shape 8"/>
          <p:cNvSpPr/>
          <p:nvPr/>
        </p:nvSpPr>
        <p:spPr>
          <a:xfrm>
            <a:off x="817305" y="3894892"/>
            <a:ext cx="474464" cy="474464"/>
          </a:xfrm>
          <a:prstGeom prst="roundRect">
            <a:avLst>
              <a:gd name="adj" fmla="val 18671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59941" y="3973949"/>
            <a:ext cx="189190" cy="316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2</a:t>
            </a:r>
            <a:endParaRPr lang="en-US" sz="2450" dirty="0"/>
          </a:p>
        </p:txBody>
      </p:sp>
      <p:sp>
        <p:nvSpPr>
          <p:cNvPr id="13" name="Text 10"/>
          <p:cNvSpPr/>
          <p:nvPr/>
        </p:nvSpPr>
        <p:spPr>
          <a:xfrm>
            <a:off x="2214563" y="3868579"/>
            <a:ext cx="3558659" cy="3294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Цифровые Инструменты</a:t>
            </a:r>
            <a:endParaRPr lang="en-US" sz="2050" dirty="0"/>
          </a:p>
        </p:txBody>
      </p:sp>
      <p:sp>
        <p:nvSpPr>
          <p:cNvPr id="14" name="Text 11"/>
          <p:cNvSpPr/>
          <p:nvPr/>
        </p:nvSpPr>
        <p:spPr>
          <a:xfrm>
            <a:off x="2214563" y="4324469"/>
            <a:ext cx="6191250" cy="1011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Внедрение цифровых инструментов в школах и вузах становится приоритетным направлением развития отрасли.</a:t>
            </a:r>
            <a:endParaRPr lang="en-US" sz="1650" dirty="0"/>
          </a:p>
        </p:txBody>
      </p:sp>
      <p:sp>
        <p:nvSpPr>
          <p:cNvPr id="15" name="Shape 12"/>
          <p:cNvSpPr/>
          <p:nvPr/>
        </p:nvSpPr>
        <p:spPr>
          <a:xfrm>
            <a:off x="1268909" y="6221016"/>
            <a:ext cx="738188" cy="22860"/>
          </a:xfrm>
          <a:prstGeom prst="roundRect">
            <a:avLst>
              <a:gd name="adj" fmla="val 387511"/>
            </a:avLst>
          </a:prstGeom>
          <a:solidFill>
            <a:srgbClr val="194A99"/>
          </a:solidFill>
          <a:ln/>
        </p:spPr>
      </p:sp>
      <p:sp>
        <p:nvSpPr>
          <p:cNvPr id="16" name="Shape 13"/>
          <p:cNvSpPr/>
          <p:nvPr/>
        </p:nvSpPr>
        <p:spPr>
          <a:xfrm>
            <a:off x="817305" y="5995273"/>
            <a:ext cx="474464" cy="474464"/>
          </a:xfrm>
          <a:prstGeom prst="roundRect">
            <a:avLst>
              <a:gd name="adj" fmla="val 18671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65895" y="6074331"/>
            <a:ext cx="177165" cy="316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3</a:t>
            </a:r>
            <a:endParaRPr lang="en-US" sz="2450" dirty="0"/>
          </a:p>
        </p:txBody>
      </p:sp>
      <p:sp>
        <p:nvSpPr>
          <p:cNvPr id="18" name="Text 15"/>
          <p:cNvSpPr/>
          <p:nvPr/>
        </p:nvSpPr>
        <p:spPr>
          <a:xfrm>
            <a:off x="2214563" y="5968960"/>
            <a:ext cx="2636401" cy="3294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Перспективы</a:t>
            </a:r>
            <a:endParaRPr lang="en-US" sz="2050" dirty="0"/>
          </a:p>
        </p:txBody>
      </p:sp>
      <p:sp>
        <p:nvSpPr>
          <p:cNvPr id="19" name="Text 16"/>
          <p:cNvSpPr/>
          <p:nvPr/>
        </p:nvSpPr>
        <p:spPr>
          <a:xfrm>
            <a:off x="2214563" y="6424851"/>
            <a:ext cx="6191250" cy="1011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Ожидается, что использование интерактивного видеоконтента будет одним из ключевых трендов в ближайшие годы.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60770" y="530304"/>
            <a:ext cx="4817269" cy="6020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700"/>
              </a:lnSpc>
              <a:buNone/>
            </a:pPr>
            <a:r>
              <a:rPr lang="en-US" sz="37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Бизнес модель</a:t>
            </a:r>
            <a:endParaRPr lang="en-US" sz="37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0770" y="1421368"/>
            <a:ext cx="481727" cy="48172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160770" y="2095738"/>
            <a:ext cx="2520910" cy="300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Целевая Аудитория</a:t>
            </a:r>
            <a:endParaRPr lang="en-US" sz="1850" dirty="0"/>
          </a:p>
        </p:txBody>
      </p:sp>
      <p:sp>
        <p:nvSpPr>
          <p:cNvPr id="6" name="Text 2"/>
          <p:cNvSpPr/>
          <p:nvPr/>
        </p:nvSpPr>
        <p:spPr>
          <a:xfrm>
            <a:off x="6160770" y="2512338"/>
            <a:ext cx="7795260" cy="6162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Школы, вузы и другие образовательные учреждения, заинтересованные в повышении эффективности обучения.</a:t>
            </a:r>
            <a:endParaRPr lang="en-US" sz="15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0770" y="3706654"/>
            <a:ext cx="481727" cy="48172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160770" y="4381024"/>
            <a:ext cx="2419112" cy="300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Источники Дохода</a:t>
            </a:r>
            <a:endParaRPr lang="en-US" sz="1850" dirty="0"/>
          </a:p>
        </p:txBody>
      </p:sp>
      <p:sp>
        <p:nvSpPr>
          <p:cNvPr id="9" name="Text 4"/>
          <p:cNvSpPr/>
          <p:nvPr/>
        </p:nvSpPr>
        <p:spPr>
          <a:xfrm>
            <a:off x="6160770" y="4797623"/>
            <a:ext cx="7795260" cy="6162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Подписка, продажа контента, лицензирование технологии, консалтинговые услуги.</a:t>
            </a:r>
            <a:endParaRPr lang="en-US" sz="15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0770" y="5991939"/>
            <a:ext cx="481727" cy="48172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160770" y="6666309"/>
            <a:ext cx="2954536" cy="300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Ключевые Активности</a:t>
            </a:r>
            <a:endParaRPr lang="en-US" sz="1850" dirty="0"/>
          </a:p>
        </p:txBody>
      </p:sp>
      <p:sp>
        <p:nvSpPr>
          <p:cNvPr id="12" name="Text 6"/>
          <p:cNvSpPr/>
          <p:nvPr/>
        </p:nvSpPr>
        <p:spPr>
          <a:xfrm>
            <a:off x="6160770" y="7082909"/>
            <a:ext cx="7795260" cy="6162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Создание высококачественного интерактивного видеоконтента, разработка платформы, маркетинг и продажи.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5190" y="738545"/>
            <a:ext cx="5705832" cy="713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en-US" sz="44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Текущая проблема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5190" y="1794034"/>
            <a:ext cx="1141095" cy="204525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68590" y="2022158"/>
            <a:ext cx="3209330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Разработка контента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768590" y="2515672"/>
            <a:ext cx="6063020" cy="1095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Создание интерактивных видео, адаптированных под нужды различных учебных заведений.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5190" y="3839289"/>
            <a:ext cx="1141095" cy="182582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68590" y="4067413"/>
            <a:ext cx="445198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Технологическая Платформа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7768590" y="4560927"/>
            <a:ext cx="6063020" cy="730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Разработка стабильной и масштабируемой платформы для доставки видеоконтента.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5190" y="5665113"/>
            <a:ext cx="1141095" cy="182582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768590" y="5893237"/>
            <a:ext cx="3596521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Привлечение Клиентов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768590" y="6386751"/>
            <a:ext cx="6063020" cy="730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Эффективные маркетинговые стратегии для продвижения решения на рынке образования.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7677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478" y="3389114"/>
            <a:ext cx="5553670" cy="694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50"/>
              </a:lnSpc>
              <a:buNone/>
            </a:pPr>
            <a:r>
              <a:rPr lang="en-US" sz="43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Команда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777478" y="4416504"/>
            <a:ext cx="13075444" cy="3200757"/>
          </a:xfrm>
          <a:prstGeom prst="roundRect">
            <a:avLst>
              <a:gd name="adj" fmla="val 2915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85098" y="4424124"/>
            <a:ext cx="13060204" cy="63710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07150" y="4564975"/>
            <a:ext cx="6082189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Муродалиев Шохрухжон Дилшодович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541062" y="4564975"/>
            <a:ext cx="6082189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Основатель, CEO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85098" y="5061228"/>
            <a:ext cx="13060204" cy="63710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1007150" y="5202079"/>
            <a:ext cx="6082189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Абдуллоев Бахром Зарифович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7541062" y="5202079"/>
            <a:ext cx="6082189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Технический директор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785098" y="5698331"/>
            <a:ext cx="13060204" cy="63710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1007150" y="5839182"/>
            <a:ext cx="6082189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Буй Тхай Фи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7541062" y="5839182"/>
            <a:ext cx="6082189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Дизайнер пользовательского интерфейса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785098" y="6335435"/>
            <a:ext cx="13060204" cy="63710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1007150" y="6476286"/>
            <a:ext cx="6082189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Муранги Тадиванаше Даррен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7541062" y="6476286"/>
            <a:ext cx="6082189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Руководитель отдела контента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785098" y="6972538"/>
            <a:ext cx="13060204" cy="63710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1007150" y="7113389"/>
            <a:ext cx="6082189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Нгола Ауриу Мануэль Муинга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7541062" y="7113389"/>
            <a:ext cx="6082189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Менеджер по продажам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2875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9966" y="2963704"/>
            <a:ext cx="4857631" cy="607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750"/>
              </a:lnSpc>
              <a:buNone/>
            </a:pPr>
            <a:r>
              <a:rPr lang="en-US" sz="38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План развития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679966" y="5778460"/>
            <a:ext cx="13270468" cy="22860"/>
          </a:xfrm>
          <a:prstGeom prst="roundRect">
            <a:avLst>
              <a:gd name="adj" fmla="val 356998"/>
            </a:avLst>
          </a:prstGeom>
          <a:solidFill>
            <a:srgbClr val="194A99"/>
          </a:solidFill>
          <a:ln/>
        </p:spPr>
      </p:sp>
      <p:sp>
        <p:nvSpPr>
          <p:cNvPr id="5" name="Shape 2"/>
          <p:cNvSpPr/>
          <p:nvPr/>
        </p:nvSpPr>
        <p:spPr>
          <a:xfrm>
            <a:off x="3937397" y="5098554"/>
            <a:ext cx="22860" cy="679966"/>
          </a:xfrm>
          <a:prstGeom prst="roundRect">
            <a:avLst>
              <a:gd name="adj" fmla="val 356998"/>
            </a:avLst>
          </a:prstGeom>
          <a:solidFill>
            <a:srgbClr val="194A99"/>
          </a:solidFill>
          <a:ln/>
        </p:spPr>
      </p:sp>
      <p:sp>
        <p:nvSpPr>
          <p:cNvPr id="6" name="Shape 3"/>
          <p:cNvSpPr/>
          <p:nvPr/>
        </p:nvSpPr>
        <p:spPr>
          <a:xfrm>
            <a:off x="3730347" y="5559921"/>
            <a:ext cx="437078" cy="437078"/>
          </a:xfrm>
          <a:prstGeom prst="roundRect">
            <a:avLst>
              <a:gd name="adj" fmla="val 18672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884771" y="5632668"/>
            <a:ext cx="128230" cy="291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1</a:t>
            </a:r>
            <a:endParaRPr lang="en-US" sz="2250" dirty="0"/>
          </a:p>
        </p:txBody>
      </p:sp>
      <p:sp>
        <p:nvSpPr>
          <p:cNvPr id="8" name="Text 5"/>
          <p:cNvSpPr/>
          <p:nvPr/>
        </p:nvSpPr>
        <p:spPr>
          <a:xfrm>
            <a:off x="2734628" y="3862268"/>
            <a:ext cx="2428756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Запуск MVP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874157" y="4282440"/>
            <a:ext cx="6149697" cy="621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Создание и запуск минимально жизнеспособного продукта для тестирования на рынке.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7303532" y="5778401"/>
            <a:ext cx="22860" cy="679966"/>
          </a:xfrm>
          <a:prstGeom prst="roundRect">
            <a:avLst>
              <a:gd name="adj" fmla="val 356998"/>
            </a:avLst>
          </a:prstGeom>
          <a:solidFill>
            <a:srgbClr val="194A99"/>
          </a:solidFill>
          <a:ln/>
        </p:spPr>
      </p:sp>
      <p:sp>
        <p:nvSpPr>
          <p:cNvPr id="11" name="Shape 8"/>
          <p:cNvSpPr/>
          <p:nvPr/>
        </p:nvSpPr>
        <p:spPr>
          <a:xfrm>
            <a:off x="7096482" y="5559921"/>
            <a:ext cx="437078" cy="437078"/>
          </a:xfrm>
          <a:prstGeom prst="roundRect">
            <a:avLst>
              <a:gd name="adj" fmla="val 18672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227808" y="5632668"/>
            <a:ext cx="174308" cy="291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2</a:t>
            </a:r>
            <a:endParaRPr lang="en-US" sz="2250" dirty="0"/>
          </a:p>
        </p:txBody>
      </p:sp>
      <p:sp>
        <p:nvSpPr>
          <p:cNvPr id="13" name="Text 10"/>
          <p:cNvSpPr/>
          <p:nvPr/>
        </p:nvSpPr>
        <p:spPr>
          <a:xfrm>
            <a:off x="5784771" y="6652736"/>
            <a:ext cx="3060621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Привлечение Клиентов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4240292" y="7072908"/>
            <a:ext cx="6149697" cy="621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Активная маркетинговая кампания и продажи для привлечения первых клиентов.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10669786" y="5098554"/>
            <a:ext cx="22860" cy="679966"/>
          </a:xfrm>
          <a:prstGeom prst="roundRect">
            <a:avLst>
              <a:gd name="adj" fmla="val 356998"/>
            </a:avLst>
          </a:prstGeom>
          <a:solidFill>
            <a:srgbClr val="194A99"/>
          </a:solidFill>
          <a:ln/>
        </p:spPr>
      </p:sp>
      <p:sp>
        <p:nvSpPr>
          <p:cNvPr id="16" name="Shape 13"/>
          <p:cNvSpPr/>
          <p:nvPr/>
        </p:nvSpPr>
        <p:spPr>
          <a:xfrm>
            <a:off x="10462736" y="5559921"/>
            <a:ext cx="437078" cy="437078"/>
          </a:xfrm>
          <a:prstGeom prst="roundRect">
            <a:avLst>
              <a:gd name="adj" fmla="val 18672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0599658" y="5632668"/>
            <a:ext cx="163235" cy="291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3</a:t>
            </a:r>
            <a:endParaRPr lang="en-US" sz="2250" dirty="0"/>
          </a:p>
        </p:txBody>
      </p:sp>
      <p:sp>
        <p:nvSpPr>
          <p:cNvPr id="18" name="Text 15"/>
          <p:cNvSpPr/>
          <p:nvPr/>
        </p:nvSpPr>
        <p:spPr>
          <a:xfrm>
            <a:off x="9399270" y="3862268"/>
            <a:ext cx="2564130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Расширение Охвата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7606427" y="4282440"/>
            <a:ext cx="6149816" cy="621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Масштабирование продукта и выход на новые рынки и сегменты образования.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1616273"/>
            <a:ext cx="10105668" cy="771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Дополнительная информация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3798" y="3004542"/>
            <a:ext cx="3898940" cy="771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Инновации в Образовании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63798" y="4022408"/>
            <a:ext cx="3898940" cy="23688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Помимо видеороликов, планируется внедрение других передовых технологий, таких как дополненная реальность и виртуальные классы.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5372576" y="3004542"/>
            <a:ext cx="3705344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Глобальная Экспансия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372576" y="3636883"/>
            <a:ext cx="3898940" cy="1974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Решение предназначено для международного рынка и будет адаптироваться под требования различных образовательных систем.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881354" y="3004542"/>
            <a:ext cx="3898940" cy="771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Социальное Воздействие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881354" y="4022408"/>
            <a:ext cx="3898940" cy="23688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Повышение доступности качественного образования и вовлеченности учащихся может оказать положительное влияние на общество.</a:t>
            </a:r>
            <a:endParaRPr lang="en-US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shohruhzon@outlook.com</cp:lastModifiedBy>
  <cp:revision>2</cp:revision>
  <dcterms:created xsi:type="dcterms:W3CDTF">2024-11-07T21:10:33Z</dcterms:created>
  <dcterms:modified xsi:type="dcterms:W3CDTF">2024-11-08T03:59:08Z</dcterms:modified>
</cp:coreProperties>
</file>