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2" r:id="rId7"/>
  </p:sldIdLst>
  <p:sldSz cx="9144000" cy="5143500" type="screen16x9"/>
  <p:notesSz cx="6858000" cy="9144000"/>
  <p:embeddedFontLst>
    <p:embeddedFont>
      <p:font typeface="Nunito" charset="-52"/>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Иван Шишкин" initials="ИШ" lastIdx="1" clrIdx="0">
    <p:extLst>
      <p:ext uri="{19B8F6BF-5375-455C-9EA6-DF929625EA0E}">
        <p15:presenceInfo xmlns:p15="http://schemas.microsoft.com/office/powerpoint/2012/main" xmlns="" userId="6c39a186f59da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02" autoAdjust="0"/>
  </p:normalViewPr>
  <p:slideViewPr>
    <p:cSldViewPr snapToGrid="0">
      <p:cViewPr varScale="1">
        <p:scale>
          <a:sx n="114" d="100"/>
          <a:sy n="114" d="100"/>
        </p:scale>
        <p:origin x="-936"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7036965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 титульном слайде укажите: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название вашего проекта</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ваш вуз (принятую аббревиатуру)</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тип разработки (он должен быть указан по умолчанию)</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rgbClr val="1155CC"/>
                </a:solidFill>
                <a:hlinkClick r:id="rId3">
                  <a:extLst>
                    <a:ext uri="{A12FA001-AC4F-418D-AE19-62706E023703}">
                      <ahyp:hlinkClr xmlns:ahyp="http://schemas.microsoft.com/office/drawing/2018/hyperlinkcolor" xmlns="" val="tx"/>
                    </a:ext>
                  </a:extLst>
                </a:hlinkClick>
              </a:rPr>
              <a:t>Шаблон К1 Заказная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xmlns=""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xmlns=""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dirty="0">
                <a:solidFill>
                  <a:schemeClr val="dk1"/>
                </a:solidFill>
                <a:latin typeface="Nunito"/>
                <a:ea typeface="Nunito"/>
                <a:cs typeface="Nunito"/>
                <a:sym typeface="Nunito"/>
              </a:rPr>
              <a:t>Полные аналоги</a:t>
            </a:r>
            <a:r>
              <a:rPr lang="ru"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dirty="0">
                <a:solidFill>
                  <a:schemeClr val="dk1"/>
                </a:solidFill>
                <a:latin typeface="Nunito"/>
                <a:ea typeface="Nunito"/>
                <a:cs typeface="Nunito"/>
                <a:sym typeface="Nunito"/>
              </a:rPr>
              <a:t>Частичными аналогами</a:t>
            </a:r>
            <a:r>
              <a:rPr lang="ru"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2Gis&gt;</a:t>
            </a:r>
            <a:r>
              <a:rPr lang="ru" dirty="0">
                <a:solidFill>
                  <a:schemeClr val="dk1"/>
                </a:solidFill>
                <a:latin typeface="Nunito"/>
                <a:ea typeface="Nunito"/>
                <a:cs typeface="Nunito"/>
                <a:sym typeface="Nunito"/>
              </a:rPr>
              <a:t>, наше приложение будет лучше 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0A450EA1-C340-42B2-B8F4-67DA2C841B95}"/>
              </a:ext>
            </a:extLst>
          </p:cNvPr>
          <p:cNvPicPr>
            <a:picLocks noChangeAspect="1"/>
          </p:cNvPicPr>
          <p:nvPr/>
        </p:nvPicPr>
        <p:blipFill rotWithShape="1">
          <a:blip r:embed="rId3"/>
          <a:srcRect r="849"/>
          <a:stretch/>
        </p:blipFill>
        <p:spPr>
          <a:xfrm>
            <a:off x="0" y="10693"/>
            <a:ext cx="9144000" cy="5132807"/>
          </a:xfrm>
          <a:prstGeom prst="rect">
            <a:avLst/>
          </a:prstGeom>
        </p:spPr>
      </p:pic>
      <p:sp>
        <p:nvSpPr>
          <p:cNvPr id="60" name="Google Shape;60;p14"/>
          <p:cNvSpPr txBox="1">
            <a:spLocks noGrp="1"/>
          </p:cNvSpPr>
          <p:nvPr>
            <p:ph type="ctrTitle"/>
          </p:nvPr>
        </p:nvSpPr>
        <p:spPr>
          <a:xfrm>
            <a:off x="1502799" y="1274282"/>
            <a:ext cx="8520600" cy="2052600"/>
          </a:xfrm>
          <a:prstGeom prst="rect">
            <a:avLst/>
          </a:prstGeom>
        </p:spPr>
        <p:txBody>
          <a:bodyPr spcFirstLastPara="1" wrap="square" lIns="91425" tIns="91425" rIns="91425" bIns="91425" anchor="b" anchorCtr="0">
            <a:normAutofit/>
          </a:bodyPr>
          <a:lstStyle/>
          <a:p>
            <a:pPr lvl="0"/>
            <a:r>
              <a:rPr lang="en-US" b="1" dirty="0">
                <a:solidFill>
                  <a:srgbClr val="7030A0"/>
                </a:solidFill>
              </a:rPr>
              <a:t>FLOATING GYDROPONICS</a:t>
            </a:r>
            <a:endParaRPr b="1" dirty="0">
              <a:solidFill>
                <a:srgbClr val="7030A0"/>
              </a:solidFill>
            </a:endParaRPr>
          </a:p>
        </p:txBody>
      </p:sp>
      <p:sp>
        <p:nvSpPr>
          <p:cNvPr id="61" name="Google Shape;61;p14"/>
          <p:cNvSpPr txBox="1">
            <a:spLocks noGrp="1"/>
          </p:cNvSpPr>
          <p:nvPr>
            <p:ph type="subTitle" idx="1"/>
          </p:nvPr>
        </p:nvSpPr>
        <p:spPr>
          <a:xfrm>
            <a:off x="311700" y="3669264"/>
            <a:ext cx="8520600" cy="792600"/>
          </a:xfrm>
          <a:prstGeom prst="rect">
            <a:avLst/>
          </a:prstGeom>
        </p:spPr>
        <p:txBody>
          <a:bodyPr spcFirstLastPara="1" wrap="square" lIns="91425" tIns="91425" rIns="91425" bIns="91425" anchor="t" anchorCtr="0">
            <a:normAutofit fontScale="85000" lnSpcReduction="20000"/>
          </a:bodyPr>
          <a:lstStyle/>
          <a:p>
            <a:pPr marL="0" lvl="0" indent="0" algn="r" rtl="0">
              <a:spcBef>
                <a:spcPts val="0"/>
              </a:spcBef>
              <a:spcAft>
                <a:spcPts val="0"/>
              </a:spcAft>
              <a:buNone/>
            </a:pPr>
            <a:r>
              <a:rPr lang="ru" dirty="0">
                <a:solidFill>
                  <a:schemeClr val="tx1"/>
                </a:solidFill>
              </a:rPr>
              <a:t>ФГБОУ ВО Алтайский государственный </a:t>
            </a:r>
          </a:p>
          <a:p>
            <a:pPr marL="0" lvl="0" indent="0" algn="r" rtl="0">
              <a:spcBef>
                <a:spcPts val="0"/>
              </a:spcBef>
              <a:spcAft>
                <a:spcPts val="0"/>
              </a:spcAft>
              <a:buNone/>
            </a:pPr>
            <a:r>
              <a:rPr lang="ru" dirty="0">
                <a:solidFill>
                  <a:schemeClr val="tx1"/>
                </a:solidFill>
              </a:rPr>
              <a:t>аграрный университет</a:t>
            </a:r>
            <a:endParaRPr dirty="0">
              <a:solidFill>
                <a:schemeClr val="tx1"/>
              </a:solidFill>
            </a:endParaRPr>
          </a:p>
        </p:txBody>
      </p:sp>
      <p:sp>
        <p:nvSpPr>
          <p:cNvPr id="62" name="Google Shape;62;p14"/>
          <p:cNvSpPr txBox="1">
            <a:spLocks noGrp="1"/>
          </p:cNvSpPr>
          <p:nvPr>
            <p:ph type="subTitle" idx="1"/>
          </p:nvPr>
        </p:nvSpPr>
        <p:spPr>
          <a:xfrm>
            <a:off x="2304557" y="4354473"/>
            <a:ext cx="8520600" cy="592765"/>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ru" dirty="0">
                <a:solidFill>
                  <a:schemeClr val="tx1"/>
                </a:solidFill>
              </a:rPr>
              <a:t>Инициативная разработка</a:t>
            </a:r>
            <a:endParaRPr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05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8245" y="2846184"/>
            <a:ext cx="2180357" cy="2180357"/>
          </a:xfrm>
          <a:prstGeom prst="rect">
            <a:avLst/>
          </a:prstGeom>
          <a:noFill/>
          <a:extLst>
            <a:ext uri="{909E8E84-426E-40DD-AFC4-6F175D3DCCD1}">
              <a14:hiddenFill xmlns:a14="http://schemas.microsoft.com/office/drawing/2010/main">
                <a:solidFill>
                  <a:srgbClr val="FFFFFF"/>
                </a:solidFill>
              </a14:hiddenFill>
            </a:ext>
          </a:extLst>
        </p:spPr>
      </p:pic>
      <p:sp>
        <p:nvSpPr>
          <p:cNvPr id="68" name="Google Shape;68;p15"/>
          <p:cNvSpPr txBox="1">
            <a:spLocks noGrp="1"/>
          </p:cNvSpPr>
          <p:nvPr>
            <p:ph type="body" idx="1"/>
          </p:nvPr>
        </p:nvSpPr>
        <p:spPr>
          <a:xfrm>
            <a:off x="308341" y="625626"/>
            <a:ext cx="8520600" cy="2824102"/>
          </a:xfrm>
          <a:prstGeom prst="rect">
            <a:avLst/>
          </a:prstGeom>
        </p:spPr>
        <p:txBody>
          <a:bodyPr spcFirstLastPara="1" wrap="square" lIns="91425" tIns="91425" rIns="91425" bIns="91425" anchor="t" anchorCtr="0">
            <a:normAutofit/>
          </a:bodyPr>
          <a:lstStyle/>
          <a:p>
            <a:pPr marL="0" indent="0" algn="just">
              <a:spcAft>
                <a:spcPts val="1200"/>
              </a:spcAft>
              <a:buNone/>
            </a:pPr>
            <a:r>
              <a:rPr lang="ru-RU" sz="2000" b="1" dirty="0">
                <a:solidFill>
                  <a:schemeClr val="tx1"/>
                </a:solidFill>
              </a:rPr>
              <a:t>Проблема:</a:t>
            </a:r>
            <a:r>
              <a:rPr lang="ru-RU" sz="2000" dirty="0">
                <a:solidFill>
                  <a:schemeClr val="tx1"/>
                </a:solidFill>
              </a:rPr>
              <a:t> </a:t>
            </a:r>
            <a:r>
              <a:rPr lang="ru-RU" sz="2000" dirty="0" err="1">
                <a:solidFill>
                  <a:schemeClr val="tx1"/>
                </a:solidFill>
              </a:rPr>
              <a:t>Ситифермеры</a:t>
            </a:r>
            <a:r>
              <a:rPr lang="ru-RU" sz="2000" dirty="0">
                <a:solidFill>
                  <a:schemeClr val="tx1"/>
                </a:solidFill>
              </a:rPr>
              <a:t>, занимающиеся выращиванием культур гидропонным способом в квартирах  хотели бы меньше времени уделять уходу за растениями, который заключается в создании наилучших условий роста, но не могут, поскольку стандартные гидропонные установки </a:t>
            </a:r>
            <a:r>
              <a:rPr lang="ru-RU" sz="2000" dirty="0">
                <a:solidFill>
                  <a:srgbClr val="FF0000"/>
                </a:solidFill>
              </a:rPr>
              <a:t>не предполагают автоматической стабилизации уровня воды</a:t>
            </a:r>
            <a:r>
              <a:rPr lang="ru-RU" sz="2000" dirty="0">
                <a:solidFill>
                  <a:schemeClr val="tx1"/>
                </a:solidFill>
              </a:rPr>
              <a:t>, при </a:t>
            </a:r>
            <a:r>
              <a:rPr lang="ru-RU" sz="2000" b="1" dirty="0">
                <a:solidFill>
                  <a:schemeClr val="tx1"/>
                </a:solidFill>
              </a:rPr>
              <a:t>которой корни растений постоянно находились бы в воде.</a:t>
            </a:r>
            <a:r>
              <a:rPr lang="ru-RU" sz="2000" dirty="0">
                <a:solidFill>
                  <a:schemeClr val="tx1"/>
                </a:solidFill>
              </a:rPr>
              <a:t>  </a:t>
            </a:r>
          </a:p>
          <a:p>
            <a:pPr marL="0" lvl="0" indent="0" algn="l" rtl="0">
              <a:spcBef>
                <a:spcPts val="0"/>
              </a:spcBef>
              <a:spcAft>
                <a:spcPts val="1200"/>
              </a:spcAft>
              <a:buNone/>
            </a:pPr>
            <a:endParaRPr dirty="0"/>
          </a:p>
        </p:txBody>
      </p:sp>
      <p:sp>
        <p:nvSpPr>
          <p:cNvPr id="3" name="Прямоугольник 2"/>
          <p:cNvSpPr/>
          <p:nvPr/>
        </p:nvSpPr>
        <p:spPr>
          <a:xfrm>
            <a:off x="308341" y="3600865"/>
            <a:ext cx="5699051" cy="1015663"/>
          </a:xfrm>
          <a:prstGeom prst="rect">
            <a:avLst/>
          </a:prstGeom>
        </p:spPr>
        <p:txBody>
          <a:bodyPr wrap="square">
            <a:spAutoFit/>
          </a:bodyPr>
          <a:lstStyle/>
          <a:p>
            <a:pPr algn="just">
              <a:spcAft>
                <a:spcPts val="1200"/>
              </a:spcAft>
            </a:pPr>
            <a:r>
              <a:rPr lang="ru-RU" sz="2000" b="1" dirty="0">
                <a:solidFill>
                  <a:schemeClr val="tx1"/>
                </a:solidFill>
              </a:rPr>
              <a:t>Пользователи: </a:t>
            </a:r>
            <a:r>
              <a:rPr lang="ru-RU" sz="2000" dirty="0"/>
              <a:t>горожане и жители сел, которые занимаются выращиванием зелени в домашних условиях </a:t>
            </a:r>
            <a:endParaRPr lang="ru-RU" sz="2000" b="1" dirty="0">
              <a:solidFill>
                <a:schemeClr val="tx1"/>
              </a:solidFill>
            </a:endParaRPr>
          </a:p>
        </p:txBody>
      </p:sp>
      <p:sp>
        <p:nvSpPr>
          <p:cNvPr id="5" name="Google Shape;79;p17"/>
          <p:cNvSpPr txBox="1">
            <a:spLocks noGrp="1"/>
          </p:cNvSpPr>
          <p:nvPr>
            <p:ph type="title"/>
          </p:nvPr>
        </p:nvSpPr>
        <p:spPr>
          <a:xfrm>
            <a:off x="1912690" y="0"/>
            <a:ext cx="4957893"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b="1" dirty="0" smtClean="0"/>
              <a:t>Пользователь и проблема</a:t>
            </a:r>
            <a:endParaRPr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3078" name="Picture 6" descr="Что же такое гидропони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8199" y="3219467"/>
            <a:ext cx="2956312" cy="1708545"/>
          </a:xfrm>
          <a:prstGeom prst="rect">
            <a:avLst/>
          </a:prstGeom>
          <a:noFill/>
          <a:extLst>
            <a:ext uri="{909E8E84-426E-40DD-AFC4-6F175D3DCCD1}">
              <a14:hiddenFill xmlns:a14="http://schemas.microsoft.com/office/drawing/2010/main">
                <a:solidFill>
                  <a:srgbClr val="FFFFFF"/>
                </a:solidFill>
              </a14:hiddenFill>
            </a:ext>
          </a:extLst>
        </p:spPr>
      </p:pic>
      <p:sp>
        <p:nvSpPr>
          <p:cNvPr id="73" name="Google Shape;73;p16"/>
          <p:cNvSpPr txBox="1">
            <a:spLocks noGrp="1"/>
          </p:cNvSpPr>
          <p:nvPr>
            <p:ph type="title"/>
          </p:nvPr>
        </p:nvSpPr>
        <p:spPr>
          <a:xfrm>
            <a:off x="700286" y="196991"/>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t>Как уже решается проблема?</a:t>
            </a:r>
            <a:endParaRPr b="1" dirty="0"/>
          </a:p>
        </p:txBody>
      </p:sp>
      <p:sp>
        <p:nvSpPr>
          <p:cNvPr id="74" name="Google Shape;74;p16"/>
          <p:cNvSpPr txBox="1">
            <a:spLocks noGrp="1"/>
          </p:cNvSpPr>
          <p:nvPr>
            <p:ph type="body" idx="1"/>
          </p:nvPr>
        </p:nvSpPr>
        <p:spPr>
          <a:xfrm>
            <a:off x="279340" y="811974"/>
            <a:ext cx="5515403" cy="2317120"/>
          </a:xfrm>
          <a:prstGeom prst="rect">
            <a:avLst/>
          </a:prstGeom>
        </p:spPr>
        <p:txBody>
          <a:bodyPr spcFirstLastPara="1" wrap="square" lIns="91425" tIns="91425" rIns="91425" bIns="91425" anchor="t" anchorCtr="0">
            <a:normAutofit fontScale="92500" lnSpcReduction="20000"/>
          </a:bodyPr>
          <a:lstStyle/>
          <a:p>
            <a:pPr marL="0" lvl="0" indent="0" algn="just">
              <a:spcAft>
                <a:spcPts val="1200"/>
              </a:spcAft>
              <a:buNone/>
            </a:pPr>
            <a:r>
              <a:rPr lang="ru-RU" dirty="0">
                <a:solidFill>
                  <a:schemeClr val="tx1"/>
                </a:solidFill>
              </a:rPr>
              <a:t>   </a:t>
            </a:r>
            <a:r>
              <a:rPr lang="ru-RU" sz="1900" dirty="0">
                <a:solidFill>
                  <a:schemeClr val="tx1"/>
                </a:solidFill>
              </a:rPr>
              <a:t>Примером полного аналога нашей установки являются гидропонные системы с </a:t>
            </a:r>
            <a:r>
              <a:rPr lang="ru-RU" sz="1900" dirty="0" err="1">
                <a:solidFill>
                  <a:schemeClr val="tx1"/>
                </a:solidFill>
              </a:rPr>
              <a:t>маркетплейсов</a:t>
            </a:r>
            <a:r>
              <a:rPr lang="ru-RU" sz="1900" dirty="0">
                <a:solidFill>
                  <a:schemeClr val="tx1"/>
                </a:solidFill>
              </a:rPr>
              <a:t> </a:t>
            </a:r>
            <a:r>
              <a:rPr lang="ru-RU" sz="1900" b="1" dirty="0">
                <a:solidFill>
                  <a:schemeClr val="tx1"/>
                </a:solidFill>
              </a:rPr>
              <a:t>закрытого типа</a:t>
            </a:r>
            <a:r>
              <a:rPr lang="ru-RU" sz="1900" dirty="0">
                <a:solidFill>
                  <a:schemeClr val="tx1"/>
                </a:solidFill>
              </a:rPr>
              <a:t>, </a:t>
            </a:r>
            <a:r>
              <a:rPr lang="ru-RU" sz="1900" dirty="0">
                <a:solidFill>
                  <a:srgbClr val="FF0000"/>
                </a:solidFill>
              </a:rPr>
              <a:t>например гидропонная система </a:t>
            </a:r>
            <a:r>
              <a:rPr lang="en-US" sz="1900" dirty="0">
                <a:solidFill>
                  <a:srgbClr val="FF0000"/>
                </a:solidFill>
              </a:rPr>
              <a:t>Halo 3</a:t>
            </a:r>
            <a:r>
              <a:rPr lang="ru-RU" sz="1900" dirty="0">
                <a:solidFill>
                  <a:srgbClr val="FF0000"/>
                </a:solidFill>
              </a:rPr>
              <a:t> (Китай). </a:t>
            </a:r>
            <a:r>
              <a:rPr lang="ru-RU" sz="1900" dirty="0">
                <a:solidFill>
                  <a:schemeClr val="tx1"/>
                </a:solidFill>
              </a:rPr>
              <a:t>Они имеют ёмкость 2 л с водой в которой помещаются 10 лотков с растениями и автоматизированную светодиодную подсветку с 1-м режимом освещения. Мощность – 7 </a:t>
            </a:r>
            <a:r>
              <a:rPr lang="en-US" sz="1900" dirty="0">
                <a:solidFill>
                  <a:schemeClr val="tx1"/>
                </a:solidFill>
              </a:rPr>
              <a:t>W</a:t>
            </a:r>
            <a:r>
              <a:rPr lang="ru-RU" sz="1900" dirty="0">
                <a:solidFill>
                  <a:schemeClr val="tx1"/>
                </a:solidFill>
              </a:rPr>
              <a:t>.</a:t>
            </a: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8198" y="127589"/>
            <a:ext cx="2956313" cy="2583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9609" y="3403972"/>
            <a:ext cx="5425239" cy="1200329"/>
          </a:xfrm>
          <a:prstGeom prst="rect">
            <a:avLst/>
          </a:prstGeom>
        </p:spPr>
        <p:txBody>
          <a:bodyPr wrap="square">
            <a:spAutoFit/>
          </a:bodyPr>
          <a:lstStyle/>
          <a:p>
            <a:pPr lvl="0" algn="just">
              <a:spcAft>
                <a:spcPts val="1200"/>
              </a:spcAft>
            </a:pPr>
            <a:r>
              <a:rPr lang="ru-RU" sz="1800" dirty="0">
                <a:solidFill>
                  <a:schemeClr val="tx1"/>
                </a:solidFill>
              </a:rPr>
              <a:t>   Есть отдельные фотографии в интернете, на которых демонстрируется </a:t>
            </a:r>
            <a:r>
              <a:rPr lang="ru-RU" sz="1800" dirty="0">
                <a:solidFill>
                  <a:srgbClr val="FF0000"/>
                </a:solidFill>
              </a:rPr>
              <a:t>наплавная гидропоника</a:t>
            </a:r>
            <a:r>
              <a:rPr lang="ru-RU" sz="1800" dirty="0">
                <a:solidFill>
                  <a:schemeClr val="tx1"/>
                </a:solidFill>
              </a:rPr>
              <a:t> </a:t>
            </a:r>
            <a:r>
              <a:rPr lang="ru-RU" sz="1800" dirty="0">
                <a:solidFill>
                  <a:srgbClr val="FF0000"/>
                </a:solidFill>
              </a:rPr>
              <a:t>в теплицах. </a:t>
            </a:r>
            <a:r>
              <a:rPr lang="ru-RU" sz="1800" dirty="0">
                <a:solidFill>
                  <a:schemeClr val="tx1"/>
                </a:solidFill>
              </a:rPr>
              <a:t>Однако установок домашнего использования мы не нашли.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2632262" y="0"/>
            <a:ext cx="2976114"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b="1" dirty="0"/>
              <a:t>Решение</a:t>
            </a:r>
            <a:endParaRPr b="1" dirty="0"/>
          </a:p>
        </p:txBody>
      </p:sp>
      <p:sp>
        <p:nvSpPr>
          <p:cNvPr id="2" name="Прямоугольник 1"/>
          <p:cNvSpPr/>
          <p:nvPr/>
        </p:nvSpPr>
        <p:spPr>
          <a:xfrm>
            <a:off x="173310" y="3430403"/>
            <a:ext cx="6604431" cy="1569660"/>
          </a:xfrm>
          <a:prstGeom prst="rect">
            <a:avLst/>
          </a:prstGeom>
        </p:spPr>
        <p:txBody>
          <a:bodyPr wrap="square">
            <a:spAutoFit/>
          </a:bodyPr>
          <a:lstStyle/>
          <a:p>
            <a:pPr algn="just"/>
            <a:r>
              <a:rPr lang="ru-RU" sz="1600" dirty="0" smtClean="0"/>
              <a:t>   Установка </a:t>
            </a:r>
            <a:r>
              <a:rPr lang="ru-RU" sz="1600" b="1" dirty="0" smtClean="0">
                <a:solidFill>
                  <a:schemeClr val="accent1">
                    <a:lumMod val="75000"/>
                  </a:schemeClr>
                </a:solidFill>
              </a:rPr>
              <a:t>«</a:t>
            </a:r>
            <a:r>
              <a:rPr lang="en-US" sz="1600" b="1" dirty="0" smtClean="0">
                <a:solidFill>
                  <a:schemeClr val="accent1">
                    <a:lumMod val="75000"/>
                  </a:schemeClr>
                </a:solidFill>
              </a:rPr>
              <a:t>FLOATING GYDROPONICS</a:t>
            </a:r>
            <a:r>
              <a:rPr lang="ru-RU" sz="1600" b="1" dirty="0" smtClean="0">
                <a:solidFill>
                  <a:schemeClr val="accent1">
                    <a:lumMod val="75000"/>
                  </a:schemeClr>
                </a:solidFill>
              </a:rPr>
              <a:t>» </a:t>
            </a:r>
            <a:r>
              <a:rPr lang="ru-RU" sz="1600" dirty="0" smtClean="0"/>
              <a:t>достаточно проста, состоит из двух резервуаров объемом 10 литров, в нижний наливается вода до определенного уровня, а верхний служит для создания парникового эффекта и размещения в нем подсветки полного спектра, необходимой для оптимизации светового режима растений, работающей по таймеру.  </a:t>
            </a:r>
            <a:endParaRPr lang="ru-RU" sz="1600" dirty="0"/>
          </a:p>
        </p:txBody>
      </p:sp>
      <p:sp>
        <p:nvSpPr>
          <p:cNvPr id="3" name="Прямоугольник 2"/>
          <p:cNvSpPr/>
          <p:nvPr/>
        </p:nvSpPr>
        <p:spPr>
          <a:xfrm>
            <a:off x="6551802" y="2743200"/>
            <a:ext cx="2776755" cy="338554"/>
          </a:xfrm>
          <a:prstGeom prst="rect">
            <a:avLst/>
          </a:prstGeom>
        </p:spPr>
        <p:txBody>
          <a:bodyPr wrap="square">
            <a:spAutoFit/>
          </a:bodyPr>
          <a:lstStyle/>
          <a:p>
            <a:pPr algn="ctr"/>
            <a:r>
              <a:rPr lang="ru-RU" sz="1600" b="1" dirty="0" smtClean="0"/>
              <a:t>Прототип кассеты </a:t>
            </a:r>
            <a:endParaRPr lang="ru-RU" sz="1800" b="1" dirty="0"/>
          </a:p>
        </p:txBody>
      </p:sp>
      <p:pic>
        <p:nvPicPr>
          <p:cNvPr id="5" name="Рисунок 4">
            <a:extLst>
              <a:ext uri="{FF2B5EF4-FFF2-40B4-BE49-F238E27FC236}">
                <a16:creationId xmlns:a16="http://schemas.microsoft.com/office/drawing/2014/main" xmlns="" id="{4690A9A8-BAF6-4C67-B5BC-ABFB27A5A0B1}"/>
              </a:ext>
            </a:extLst>
          </p:cNvPr>
          <p:cNvPicPr>
            <a:picLocks noChangeAspect="1"/>
          </p:cNvPicPr>
          <p:nvPr/>
        </p:nvPicPr>
        <p:blipFill>
          <a:blip r:embed="rId3"/>
          <a:stretch>
            <a:fillRect/>
          </a:stretch>
        </p:blipFill>
        <p:spPr>
          <a:xfrm>
            <a:off x="7295282" y="3095538"/>
            <a:ext cx="1451616" cy="197397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361" y="568082"/>
            <a:ext cx="2900258" cy="2175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73310" y="568081"/>
            <a:ext cx="5926822" cy="2862322"/>
          </a:xfrm>
          <a:prstGeom prst="rect">
            <a:avLst/>
          </a:prstGeom>
        </p:spPr>
        <p:txBody>
          <a:bodyPr wrap="square">
            <a:spAutoFit/>
          </a:bodyPr>
          <a:lstStyle/>
          <a:p>
            <a:pPr algn="just"/>
            <a:r>
              <a:rPr lang="ru-RU" dirty="0" smtClean="0"/>
              <a:t>    </a:t>
            </a:r>
            <a:r>
              <a:rPr lang="ru-RU" sz="1500" dirty="0" smtClean="0"/>
              <a:t>Для </a:t>
            </a:r>
            <a:r>
              <a:rPr lang="ru-RU" sz="1500" dirty="0" err="1"/>
              <a:t>ситифермеров</a:t>
            </a:r>
            <a:r>
              <a:rPr lang="ru-RU" sz="1500" dirty="0"/>
              <a:t>, которым нужно получать стабильный урожай </a:t>
            </a:r>
            <a:r>
              <a:rPr lang="ru-RU" sz="1500" dirty="0" err="1"/>
              <a:t>микрозелени</a:t>
            </a:r>
            <a:r>
              <a:rPr lang="ru-RU" sz="1500" dirty="0"/>
              <a:t> , наша гидропонная установка будет выполнять роль помощника по выращиванию зелени круглый год без дополнительных затрат и особых усилий. </a:t>
            </a:r>
          </a:p>
          <a:p>
            <a:pPr algn="just"/>
            <a:r>
              <a:rPr lang="ru-RU" sz="1500" dirty="0"/>
              <a:t>    В отличие от закрытого типа станций с </a:t>
            </a:r>
            <a:r>
              <a:rPr lang="ru-RU" sz="1500" dirty="0" err="1"/>
              <a:t>маркетплейсов</a:t>
            </a:r>
            <a:r>
              <a:rPr lang="ru-RU" sz="1500" dirty="0"/>
              <a:t>  (</a:t>
            </a:r>
            <a:r>
              <a:rPr lang="ru-RU" sz="1500" dirty="0" err="1"/>
              <a:t>Halo</a:t>
            </a:r>
            <a:r>
              <a:rPr lang="ru-RU" sz="1500" dirty="0"/>
              <a:t> 3) наш продукт лучше тем, что он не требует контроля за уровнем воды и тем самым упрощает процесс выращивания. Также по сравнению с конкурентами наша разработка позволяет вырастить больший урожай из-за наиболее рационального использования пространства при помощи кассет нашей разработки, вместо отдельных маленьких розеток.</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2392169" y="37867"/>
            <a:ext cx="4394524"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t>Актуальность проблемы</a:t>
            </a:r>
            <a:endParaRPr b="1" dirty="0"/>
          </a:p>
        </p:txBody>
      </p:sp>
      <p:sp>
        <p:nvSpPr>
          <p:cNvPr id="86" name="Google Shape;86;p18"/>
          <p:cNvSpPr txBox="1">
            <a:spLocks noGrp="1"/>
          </p:cNvSpPr>
          <p:nvPr>
            <p:ph type="body" idx="1"/>
          </p:nvPr>
        </p:nvSpPr>
        <p:spPr>
          <a:xfrm>
            <a:off x="345255" y="791747"/>
            <a:ext cx="5736368" cy="3998367"/>
          </a:xfrm>
          <a:prstGeom prst="rect">
            <a:avLst/>
          </a:prstGeom>
        </p:spPr>
        <p:txBody>
          <a:bodyPr spcFirstLastPara="1" wrap="square" lIns="91425" tIns="91425" rIns="91425" bIns="91425" anchor="t" anchorCtr="0">
            <a:noAutofit/>
          </a:bodyPr>
          <a:lstStyle/>
          <a:p>
            <a:pPr marL="0" lvl="0" indent="360363" algn="just" rtl="0">
              <a:lnSpc>
                <a:spcPct val="100000"/>
              </a:lnSpc>
              <a:spcBef>
                <a:spcPts val="0"/>
              </a:spcBef>
              <a:spcAft>
                <a:spcPts val="1200"/>
              </a:spcAft>
              <a:buNone/>
            </a:pPr>
            <a:r>
              <a:rPr lang="ru-RU" sz="2000" dirty="0">
                <a:solidFill>
                  <a:schemeClr val="tx1"/>
                </a:solidFill>
              </a:rPr>
              <a:t>Наплавная гидропоника способствует получению стабильного урожая </a:t>
            </a:r>
            <a:r>
              <a:rPr lang="ru-RU" sz="2000" dirty="0" err="1">
                <a:solidFill>
                  <a:schemeClr val="tx1"/>
                </a:solidFill>
              </a:rPr>
              <a:t>микрозелени</a:t>
            </a:r>
            <a:r>
              <a:rPr lang="ru-RU" sz="2000" dirty="0">
                <a:solidFill>
                  <a:schemeClr val="tx1"/>
                </a:solidFill>
              </a:rPr>
              <a:t>. </a:t>
            </a:r>
          </a:p>
          <a:p>
            <a:pPr marL="0" lvl="0" indent="360363" algn="just" rtl="0">
              <a:lnSpc>
                <a:spcPct val="100000"/>
              </a:lnSpc>
              <a:spcBef>
                <a:spcPts val="0"/>
              </a:spcBef>
              <a:spcAft>
                <a:spcPts val="1200"/>
              </a:spcAft>
              <a:buNone/>
            </a:pPr>
            <a:r>
              <a:rPr lang="ru-RU" sz="2000" dirty="0">
                <a:solidFill>
                  <a:schemeClr val="tx1"/>
                </a:solidFill>
              </a:rPr>
              <a:t>Проблему оптимизации процесса выращивания культур гидропонным способом в домашних условиях можно </a:t>
            </a:r>
            <a:r>
              <a:rPr lang="ru-RU" sz="2000" dirty="0" smtClean="0">
                <a:solidFill>
                  <a:schemeClr val="tx1"/>
                </a:solidFill>
              </a:rPr>
              <a:t>и не </a:t>
            </a:r>
            <a:r>
              <a:rPr lang="ru-RU" sz="2000" dirty="0">
                <a:solidFill>
                  <a:schemeClr val="tx1"/>
                </a:solidFill>
              </a:rPr>
              <a:t>решать, </a:t>
            </a:r>
            <a:r>
              <a:rPr lang="ru-RU" sz="2000" i="1" dirty="0">
                <a:solidFill>
                  <a:schemeClr val="tx1"/>
                </a:solidFill>
              </a:rPr>
              <a:t>продолжая использовать </a:t>
            </a:r>
            <a:r>
              <a:rPr lang="ru-RU" sz="2000" i="1" dirty="0" smtClean="0">
                <a:solidFill>
                  <a:schemeClr val="tx1"/>
                </a:solidFill>
              </a:rPr>
              <a:t>стандартные </a:t>
            </a:r>
            <a:r>
              <a:rPr lang="ru-RU" sz="2000" i="1" dirty="0">
                <a:solidFill>
                  <a:schemeClr val="tx1"/>
                </a:solidFill>
              </a:rPr>
              <a:t>установки,</a:t>
            </a:r>
            <a:r>
              <a:rPr lang="ru-RU" sz="2000" dirty="0">
                <a:solidFill>
                  <a:schemeClr val="tx1"/>
                </a:solidFill>
              </a:rPr>
              <a:t>  но тогда </a:t>
            </a:r>
            <a:r>
              <a:rPr lang="ru-RU" sz="2000" dirty="0">
                <a:solidFill>
                  <a:srgbClr val="FF0000"/>
                </a:solidFill>
              </a:rPr>
              <a:t>мы </a:t>
            </a:r>
            <a:r>
              <a:rPr lang="ru-RU" sz="2000" dirty="0" smtClean="0">
                <a:solidFill>
                  <a:srgbClr val="FF0000"/>
                </a:solidFill>
              </a:rPr>
              <a:t>теряем:</a:t>
            </a:r>
          </a:p>
          <a:p>
            <a:pPr marL="0" lvl="0" indent="0" algn="just" rtl="0">
              <a:lnSpc>
                <a:spcPct val="100000"/>
              </a:lnSpc>
              <a:spcBef>
                <a:spcPts val="0"/>
              </a:spcBef>
              <a:spcAft>
                <a:spcPts val="1200"/>
              </a:spcAft>
              <a:buNone/>
            </a:pPr>
            <a:r>
              <a:rPr lang="ru-RU" sz="2000" dirty="0" smtClean="0">
                <a:solidFill>
                  <a:schemeClr val="tx1"/>
                </a:solidFill>
              </a:rPr>
              <a:t>   а) время</a:t>
            </a:r>
            <a:r>
              <a:rPr lang="ru-RU" sz="2000" dirty="0">
                <a:solidFill>
                  <a:schemeClr val="tx1"/>
                </a:solidFill>
              </a:rPr>
              <a:t>, необходимое для ухода за растениями, </a:t>
            </a:r>
            <a:endParaRPr lang="ru-RU" sz="2000" dirty="0" smtClean="0">
              <a:solidFill>
                <a:schemeClr val="tx1"/>
              </a:solidFill>
            </a:endParaRPr>
          </a:p>
          <a:p>
            <a:pPr marL="0" lvl="0" indent="0" algn="just" rtl="0">
              <a:lnSpc>
                <a:spcPct val="100000"/>
              </a:lnSpc>
              <a:spcBef>
                <a:spcPts val="0"/>
              </a:spcBef>
              <a:spcAft>
                <a:spcPts val="1200"/>
              </a:spcAft>
              <a:buNone/>
            </a:pPr>
            <a:r>
              <a:rPr lang="ru-RU" sz="2000" dirty="0" smtClean="0">
                <a:solidFill>
                  <a:schemeClr val="tx1"/>
                </a:solidFill>
              </a:rPr>
              <a:t>   б)  </a:t>
            </a:r>
            <a:r>
              <a:rPr lang="ru-RU" sz="2000" dirty="0">
                <a:solidFill>
                  <a:schemeClr val="tx1"/>
                </a:solidFill>
              </a:rPr>
              <a:t>самое главное можем потерять урожай выращиваемых культур </a:t>
            </a:r>
            <a:r>
              <a:rPr lang="ru-RU" sz="2000" dirty="0" err="1">
                <a:solidFill>
                  <a:schemeClr val="tx1"/>
                </a:solidFill>
              </a:rPr>
              <a:t>микрозелени</a:t>
            </a:r>
            <a:r>
              <a:rPr lang="ru-RU" sz="2000" dirty="0">
                <a:solidFill>
                  <a:schemeClr val="tx1"/>
                </a:solidFill>
              </a:rPr>
              <a:t>.</a:t>
            </a:r>
            <a:endParaRPr sz="2000" dirty="0">
              <a:solidFill>
                <a:schemeClr val="tx1"/>
              </a:solidFill>
            </a:endParaRPr>
          </a:p>
        </p:txBody>
      </p:sp>
      <p:pic>
        <p:nvPicPr>
          <p:cNvPr id="3" name="Рисунок 2">
            <a:extLst>
              <a:ext uri="{FF2B5EF4-FFF2-40B4-BE49-F238E27FC236}">
                <a16:creationId xmlns:a16="http://schemas.microsoft.com/office/drawing/2014/main" xmlns="" id="{5E062A32-148B-4BEA-AE6A-AAA7D8B1B6FF}"/>
              </a:ext>
            </a:extLst>
          </p:cNvPr>
          <p:cNvPicPr>
            <a:picLocks noChangeAspect="1"/>
          </p:cNvPicPr>
          <p:nvPr/>
        </p:nvPicPr>
        <p:blipFill>
          <a:blip r:embed="rId3"/>
          <a:stretch>
            <a:fillRect/>
          </a:stretch>
        </p:blipFill>
        <p:spPr>
          <a:xfrm>
            <a:off x="6260618" y="1432213"/>
            <a:ext cx="2782022" cy="3438386"/>
          </a:xfrm>
          <a:prstGeom prst="rect">
            <a:avLst/>
          </a:prstGeom>
        </p:spPr>
      </p:pic>
      <p:sp>
        <p:nvSpPr>
          <p:cNvPr id="7" name="TextBox 6">
            <a:extLst>
              <a:ext uri="{FF2B5EF4-FFF2-40B4-BE49-F238E27FC236}">
                <a16:creationId xmlns:a16="http://schemas.microsoft.com/office/drawing/2014/main" xmlns="" id="{7BBA803F-6DFE-4A97-836C-A3655E584946}"/>
              </a:ext>
            </a:extLst>
          </p:cNvPr>
          <p:cNvSpPr txBox="1"/>
          <p:nvPr/>
        </p:nvSpPr>
        <p:spPr>
          <a:xfrm>
            <a:off x="6551800" y="338691"/>
            <a:ext cx="2398561" cy="1107996"/>
          </a:xfrm>
          <a:prstGeom prst="rect">
            <a:avLst/>
          </a:prstGeom>
          <a:noFill/>
        </p:spPr>
        <p:txBody>
          <a:bodyPr wrap="square">
            <a:spAutoFit/>
          </a:bodyPr>
          <a:lstStyle/>
          <a:p>
            <a:pPr algn="ctr"/>
            <a:endParaRPr lang="ru-RU" sz="1800" b="1" dirty="0"/>
          </a:p>
          <a:p>
            <a:pPr algn="ctr"/>
            <a:r>
              <a:rPr lang="ru-RU" sz="1600" b="1" dirty="0" smtClean="0"/>
              <a:t>Типовая гидропоника для домашнего использования</a:t>
            </a:r>
            <a:endParaRPr lang="ru-RU" sz="16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52897"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ru" b="1" dirty="0"/>
              <a:t>Команда</a:t>
            </a:r>
            <a:endParaRPr b="1" dirty="0"/>
          </a:p>
        </p:txBody>
      </p:sp>
      <p:pic>
        <p:nvPicPr>
          <p:cNvPr id="12" name="Рисунок 11">
            <a:extLst>
              <a:ext uri="{FF2B5EF4-FFF2-40B4-BE49-F238E27FC236}">
                <a16:creationId xmlns:a16="http://schemas.microsoft.com/office/drawing/2014/main" xmlns="" id="{97A9F9A7-DB11-43CB-9490-0F48B03AD8B3}"/>
              </a:ext>
            </a:extLst>
          </p:cNvPr>
          <p:cNvPicPr>
            <a:picLocks noChangeAspect="1"/>
          </p:cNvPicPr>
          <p:nvPr/>
        </p:nvPicPr>
        <p:blipFill rotWithShape="1">
          <a:blip r:embed="rId3"/>
          <a:srcRect l="7705" t="12795" r="23016" b="15663"/>
          <a:stretch/>
        </p:blipFill>
        <p:spPr>
          <a:xfrm>
            <a:off x="776803" y="808033"/>
            <a:ext cx="2033510" cy="2796584"/>
          </a:xfrm>
          <a:prstGeom prst="rect">
            <a:avLst/>
          </a:prstGeom>
        </p:spPr>
      </p:pic>
      <p:sp>
        <p:nvSpPr>
          <p:cNvPr id="2" name="Прямоугольник 1"/>
          <p:cNvSpPr/>
          <p:nvPr/>
        </p:nvSpPr>
        <p:spPr>
          <a:xfrm>
            <a:off x="323386" y="3595553"/>
            <a:ext cx="2940341" cy="1538883"/>
          </a:xfrm>
          <a:prstGeom prst="rect">
            <a:avLst/>
          </a:prstGeom>
        </p:spPr>
        <p:txBody>
          <a:bodyPr wrap="square">
            <a:spAutoFit/>
          </a:bodyPr>
          <a:lstStyle/>
          <a:p>
            <a:pPr marL="114300" indent="0" algn="ctr">
              <a:buNone/>
            </a:pPr>
            <a:r>
              <a:rPr lang="ru-RU" sz="2000" b="1" dirty="0">
                <a:solidFill>
                  <a:schemeClr val="tx1"/>
                </a:solidFill>
              </a:rPr>
              <a:t>Шишкин Иван</a:t>
            </a:r>
          </a:p>
          <a:p>
            <a:pPr marL="114300" indent="0" algn="ctr">
              <a:buNone/>
            </a:pPr>
            <a:r>
              <a:rPr lang="ru-RU" sz="1600" b="1" i="1" dirty="0"/>
              <a:t>Лидер</a:t>
            </a:r>
          </a:p>
          <a:p>
            <a:pPr algn="ctr"/>
            <a:r>
              <a:rPr lang="ru-RU" dirty="0"/>
              <a:t>Опыт работы в проектах по  гидропонике (аэропонике), </a:t>
            </a:r>
          </a:p>
          <a:p>
            <a:pPr algn="ctr"/>
            <a:r>
              <a:rPr lang="ru-RU" dirty="0"/>
              <a:t>Базовые навыки по  </a:t>
            </a:r>
          </a:p>
          <a:p>
            <a:pPr algn="ctr"/>
            <a:r>
              <a:rPr lang="ru-RU" dirty="0"/>
              <a:t>микроэлектронике</a:t>
            </a:r>
            <a:endParaRPr lang="en-US" sz="1800" i="1"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272" r="7101"/>
          <a:stretch/>
        </p:blipFill>
        <p:spPr bwMode="auto">
          <a:xfrm>
            <a:off x="3414660" y="808033"/>
            <a:ext cx="2338693" cy="279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263727" y="3606591"/>
            <a:ext cx="2826680" cy="646331"/>
          </a:xfrm>
          <a:prstGeom prst="rect">
            <a:avLst/>
          </a:prstGeom>
        </p:spPr>
        <p:txBody>
          <a:bodyPr wrap="square">
            <a:spAutoFit/>
          </a:bodyPr>
          <a:lstStyle/>
          <a:p>
            <a:pPr marL="114300" indent="0" algn="ctr">
              <a:buNone/>
            </a:pPr>
            <a:r>
              <a:rPr lang="ru-RU" sz="2000" b="1" dirty="0">
                <a:solidFill>
                  <a:schemeClr val="tx1"/>
                </a:solidFill>
              </a:rPr>
              <a:t>Лыткин Артем</a:t>
            </a:r>
          </a:p>
          <a:p>
            <a:pPr marL="114300" indent="0" algn="ctr">
              <a:buNone/>
            </a:pPr>
            <a:r>
              <a:rPr lang="ru-RU" sz="1500" b="1" i="1" dirty="0"/>
              <a:t>Экономист-маркетолог</a:t>
            </a:r>
            <a:endParaRPr lang="ru-RU" sz="1500" dirty="0"/>
          </a:p>
        </p:txBody>
      </p:sp>
      <p:sp>
        <p:nvSpPr>
          <p:cNvPr id="4" name="Прямоугольник 3"/>
          <p:cNvSpPr/>
          <p:nvPr/>
        </p:nvSpPr>
        <p:spPr>
          <a:xfrm>
            <a:off x="6090407" y="3615746"/>
            <a:ext cx="2634143" cy="630942"/>
          </a:xfrm>
          <a:prstGeom prst="rect">
            <a:avLst/>
          </a:prstGeom>
        </p:spPr>
        <p:txBody>
          <a:bodyPr wrap="square">
            <a:spAutoFit/>
          </a:bodyPr>
          <a:lstStyle/>
          <a:p>
            <a:pPr marL="114300" indent="0" algn="ctr">
              <a:buNone/>
            </a:pPr>
            <a:r>
              <a:rPr lang="ru-RU" sz="2000" b="1" dirty="0">
                <a:solidFill>
                  <a:schemeClr val="tx1"/>
                </a:solidFill>
              </a:rPr>
              <a:t>Дзюба Виктор</a:t>
            </a:r>
          </a:p>
          <a:p>
            <a:pPr marL="114300" indent="0" algn="ctr">
              <a:buNone/>
            </a:pPr>
            <a:r>
              <a:rPr lang="ru-RU" sz="1500" b="1" i="1" dirty="0"/>
              <a:t>Главный мелиоратор</a:t>
            </a:r>
          </a:p>
        </p:txBody>
      </p:sp>
      <p:pic>
        <p:nvPicPr>
          <p:cNvPr id="6" name="Рисунок 5">
            <a:extLst>
              <a:ext uri="{FF2B5EF4-FFF2-40B4-BE49-F238E27FC236}">
                <a16:creationId xmlns:a16="http://schemas.microsoft.com/office/drawing/2014/main" xmlns="" id="{FFEB2E56-7FE7-4700-9A04-0A6A7D6727DD}"/>
              </a:ext>
            </a:extLst>
          </p:cNvPr>
          <p:cNvPicPr>
            <a:picLocks noChangeAspect="1"/>
          </p:cNvPicPr>
          <p:nvPr/>
        </p:nvPicPr>
        <p:blipFill rotWithShape="1">
          <a:blip r:embed="rId5"/>
          <a:srcRect t="3018" r="18430" b="57234"/>
          <a:stretch/>
        </p:blipFill>
        <p:spPr>
          <a:xfrm>
            <a:off x="6357700" y="808033"/>
            <a:ext cx="2279228" cy="2787519"/>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1257</Words>
  <Application>Microsoft Office PowerPoint</Application>
  <PresentationFormat>Экран (16:9)</PresentationFormat>
  <Paragraphs>82</Paragraphs>
  <Slides>6</Slides>
  <Notes>6</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6</vt:i4>
      </vt:variant>
    </vt:vector>
  </HeadingPairs>
  <TitlesOfParts>
    <vt:vector size="9" baseType="lpstr">
      <vt:lpstr>Arial</vt:lpstr>
      <vt:lpstr>Nunito</vt:lpstr>
      <vt:lpstr>Simple Light</vt:lpstr>
      <vt:lpstr>FLOATING GYDROPONICS</vt:lpstr>
      <vt:lpstr>Пользователь и проблема</vt:lpstr>
      <vt:lpstr>Как уже решается проблема?</vt:lpstr>
      <vt:lpstr>Решение</vt:lpstr>
      <vt:lpstr>Актуальность проблемы</vt:lpstr>
      <vt:lpstr>Команда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cp:lastModifiedBy>admin</cp:lastModifiedBy>
  <cp:revision>25</cp:revision>
  <dcterms:modified xsi:type="dcterms:W3CDTF">2024-11-12T12:27:42Z</dcterms:modified>
</cp:coreProperties>
</file>