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y="6858000" cx="12192000"/>
  <p:notesSz cx="6858000" cy="9144000"/>
  <p:embeddedFontLst>
    <p:embeddedFont>
      <p:font typeface="Montserrat SemiBold"/>
      <p:regular r:id="rId12"/>
      <p:bold r:id="rId13"/>
      <p:italic r:id="rId14"/>
      <p:boldItalic r:id="rId15"/>
    </p:embeddedFont>
    <p:embeddedFont>
      <p:font typeface="Montserrat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MontserratSemiBold-bold.fntdata"/><Relationship Id="rId12" Type="http://schemas.openxmlformats.org/officeDocument/2006/relationships/font" Target="fonts/MontserratSemiBold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MontserratSemiBold-boldItalic.fntdata"/><Relationship Id="rId14" Type="http://schemas.openxmlformats.org/officeDocument/2006/relationships/font" Target="fonts/MontserratSemiBold-italic.fntdata"/><Relationship Id="rId17" Type="http://schemas.openxmlformats.org/officeDocument/2006/relationships/font" Target="fonts/Montserrat-bold.fntdata"/><Relationship Id="rId16" Type="http://schemas.openxmlformats.org/officeDocument/2006/relationships/font" Target="fonts/Montserrat-regular.fntdata"/><Relationship Id="rId5" Type="http://schemas.openxmlformats.org/officeDocument/2006/relationships/slide" Target="slides/slide1.xml"/><Relationship Id="rId19" Type="http://schemas.openxmlformats.org/officeDocument/2006/relationships/font" Target="fonts/Montserrat-boldItalic.fntdata"/><Relationship Id="rId6" Type="http://schemas.openxmlformats.org/officeDocument/2006/relationships/slide" Target="slides/slide2.xml"/><Relationship Id="rId18" Type="http://schemas.openxmlformats.org/officeDocument/2006/relationships/font" Target="fonts/Montserrat-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2.png"/><Relationship Id="rId6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5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-1" y="0"/>
            <a:ext cx="1956300" cy="31524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3"/>
          <p:cNvSpPr/>
          <p:nvPr/>
        </p:nvSpPr>
        <p:spPr>
          <a:xfrm>
            <a:off x="1956391" y="0"/>
            <a:ext cx="3264300" cy="43626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3"/>
          <p:cNvSpPr/>
          <p:nvPr/>
        </p:nvSpPr>
        <p:spPr>
          <a:xfrm>
            <a:off x="0" y="3152398"/>
            <a:ext cx="1956300" cy="21852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3"/>
          <p:cNvSpPr/>
          <p:nvPr/>
        </p:nvSpPr>
        <p:spPr>
          <a:xfrm>
            <a:off x="1956391" y="4362453"/>
            <a:ext cx="3264300" cy="24954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3"/>
          <p:cNvSpPr/>
          <p:nvPr/>
        </p:nvSpPr>
        <p:spPr>
          <a:xfrm>
            <a:off x="-1" y="5337545"/>
            <a:ext cx="1956300" cy="1520400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5485431" y="336368"/>
            <a:ext cx="6003900" cy="263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Разработка безлактозной продукции для специальных видов питания</a:t>
            </a:r>
            <a:endParaRPr b="1" i="0" sz="3300" u="none" cap="none" strike="noStrike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5738612" y="3214668"/>
            <a:ext cx="5497500" cy="22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Создание линейки десертов на основе безлактозного сырья для специальных видов питания</a:t>
            </a:r>
            <a:endParaRPr b="1" i="0" sz="2800" u="none" cap="none" strike="noStrike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91" name="Google Shape;91;p13"/>
          <p:cNvCxnSpPr/>
          <p:nvPr/>
        </p:nvCxnSpPr>
        <p:spPr>
          <a:xfrm>
            <a:off x="5901070" y="2892056"/>
            <a:ext cx="44232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92" name="Google Shape;92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56390" y="605818"/>
            <a:ext cx="3217235" cy="142523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93" name="Google Shape;93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3463" y="3849747"/>
            <a:ext cx="1049462" cy="545704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53463" y="5696607"/>
            <a:ext cx="1049463" cy="73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64840" y="765639"/>
            <a:ext cx="1426708" cy="10325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4"/>
          <p:cNvSpPr/>
          <p:nvPr/>
        </p:nvSpPr>
        <p:spPr>
          <a:xfrm>
            <a:off x="164387" y="-1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4"/>
          <p:cNvSpPr/>
          <p:nvPr/>
        </p:nvSpPr>
        <p:spPr>
          <a:xfrm>
            <a:off x="164387" y="986318"/>
            <a:ext cx="554804" cy="9863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4"/>
          <p:cNvSpPr/>
          <p:nvPr/>
        </p:nvSpPr>
        <p:spPr>
          <a:xfrm>
            <a:off x="164387" y="1972637"/>
            <a:ext cx="554804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4"/>
          <p:cNvSpPr/>
          <p:nvPr/>
        </p:nvSpPr>
        <p:spPr>
          <a:xfrm>
            <a:off x="164387" y="2958956"/>
            <a:ext cx="554804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4"/>
          <p:cNvSpPr/>
          <p:nvPr/>
        </p:nvSpPr>
        <p:spPr>
          <a:xfrm>
            <a:off x="164387" y="3945275"/>
            <a:ext cx="554804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14"/>
          <p:cNvSpPr/>
          <p:nvPr/>
        </p:nvSpPr>
        <p:spPr>
          <a:xfrm>
            <a:off x="164387" y="4931594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4"/>
          <p:cNvSpPr/>
          <p:nvPr/>
        </p:nvSpPr>
        <p:spPr>
          <a:xfrm>
            <a:off x="164387" y="5917913"/>
            <a:ext cx="554804" cy="940087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4"/>
          <p:cNvSpPr txBox="1"/>
          <p:nvPr/>
        </p:nvSpPr>
        <p:spPr>
          <a:xfrm>
            <a:off x="66526" y="818540"/>
            <a:ext cx="750526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7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0" i="0" sz="7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4"/>
          <p:cNvSpPr txBox="1"/>
          <p:nvPr/>
        </p:nvSpPr>
        <p:spPr>
          <a:xfrm>
            <a:off x="1360897" y="157911"/>
            <a:ext cx="5835723" cy="99847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27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4800" u="none" cap="none" strike="noStrik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ПРОБЛЕМА</a:t>
            </a:r>
            <a:endParaRPr/>
          </a:p>
        </p:txBody>
      </p:sp>
      <p:sp>
        <p:nvSpPr>
          <p:cNvPr id="109" name="Google Shape;109;p14"/>
          <p:cNvSpPr txBox="1"/>
          <p:nvPr/>
        </p:nvSpPr>
        <p:spPr>
          <a:xfrm>
            <a:off x="1360900" y="1608125"/>
            <a:ext cx="10135200" cy="43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57200" lvl="0" marL="457200" marR="0" rtl="0" algn="jus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Montserrat"/>
              <a:buAutoNum type="arabicPeriod"/>
            </a:pPr>
            <a:r>
              <a:rPr b="1" i="0" lang="ru-RU" sz="2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В рационе питания населения России используется большое количество блюд и десертов, содержащих в своем составе молочные продукты. 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marR="0" rtl="0" algn="jus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Montserrat"/>
              <a:buAutoNum type="arabicPeriod"/>
            </a:pPr>
            <a:r>
              <a:rPr b="1" i="0" lang="ru-RU" sz="2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По последним данным, примерно 15% населения страдают лактозной недостаточностью, что приводит к </a:t>
            </a:r>
            <a:r>
              <a:rPr b="1" lang="ru-RU" sz="2000">
                <a:latin typeface="Montserrat"/>
                <a:ea typeface="Montserrat"/>
                <a:cs typeface="Montserrat"/>
                <a:sym typeface="Montserrat"/>
              </a:rPr>
              <a:t>серьезным</a:t>
            </a:r>
            <a:r>
              <a:rPr b="1" i="0" lang="ru-RU" sz="2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проблемам со здоровьем. С лактозной непереносимостью сталкивается до 65% населения во всём мире. В России от неё страдает от 16 до 18% жителей, а у отдельных народностей на территории Российской Федерации этот показатель превышает 80%.</a:t>
            </a:r>
            <a:r>
              <a:rPr b="1" i="0" lang="ru-RU" sz="2000" u="none" cap="none" strike="noStrike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i="0" lang="ru-RU" sz="2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Решение данной проблемы является актуальной.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marR="0" rtl="0" algn="jus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Montserrat"/>
              <a:buAutoNum type="arabicPeriod"/>
            </a:pPr>
            <a:r>
              <a:rPr b="1" i="0" lang="ru-RU" sz="2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Так как наиболее востребованы сладкие блюда с использованием молочного сырья, нами будут разработаны: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342900" marR="0" rtl="0" algn="jus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Montserrat"/>
              <a:buChar char="-"/>
            </a:pPr>
            <a:r>
              <a:rPr b="1" i="0" lang="ru-RU" sz="2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безлактозное мороженое;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342900" marR="0" rtl="0" algn="jus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Montserrat"/>
              <a:buChar char="-"/>
            </a:pPr>
            <a:r>
              <a:rPr b="1" i="0" lang="ru-RU" sz="2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структурированные безлактозные сладкие блюда. </a:t>
            </a:r>
            <a:endParaRPr b="1" i="0" sz="20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5"/>
          <p:cNvSpPr/>
          <p:nvPr/>
        </p:nvSpPr>
        <p:spPr>
          <a:xfrm>
            <a:off x="164387" y="-1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15"/>
          <p:cNvSpPr/>
          <p:nvPr/>
        </p:nvSpPr>
        <p:spPr>
          <a:xfrm>
            <a:off x="164387" y="986318"/>
            <a:ext cx="554804" cy="9863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15"/>
          <p:cNvSpPr/>
          <p:nvPr/>
        </p:nvSpPr>
        <p:spPr>
          <a:xfrm>
            <a:off x="164387" y="1972637"/>
            <a:ext cx="554804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15"/>
          <p:cNvSpPr/>
          <p:nvPr/>
        </p:nvSpPr>
        <p:spPr>
          <a:xfrm>
            <a:off x="164387" y="2958956"/>
            <a:ext cx="554804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5"/>
          <p:cNvSpPr/>
          <p:nvPr/>
        </p:nvSpPr>
        <p:spPr>
          <a:xfrm>
            <a:off x="164387" y="3945275"/>
            <a:ext cx="554804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15"/>
          <p:cNvSpPr/>
          <p:nvPr/>
        </p:nvSpPr>
        <p:spPr>
          <a:xfrm>
            <a:off x="164387" y="4931594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15"/>
          <p:cNvSpPr/>
          <p:nvPr/>
        </p:nvSpPr>
        <p:spPr>
          <a:xfrm>
            <a:off x="164387" y="5917913"/>
            <a:ext cx="554804" cy="940087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5"/>
          <p:cNvSpPr txBox="1"/>
          <p:nvPr/>
        </p:nvSpPr>
        <p:spPr>
          <a:xfrm>
            <a:off x="64121" y="1808301"/>
            <a:ext cx="755336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7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0" i="0" sz="7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15"/>
          <p:cNvSpPr txBox="1"/>
          <p:nvPr/>
        </p:nvSpPr>
        <p:spPr>
          <a:xfrm>
            <a:off x="1282637" y="177718"/>
            <a:ext cx="5911103" cy="99847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27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4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РЕШЕНИЕ</a:t>
            </a:r>
            <a:endParaRPr/>
          </a:p>
        </p:txBody>
      </p:sp>
      <p:sp>
        <p:nvSpPr>
          <p:cNvPr id="123" name="Google Shape;123;p15"/>
          <p:cNvSpPr txBox="1"/>
          <p:nvPr/>
        </p:nvSpPr>
        <p:spPr>
          <a:xfrm>
            <a:off x="1282624" y="1972625"/>
            <a:ext cx="10255800" cy="27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55600" lvl="0" marL="457200" marR="0" rtl="0" algn="jus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Montserrat"/>
              <a:buAutoNum type="arabicPeriod"/>
            </a:pPr>
            <a:r>
              <a:rPr b="1" i="0" lang="ru-RU" sz="2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Решением данной проблемы является разработка десертной продукции с использованием овсяного молока и вкусовых добавок.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-355600" lvl="0" marL="457200" marR="0" rtl="0" algn="jus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Montserrat"/>
              <a:buAutoNum type="arabicPeriod"/>
            </a:pPr>
            <a:r>
              <a:rPr b="1" i="0" lang="ru-RU" sz="2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Разработанные рецептуры  могут быть рекомендованы для людей, страдающих непереносимостью лактозы, а также расширению ассортимента для специальных видов питания и для </a:t>
            </a:r>
            <a:r>
              <a:rPr b="1" lang="ru-RU" sz="2000">
                <a:latin typeface="Montserrat"/>
                <a:ea typeface="Montserrat"/>
                <a:cs typeface="Montserrat"/>
                <a:sym typeface="Montserrat"/>
              </a:rPr>
              <a:t>геродиетического</a:t>
            </a:r>
            <a:r>
              <a:rPr b="1" i="0" lang="ru-RU" sz="2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питания.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-355600" lvl="0" marL="457200" marR="0" rtl="0" algn="jus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Montserrat"/>
              <a:buAutoNum type="arabicPeriod"/>
            </a:pPr>
            <a:r>
              <a:rPr b="1" i="0" lang="ru-RU" sz="2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На основе анализа по увеличению спроса на безлактозную продукцию мы ожидаем от внедрения нашего решения не только социальный, но и экономический результат.</a:t>
            </a:r>
            <a:endParaRPr b="1" i="0" sz="20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6"/>
          <p:cNvSpPr/>
          <p:nvPr/>
        </p:nvSpPr>
        <p:spPr>
          <a:xfrm>
            <a:off x="164387" y="-1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8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9" name="Google Shape;129;p16"/>
          <p:cNvSpPr/>
          <p:nvPr/>
        </p:nvSpPr>
        <p:spPr>
          <a:xfrm>
            <a:off x="164387" y="986318"/>
            <a:ext cx="554804" cy="9863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8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0" name="Google Shape;130;p16"/>
          <p:cNvSpPr/>
          <p:nvPr/>
        </p:nvSpPr>
        <p:spPr>
          <a:xfrm>
            <a:off x="164387" y="1972637"/>
            <a:ext cx="554804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8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1" name="Google Shape;131;p16"/>
          <p:cNvSpPr/>
          <p:nvPr/>
        </p:nvSpPr>
        <p:spPr>
          <a:xfrm>
            <a:off x="164387" y="2958956"/>
            <a:ext cx="554804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8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2" name="Google Shape;132;p16"/>
          <p:cNvSpPr/>
          <p:nvPr/>
        </p:nvSpPr>
        <p:spPr>
          <a:xfrm>
            <a:off x="164387" y="3945275"/>
            <a:ext cx="554804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8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3" name="Google Shape;133;p16"/>
          <p:cNvSpPr/>
          <p:nvPr/>
        </p:nvSpPr>
        <p:spPr>
          <a:xfrm>
            <a:off x="164387" y="4931594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8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4" name="Google Shape;134;p16"/>
          <p:cNvSpPr/>
          <p:nvPr/>
        </p:nvSpPr>
        <p:spPr>
          <a:xfrm>
            <a:off x="164387" y="5917913"/>
            <a:ext cx="554804" cy="940087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8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5" name="Google Shape;135;p16"/>
          <p:cNvSpPr txBox="1"/>
          <p:nvPr/>
        </p:nvSpPr>
        <p:spPr>
          <a:xfrm>
            <a:off x="35267" y="2839109"/>
            <a:ext cx="8130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0" lang="ru-RU" sz="7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i="0" sz="72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6" name="Google Shape;136;p16"/>
          <p:cNvSpPr txBox="1"/>
          <p:nvPr/>
        </p:nvSpPr>
        <p:spPr>
          <a:xfrm>
            <a:off x="1359774" y="1972625"/>
            <a:ext cx="10193400" cy="21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57200" lvl="0" marL="457200" marR="0" rtl="0" algn="jus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Montserrat"/>
              <a:buAutoNum type="arabicPeriod"/>
            </a:pPr>
            <a:r>
              <a:rPr b="1" i="0" lang="ru-RU" sz="2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Целевая аудитория нашего проекта – это люди, страдающие от непереносимости лактозы. Это состояние, при котором организм не может расщеплять и усваивать лактозу.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marR="0" rtl="0" algn="jus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Montserrat"/>
              <a:buAutoNum type="arabicPeriod"/>
            </a:pPr>
            <a:r>
              <a:rPr b="1" i="0" lang="ru-RU" sz="2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Портрет целевой аудитории: Возраст – без ограничений; Пол – без ограничений.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marR="0" rtl="0" algn="jus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Montserrat"/>
              <a:buAutoNum type="arabicPeriod"/>
            </a:pPr>
            <a:r>
              <a:rPr b="1" i="0" lang="ru-RU" sz="2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Безлактозные продукты позволяют им наслаждаться любимыми блюдами без неприятных последствий для здоровья.</a:t>
            </a:r>
            <a:endParaRPr b="1" i="0" sz="2000" u="none" cap="none" strike="noStrike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7" name="Google Shape;137;p16"/>
          <p:cNvSpPr txBox="1"/>
          <p:nvPr/>
        </p:nvSpPr>
        <p:spPr>
          <a:xfrm>
            <a:off x="1216012" y="493158"/>
            <a:ext cx="10111629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4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ПОТРЕБИТЕЛЬСКИЕ СЕГМЕНТЫ</a:t>
            </a:r>
            <a:endParaRPr b="1"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7"/>
          <p:cNvSpPr/>
          <p:nvPr/>
        </p:nvSpPr>
        <p:spPr>
          <a:xfrm>
            <a:off x="164387" y="-1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17"/>
          <p:cNvSpPr/>
          <p:nvPr/>
        </p:nvSpPr>
        <p:spPr>
          <a:xfrm>
            <a:off x="164387" y="986318"/>
            <a:ext cx="554804" cy="9863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17"/>
          <p:cNvSpPr/>
          <p:nvPr/>
        </p:nvSpPr>
        <p:spPr>
          <a:xfrm>
            <a:off x="164387" y="1972637"/>
            <a:ext cx="554804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7"/>
          <p:cNvSpPr/>
          <p:nvPr/>
        </p:nvSpPr>
        <p:spPr>
          <a:xfrm>
            <a:off x="164387" y="2958956"/>
            <a:ext cx="554804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17"/>
          <p:cNvSpPr/>
          <p:nvPr/>
        </p:nvSpPr>
        <p:spPr>
          <a:xfrm>
            <a:off x="164387" y="3945275"/>
            <a:ext cx="554804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7"/>
          <p:cNvSpPr/>
          <p:nvPr/>
        </p:nvSpPr>
        <p:spPr>
          <a:xfrm>
            <a:off x="164387" y="4931594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7"/>
          <p:cNvSpPr/>
          <p:nvPr/>
        </p:nvSpPr>
        <p:spPr>
          <a:xfrm>
            <a:off x="164387" y="5917913"/>
            <a:ext cx="554804" cy="940087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17"/>
          <p:cNvSpPr txBox="1"/>
          <p:nvPr/>
        </p:nvSpPr>
        <p:spPr>
          <a:xfrm>
            <a:off x="49917" y="3827173"/>
            <a:ext cx="758541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sz="7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17"/>
          <p:cNvSpPr txBox="1"/>
          <p:nvPr/>
        </p:nvSpPr>
        <p:spPr>
          <a:xfrm>
            <a:off x="1493876" y="192623"/>
            <a:ext cx="5178055" cy="99847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27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КОНКУРЕНТЫ</a:t>
            </a:r>
            <a:endParaRPr/>
          </a:p>
        </p:txBody>
      </p:sp>
      <p:sp>
        <p:nvSpPr>
          <p:cNvPr id="151" name="Google Shape;151;p17"/>
          <p:cNvSpPr txBox="1"/>
          <p:nvPr/>
        </p:nvSpPr>
        <p:spPr>
          <a:xfrm>
            <a:off x="1493875" y="1191100"/>
            <a:ext cx="10030500" cy="52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55600" lvl="0" marL="457200" marR="0" rtl="0" algn="jus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Montserrat"/>
              <a:buAutoNum type="arabicPeriod"/>
            </a:pPr>
            <a:r>
              <a:rPr b="1" lang="ru-RU" sz="2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КОНКУРЕНТЫ И ПРОДУКЦИЯ: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-355600" lvl="0" marL="457200" marR="0" rtl="0" algn="jus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Montserrat"/>
              <a:buChar char="-"/>
            </a:pPr>
            <a:r>
              <a:rPr b="1" lang="ru-RU" sz="2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Valio (йогурты – разнообразие вкусов, натуральный состав, лактозы – менее 0,01 г);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-355600" lvl="0" marL="457200" marR="0" rtl="0" algn="jus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Montserrat"/>
              <a:buChar char="-"/>
            </a:pPr>
            <a:r>
              <a:rPr b="1" lang="ru-RU" sz="2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Parmalat (молоко – возможность выбрать необходимую жирность, лактозы 0,01 г; йогурт питьевой – разнообразие вкусов; сметана);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-355600" lvl="0" marL="457200" marR="0" rtl="0" algn="jus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Montserrat"/>
              <a:buChar char="-"/>
            </a:pPr>
            <a:r>
              <a:rPr b="1" lang="ru-RU" sz="2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Простоквашино (молоко);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-355600" lvl="0" marL="457200" marR="0" rtl="0" algn="jus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Montserrat"/>
              <a:buChar char="-"/>
            </a:pPr>
            <a:r>
              <a:rPr b="1" lang="ru-RU" sz="2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Similac (смесь Изомил – на основе соевого белка);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-355600" lvl="0" marL="457200" marR="0" rtl="0" algn="jus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Montserrat"/>
              <a:buChar char="-"/>
            </a:pPr>
            <a:r>
              <a:rPr b="1" lang="ru-RU" sz="2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Hyper (пудинг с шоколадом – высокое содержание белка);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-355600" lvl="0" marL="457200" marR="0" rtl="0" algn="jus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Montserrat"/>
              <a:buChar char="-"/>
            </a:pPr>
            <a:r>
              <a:rPr b="1" lang="ru-RU" sz="2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Nutley (кокосовая сгущенка – перемолотая мякоть кокоса с сиропом топинамбуры);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-355600" lvl="0" marL="457200" marR="0" rtl="0" algn="jus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Montserrat"/>
              <a:buChar char="-"/>
            </a:pPr>
            <a:r>
              <a:rPr b="1" lang="ru-RU" sz="2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Bite (растительный напиток соевый – без сахара, с белком);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-355600" lvl="0" marL="457200" marR="0" rtl="0" algn="jus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Montserrat"/>
              <a:buChar char="-"/>
            </a:pPr>
            <a:r>
              <a:rPr b="1" lang="ru-RU" sz="2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Planto (растительные напиток со вкусом миндаля – без глютена</a:t>
            </a:r>
            <a:r>
              <a:rPr b="1" lang="ru-RU" sz="2000">
                <a:latin typeface="Montserrat"/>
                <a:ea typeface="Montserrat"/>
                <a:cs typeface="Montserrat"/>
                <a:sym typeface="Montserrat"/>
              </a:rPr>
              <a:t>,</a:t>
            </a:r>
            <a:r>
              <a:rPr b="1" lang="ru-RU" sz="2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искусственных ароматизаторов и красителей, обогащен кальцием).</a:t>
            </a:r>
            <a:endParaRPr b="1" sz="20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5560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AutoNum type="arabicPeriod"/>
            </a:pPr>
            <a:r>
              <a:rPr b="1" lang="ru-RU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НАШИ КОНКУРЕНТНЫЕ ПРЕИМУЩЕСТВА – натуральное сырье,  введение в рецептуру дополнительно пищевых волокон, улучшение минерального и витаминного состава десертов.</a:t>
            </a:r>
            <a:endParaRPr b="1"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5560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AutoNum type="arabicPeriod"/>
            </a:pPr>
            <a:r>
              <a:rPr b="1" lang="ru-RU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Уникальность нашего решения  - отсутствие аналогов.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8"/>
          <p:cNvSpPr/>
          <p:nvPr/>
        </p:nvSpPr>
        <p:spPr>
          <a:xfrm>
            <a:off x="164387" y="-1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18"/>
          <p:cNvSpPr/>
          <p:nvPr/>
        </p:nvSpPr>
        <p:spPr>
          <a:xfrm>
            <a:off x="164387" y="986318"/>
            <a:ext cx="554804" cy="9863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18"/>
          <p:cNvSpPr/>
          <p:nvPr/>
        </p:nvSpPr>
        <p:spPr>
          <a:xfrm>
            <a:off x="164387" y="1972637"/>
            <a:ext cx="554804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18"/>
          <p:cNvSpPr/>
          <p:nvPr/>
        </p:nvSpPr>
        <p:spPr>
          <a:xfrm>
            <a:off x="164387" y="2958956"/>
            <a:ext cx="554804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18"/>
          <p:cNvSpPr/>
          <p:nvPr/>
        </p:nvSpPr>
        <p:spPr>
          <a:xfrm>
            <a:off x="164387" y="3945275"/>
            <a:ext cx="554804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18"/>
          <p:cNvSpPr/>
          <p:nvPr/>
        </p:nvSpPr>
        <p:spPr>
          <a:xfrm>
            <a:off x="164387" y="4931594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18"/>
          <p:cNvSpPr/>
          <p:nvPr/>
        </p:nvSpPr>
        <p:spPr>
          <a:xfrm>
            <a:off x="164387" y="5917913"/>
            <a:ext cx="554804" cy="940087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18"/>
          <p:cNvSpPr txBox="1"/>
          <p:nvPr/>
        </p:nvSpPr>
        <p:spPr>
          <a:xfrm>
            <a:off x="46488" y="4798976"/>
            <a:ext cx="790601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 sz="7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18"/>
          <p:cNvSpPr txBox="1"/>
          <p:nvPr/>
        </p:nvSpPr>
        <p:spPr>
          <a:xfrm>
            <a:off x="1589864" y="396732"/>
            <a:ext cx="9356052" cy="99847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2193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КАЛЕНДАРНЫЙ ПЛАН</a:t>
            </a:r>
            <a:endParaRPr/>
          </a:p>
        </p:txBody>
      </p:sp>
      <p:sp>
        <p:nvSpPr>
          <p:cNvPr id="165" name="Google Shape;165;p18"/>
          <p:cNvSpPr txBox="1"/>
          <p:nvPr/>
        </p:nvSpPr>
        <p:spPr>
          <a:xfrm>
            <a:off x="1589881" y="1735800"/>
            <a:ext cx="9906000" cy="33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55600" lvl="0" marL="457200" marR="0" rtl="0" algn="jus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Montserrat"/>
              <a:buAutoNum type="arabicPeriod"/>
            </a:pPr>
            <a:r>
              <a:rPr b="1" lang="ru-RU" sz="2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Маркетинговый анализ  состояния рынка по выпуску безлактозных десертов;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-355600" lvl="0" marL="457200" marR="0" rtl="0" algn="jus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Montserrat"/>
              <a:buAutoNum type="arabicPeriod"/>
            </a:pPr>
            <a:r>
              <a:rPr b="1" lang="ru-RU" sz="2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Патентный поиск по использованию безлактозной продукции;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-355600" lvl="0" marL="457200" marR="0" rtl="0" algn="jus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Montserrat"/>
              <a:buAutoNum type="arabicPeriod"/>
            </a:pPr>
            <a:r>
              <a:rPr b="1" lang="ru-RU" sz="2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Разработка инновационной безлактозной продукции (рецептура, технология);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-355600" lvl="0" marL="457200" marR="0" rtl="0" algn="jus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Montserrat"/>
              <a:buAutoNum type="arabicPeriod"/>
            </a:pPr>
            <a:r>
              <a:rPr b="1" lang="ru-RU" sz="2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Расчет экономической эффективности проекта;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-355600" lvl="0" marL="457200" marR="0" rtl="0" algn="jus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Montserrat"/>
              <a:buAutoNum type="arabicPeriod"/>
            </a:pPr>
            <a:r>
              <a:rPr b="1" lang="ru-RU" sz="2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Разработка мероприятий по внедрению разработанной продукции.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Разработка рецептуры и технологии безлактозных десертов до декабря 2024г. </a:t>
            </a:r>
            <a:endParaRPr b="1"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9"/>
          <p:cNvSpPr/>
          <p:nvPr/>
        </p:nvSpPr>
        <p:spPr>
          <a:xfrm>
            <a:off x="164387" y="-1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19"/>
          <p:cNvSpPr/>
          <p:nvPr/>
        </p:nvSpPr>
        <p:spPr>
          <a:xfrm>
            <a:off x="164387" y="986318"/>
            <a:ext cx="554804" cy="9863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19"/>
          <p:cNvSpPr/>
          <p:nvPr/>
        </p:nvSpPr>
        <p:spPr>
          <a:xfrm>
            <a:off x="164387" y="1972637"/>
            <a:ext cx="554804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19"/>
          <p:cNvSpPr/>
          <p:nvPr/>
        </p:nvSpPr>
        <p:spPr>
          <a:xfrm>
            <a:off x="164387" y="2958956"/>
            <a:ext cx="554804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19"/>
          <p:cNvSpPr/>
          <p:nvPr/>
        </p:nvSpPr>
        <p:spPr>
          <a:xfrm>
            <a:off x="164387" y="3945275"/>
            <a:ext cx="554804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19"/>
          <p:cNvSpPr/>
          <p:nvPr/>
        </p:nvSpPr>
        <p:spPr>
          <a:xfrm>
            <a:off x="164387" y="4931594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19"/>
          <p:cNvSpPr/>
          <p:nvPr/>
        </p:nvSpPr>
        <p:spPr>
          <a:xfrm>
            <a:off x="164387" y="5917913"/>
            <a:ext cx="554804" cy="940087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19"/>
          <p:cNvSpPr txBox="1"/>
          <p:nvPr/>
        </p:nvSpPr>
        <p:spPr>
          <a:xfrm>
            <a:off x="68128" y="5787040"/>
            <a:ext cx="747320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 sz="7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19"/>
          <p:cNvSpPr txBox="1"/>
          <p:nvPr/>
        </p:nvSpPr>
        <p:spPr>
          <a:xfrm>
            <a:off x="2395797" y="429896"/>
            <a:ext cx="74004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27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КОМАНДА ПРОЕКТА</a:t>
            </a:r>
            <a:endParaRPr b="1" sz="4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9" name="Google Shape;179;p19"/>
          <p:cNvSpPr txBox="1"/>
          <p:nvPr/>
        </p:nvSpPr>
        <p:spPr>
          <a:xfrm>
            <a:off x="1537908" y="4842350"/>
            <a:ext cx="2232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Федотова Н.А.</a:t>
            </a:r>
            <a:endParaRPr/>
          </a:p>
        </p:txBody>
      </p:sp>
      <p:sp>
        <p:nvSpPr>
          <p:cNvPr id="180" name="Google Shape;180;p19"/>
          <p:cNvSpPr txBox="1"/>
          <p:nvPr/>
        </p:nvSpPr>
        <p:spPr>
          <a:xfrm>
            <a:off x="5016007" y="4842363"/>
            <a:ext cx="2781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Бакалкина М.В.</a:t>
            </a:r>
            <a:endParaRPr/>
          </a:p>
        </p:txBody>
      </p:sp>
      <p:sp>
        <p:nvSpPr>
          <p:cNvPr id="181" name="Google Shape;181;p19"/>
          <p:cNvSpPr txBox="1"/>
          <p:nvPr/>
        </p:nvSpPr>
        <p:spPr>
          <a:xfrm>
            <a:off x="1551298" y="5211687"/>
            <a:ext cx="148374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Координатор</a:t>
            </a:r>
            <a:endParaRPr/>
          </a:p>
        </p:txBody>
      </p:sp>
      <p:sp>
        <p:nvSpPr>
          <p:cNvPr id="182" name="Google Shape;182;p19"/>
          <p:cNvSpPr txBox="1"/>
          <p:nvPr/>
        </p:nvSpPr>
        <p:spPr>
          <a:xfrm>
            <a:off x="5016000" y="5211675"/>
            <a:ext cx="30309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Институт пищевых систем и здоровьесберегающих технологий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группа 21-ТПМ-15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19"/>
          <p:cNvSpPr txBox="1"/>
          <p:nvPr/>
        </p:nvSpPr>
        <p:spPr>
          <a:xfrm>
            <a:off x="1537897" y="5581019"/>
            <a:ext cx="102143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1212262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19"/>
          <p:cNvSpPr txBox="1"/>
          <p:nvPr/>
        </p:nvSpPr>
        <p:spPr>
          <a:xfrm>
            <a:off x="8966355" y="6412257"/>
            <a:ext cx="1021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5383379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19"/>
          <p:cNvSpPr txBox="1"/>
          <p:nvPr/>
        </p:nvSpPr>
        <p:spPr>
          <a:xfrm>
            <a:off x="5015992" y="6412250"/>
            <a:ext cx="3030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6431637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6" name="Google Shape;18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10250" y="2019487"/>
            <a:ext cx="2160000" cy="28652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88275" y="1995016"/>
            <a:ext cx="2160000" cy="2867980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19"/>
          <p:cNvSpPr txBox="1"/>
          <p:nvPr/>
        </p:nvSpPr>
        <p:spPr>
          <a:xfrm>
            <a:off x="8966357" y="4842350"/>
            <a:ext cx="2781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Вьюнова Е.Н.</a:t>
            </a:r>
            <a:endParaRPr/>
          </a:p>
        </p:txBody>
      </p:sp>
      <p:sp>
        <p:nvSpPr>
          <p:cNvPr id="189" name="Google Shape;189;p19"/>
          <p:cNvSpPr txBox="1"/>
          <p:nvPr/>
        </p:nvSpPr>
        <p:spPr>
          <a:xfrm>
            <a:off x="8966350" y="5211675"/>
            <a:ext cx="30309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Институт пищевых систем и здоровьесберегающих технологий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группа 21-ТПМ-16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0" name="Google Shape;190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229000" y="1972625"/>
            <a:ext cx="2275250" cy="2869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