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6"/>
  </p:notesMasterIdLst>
  <p:sldIdLst>
    <p:sldId id="257" r:id="rId2"/>
    <p:sldId id="258" r:id="rId3"/>
    <p:sldId id="259" r:id="rId4"/>
    <p:sldId id="271" r:id="rId5"/>
    <p:sldId id="261" r:id="rId6"/>
    <p:sldId id="273" r:id="rId7"/>
    <p:sldId id="264" r:id="rId8"/>
    <p:sldId id="265" r:id="rId9"/>
    <p:sldId id="266" r:id="rId10"/>
    <p:sldId id="272" r:id="rId11"/>
    <p:sldId id="267" r:id="rId12"/>
    <p:sldId id="268" r:id="rId13"/>
    <p:sldId id="269" r:id="rId14"/>
    <p:sldId id="270" r:id="rId15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6F9D632-C493-4487-AD66-0DCF866D624E}">
  <a:tblStyle styleId="{66F9D632-C493-4487-AD66-0DCF866D624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777" autoAdjust="0"/>
  </p:normalViewPr>
  <p:slideViewPr>
    <p:cSldViewPr snapToGrid="0">
      <p:cViewPr varScale="1">
        <p:scale>
          <a:sx n="90" d="100"/>
          <a:sy n="90" d="100"/>
        </p:scale>
        <p:origin x="1234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hkD-GYMethkNo00vweXOueIaNnEAWjZVOFe2fY9DaSY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https://docs.google.com/presentation/d/1hkD-GYMethkNo00vweXOueIaNnEAWjZVOFe2fY9DaSY/edit?usp=sharing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 данным случае мы пока не смогли выбрать одну конкретную проблему, так как данное устройство может 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Большим преимуществам умных зеркал является возможность отображать ЛЮБУЮ полезную информацию без необходимости открывать приложения или делать что то еще. По факту функционал устройства ограничивается только размером и соответствующим ПО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9884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fe49c103f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fe49c103f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 IS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примере 1 случая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пришёл в ванную комнату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начинает умываться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внезапное событие, резко захотелось посмотреть время/узнать, написал ли кто-то сообщение/кто-то позвонил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бегом вытирается, выбегает из ванной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делает что надо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 идёт обратно в ванную, заканчивает свои дела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48270335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48270335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пришёл в ванную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начинает умываться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Внезапное событие, потому что на зеркале большая часть возможных потребностей отображается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спокойно заканчивает свои дела </a:t>
            </a:r>
            <a:endParaRPr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 dirty="0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 dirty="0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0554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38ad983c0a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38ad983c0a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e49c100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fe49c100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Вопросы к экспертам могут касаться как результатов вашего исследования, так и дальнейших шагов по работе над проектом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fe49c100d1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fe49c100d1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ЭТОТ СЛАЙД ЗАПОЛНЯЕТСЯ СОВМЕСТНО С ЭКСПЕРТАМИ ВО ВРЕМЯ КОНСУЛЬТАЦИИ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ПОКА ОСТАВЬТЕ ЕГО ПУСТЫМ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Дальше у вас этап разработки. Если у вас уже есть понимание, какие шаги вам нужно совершить в работе над проектом по результатам исследования, напишите об этом на этом слайде. Во время консультаций эксперты помогут вам уточнить задачи. 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66b70133d5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66b70133d5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ЭТОТ СЛАЙД ЗАПОЛНЯЕТСЯ СОВМЕСТНО С ЭКСПЕРТАМИ ВО ВРЕМЯ КОНСУЛЬТАЦИИ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ПОКА ОСТАВЬТЕ ЕГО ПУСТЫМ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Дальше у вас этап разработки. Если у вас уже есть понимание, какие шаги вам нужно совершить в работе над проектом по результатам исследования, напишите об этом на этом слайде. Во время консультаций эксперты помогут вам уточнить задачи.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352554"/>
            <a:ext cx="7086600" cy="1368822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724151"/>
            <a:ext cx="7086600" cy="51435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1" y="3235746"/>
            <a:ext cx="2183130" cy="28098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3242884"/>
            <a:ext cx="48006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073150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43987945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98839984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565150"/>
            <a:ext cx="8115299" cy="2101451"/>
          </a:xfrm>
        </p:spPr>
        <p:txBody>
          <a:bodyPr anchor="b">
            <a:normAutofit/>
          </a:bodyPr>
          <a:lstStyle>
            <a:lvl1pPr algn="r">
              <a:defRPr sz="3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350" y="2731294"/>
            <a:ext cx="7867650" cy="716756"/>
          </a:xfrm>
        </p:spPr>
        <p:txBody>
          <a:bodyPr>
            <a:normAutofit/>
          </a:bodyPr>
          <a:lstStyle>
            <a:lvl1pPr marL="0" indent="0" algn="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285751"/>
            <a:ext cx="5243619" cy="2730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89898211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645920"/>
            <a:ext cx="4000500" cy="3018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45920"/>
            <a:ext cx="4000500" cy="3018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9608137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571500"/>
            <a:ext cx="6457950" cy="9715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7" y="1637852"/>
            <a:ext cx="3809993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349500"/>
            <a:ext cx="3983831" cy="23145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37852"/>
            <a:ext cx="3829050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49500"/>
            <a:ext cx="4000500" cy="23145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17785956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01336927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5638976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143000"/>
            <a:ext cx="3086100" cy="120015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6686" y="560070"/>
            <a:ext cx="4882964" cy="410394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343150"/>
            <a:ext cx="3086100" cy="232086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8800892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143000"/>
            <a:ext cx="5154930" cy="120015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95928" y="563431"/>
            <a:ext cx="2733722" cy="410058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343150"/>
            <a:ext cx="5154930" cy="232086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6994724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33" y="3523021"/>
            <a:ext cx="8116526" cy="614516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295" y="706080"/>
            <a:ext cx="8116380" cy="260862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4137537"/>
            <a:ext cx="8115300" cy="526477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22817315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565150"/>
            <a:ext cx="8115300" cy="2101850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2736850"/>
            <a:ext cx="7597887" cy="749300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284956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2624751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565150"/>
            <a:ext cx="7613650" cy="1953371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2524168"/>
            <a:ext cx="7194552" cy="33333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1" y="2969897"/>
            <a:ext cx="7613650" cy="509903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284956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9" name="TextBox 8"/>
          <p:cNvSpPr txBox="1"/>
          <p:nvPr/>
        </p:nvSpPr>
        <p:spPr>
          <a:xfrm>
            <a:off x="357188" y="70008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38173" y="202596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833416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71" y="843526"/>
            <a:ext cx="7609640" cy="1883876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2736237"/>
            <a:ext cx="7608491" cy="74991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4163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284163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14869658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571500"/>
            <a:ext cx="6457949" cy="9779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51560"/>
            <a:ext cx="2592324" cy="462990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49" y="2178424"/>
            <a:ext cx="2592324" cy="2485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76600" y="1650999"/>
            <a:ext cx="2592324" cy="469901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275144" y="2178050"/>
            <a:ext cx="2592324" cy="24859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8850" y="1644649"/>
            <a:ext cx="2592324" cy="469901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38851" y="2178424"/>
            <a:ext cx="2592324" cy="2485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24863877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1" y="571500"/>
            <a:ext cx="6457949" cy="9715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6463" y="3143250"/>
            <a:ext cx="2588687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6463" y="1771650"/>
            <a:ext cx="2588687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6463" y="3655323"/>
            <a:ext cx="2588687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698" y="3143250"/>
            <a:ext cx="2586701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80697" y="1771650"/>
            <a:ext cx="2586702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80699" y="3655323"/>
            <a:ext cx="2586701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7299" y="3143250"/>
            <a:ext cx="2592352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37391" y="1771650"/>
            <a:ext cx="258590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037299" y="3655321"/>
            <a:ext cx="2589334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46716540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1645920"/>
            <a:ext cx="8115300" cy="301809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1195126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558800"/>
            <a:ext cx="1543050" cy="2927350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558800"/>
            <a:ext cx="6153151" cy="29273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284956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285750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5010702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6211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573280"/>
            <a:ext cx="6457950" cy="969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45920"/>
            <a:ext cx="8115300" cy="3018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6520" y="4767263"/>
            <a:ext cx="218313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4766884"/>
            <a:ext cx="58293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285750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8706466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Умное Зеркало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Пермский ГАТУ</a:t>
            </a:r>
            <a:endParaRPr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4294967295"/>
          </p:nvPr>
        </p:nvSpPr>
        <p:spPr>
          <a:xfrm>
            <a:off x="0" y="4116388"/>
            <a:ext cx="8521700" cy="7921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       Инициативная разработка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Пользователь и его проблема</a:t>
            </a:r>
            <a:endParaRPr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случай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Пользователь умывается в ванной и он не хочет терять время, пока собирается на работу, но хочет оставаться в курсе всех современных событий. Также он не хочет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брать телефон и другие гаджеты из за того что на него может попасть вода.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ru-RU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случай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примеряет одежду в примерочной магазина, и не хочет постоянно брать и менять одежду.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случай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	Пользователь хочет выглядеть здоровым и красивым.</a:t>
            </a:r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lang="ru-RU" sz="2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Решение</a:t>
            </a:r>
            <a:endParaRPr dirty="0"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1)Установка умного зеркала в ванную, чтобы пользователь мог быть в курсе современных событий и контролировать время не отвлекаясь от своих дел.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2)Установка умного зеркала чтобы человек, примеряя тот или иной наряд, или обувь перед ней, мог не только видеть свое отражение, но и по ходу варьировать или заказывать другие фактурные и цветовые модели, демонстрируемые на поверхности зеркала.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3)Установка умного </a:t>
            </a:r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зеркало со встроенным дисплеем, оснащенное камерами и датчиками для проведения измерения температуры, отображения информации о здоровье и даже для проведения анализа кожи с индивидуальными предложениями по макияжу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0A74A9-E821-97DB-DE34-7A037A68D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556347"/>
            <a:ext cx="6457950" cy="969771"/>
          </a:xfrm>
        </p:spPr>
        <p:txBody>
          <a:bodyPr/>
          <a:lstStyle/>
          <a:p>
            <a:pPr algn="l"/>
            <a:r>
              <a:rPr lang="ru-RU" dirty="0"/>
              <a:t>Преимущества умных зеркал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279317-5F50-04CB-EA94-E0A311A32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371600"/>
            <a:ext cx="8115300" cy="329241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Больший функционал по сравнению с обычными зеркалами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Удобство и возможность вывода какой угодно информаций зависящее в основном только от ПО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подключения дополнительного функционала например, возможность интегрирования в систему умный дом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 информаций в зависимости от профиля под конкретного человека.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848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2809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Аналоги решения</a:t>
            </a:r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134419" y="4126735"/>
            <a:ext cx="2761181" cy="10212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5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Умное зеркало</a:t>
            </a:r>
            <a:r>
              <a:rPr lang="en-US" sz="15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UltraTrade</a:t>
            </a:r>
            <a:r>
              <a:rPr lang="en-US" sz="15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50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YouSmart</a:t>
            </a:r>
            <a:r>
              <a:rPr lang="en-US" sz="15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Rectangular)</a:t>
            </a:r>
            <a:endParaRPr lang="ru-RU" sz="15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стоимость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60 000 руб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B42643-C240-3606-EC61-F8DC2F0F6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703" y="1152475"/>
            <a:ext cx="3651918" cy="25484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FE23CF-F618-A02B-2033-94A12CD991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992" y="955132"/>
            <a:ext cx="1915034" cy="31716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84FEC1-1371-E4C4-62B1-0DD3D3DEF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0986" y="1128386"/>
            <a:ext cx="2301314" cy="25242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5C066F2-8B1F-C60A-A38E-923A484BAE5C}"/>
              </a:ext>
            </a:extLst>
          </p:cNvPr>
          <p:cNvSpPr txBox="1"/>
          <p:nvPr/>
        </p:nvSpPr>
        <p:spPr>
          <a:xfrm>
            <a:off x="2678703" y="3803569"/>
            <a:ext cx="3651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160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Умное зеркало </a:t>
            </a:r>
            <a:r>
              <a:rPr lang="en-US" sz="160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Gisha (Basic)</a:t>
            </a:r>
            <a:endParaRPr lang="ru-RU" sz="160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стоимость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30 000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en-US" sz="160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2D3D42-EBDF-1907-98A4-5EF6D3BEB467}"/>
              </a:ext>
            </a:extLst>
          </p:cNvPr>
          <p:cNvSpPr txBox="1"/>
          <p:nvPr/>
        </p:nvSpPr>
        <p:spPr>
          <a:xfrm>
            <a:off x="6507424" y="3700892"/>
            <a:ext cx="23674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Умное зеркало </a:t>
            </a:r>
            <a:r>
              <a:rPr lang="en-US" sz="140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UltraTrade</a:t>
            </a:r>
            <a:r>
              <a:rPr lang="en-US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40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YouSmart</a:t>
            </a:r>
            <a:r>
              <a:rPr lang="en-US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Round )          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стоимость: 60 000 руб.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2809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Аналоги решения</a:t>
            </a:r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201633" y="3258349"/>
            <a:ext cx="3489833" cy="7937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Xiaomi </a:t>
            </a:r>
            <a:r>
              <a:rPr lang="en-US" sz="160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MiJia</a:t>
            </a:r>
            <a:r>
              <a:rPr lang="en-US" sz="16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Smart Rearview Mirror</a:t>
            </a:r>
            <a:endParaRPr lang="ru-RU" sz="16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стоимость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18 000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CB27C5-514C-AEE5-0866-CE2976239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2089279"/>
            <a:ext cx="3425245" cy="96493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147416-E4DF-5A50-4450-1D1DE8EED5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2534" y="1180727"/>
            <a:ext cx="2109768" cy="242895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3BBCB8A-5238-ADB0-B43A-9B58748FA5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0929" y="890121"/>
            <a:ext cx="1920529" cy="3236252"/>
          </a:xfrm>
          <a:prstGeom prst="rect">
            <a:avLst/>
          </a:prstGeom>
        </p:spPr>
      </p:pic>
      <p:sp>
        <p:nvSpPr>
          <p:cNvPr id="11" name="Google Shape;86;p18">
            <a:extLst>
              <a:ext uri="{FF2B5EF4-FFF2-40B4-BE49-F238E27FC236}">
                <a16:creationId xmlns:a16="http://schemas.microsoft.com/office/drawing/2014/main" id="{6EF99BBD-1E63-127E-6A9D-E408F61209CE}"/>
              </a:ext>
            </a:extLst>
          </p:cNvPr>
          <p:cNvSpPr txBox="1">
            <a:spLocks/>
          </p:cNvSpPr>
          <p:nvPr/>
        </p:nvSpPr>
        <p:spPr>
          <a:xfrm>
            <a:off x="3736945" y="4142703"/>
            <a:ext cx="2919178" cy="91975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457200" lvl="0" indent="-3429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Умное зеркало для фитнеса</a:t>
            </a:r>
          </a:p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стоимость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100 000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12" name="Google Shape;86;p18">
            <a:extLst>
              <a:ext uri="{FF2B5EF4-FFF2-40B4-BE49-F238E27FC236}">
                <a16:creationId xmlns:a16="http://schemas.microsoft.com/office/drawing/2014/main" id="{3B772F34-1BB0-CBDE-EBD7-7CF629CFD7EB}"/>
              </a:ext>
            </a:extLst>
          </p:cNvPr>
          <p:cNvSpPr txBox="1">
            <a:spLocks/>
          </p:cNvSpPr>
          <p:nvPr/>
        </p:nvSpPr>
        <p:spPr>
          <a:xfrm>
            <a:off x="6520900" y="3674534"/>
            <a:ext cx="2311400" cy="137159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2500" lnSpcReduction="10000"/>
          </a:bodyPr>
          <a:lstStyle>
            <a:lvl1pPr marL="457200" lvl="0" indent="-3429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Зеркало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SmartSy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стоимость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100 000 руб. в основном делается под заказ</a:t>
            </a:r>
          </a:p>
        </p:txBody>
      </p:sp>
    </p:spTree>
    <p:extLst>
      <p:ext uri="{BB962C8B-B14F-4D97-AF65-F5344CB8AC3E}">
        <p14:creationId xmlns:p14="http://schemas.microsoft.com/office/powerpoint/2010/main" val="3257602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Результаты исследования: сценарий AS IS</a:t>
            </a:r>
            <a:endParaRPr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51C4D062-69EB-394D-6A6A-2178F2A49CBC}"/>
              </a:ext>
            </a:extLst>
          </p:cNvPr>
          <p:cNvGrpSpPr/>
          <p:nvPr/>
        </p:nvGrpSpPr>
        <p:grpSpPr>
          <a:xfrm>
            <a:off x="3378200" y="972101"/>
            <a:ext cx="2116667" cy="3661580"/>
            <a:chOff x="3378200" y="972101"/>
            <a:chExt cx="2116667" cy="366158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1B50F3BD-82E9-526A-9410-43F2A3A073BA}"/>
                </a:ext>
              </a:extLst>
            </p:cNvPr>
            <p:cNvSpPr/>
            <p:nvPr/>
          </p:nvSpPr>
          <p:spPr>
            <a:xfrm>
              <a:off x="3378200" y="972101"/>
              <a:ext cx="2116667" cy="63686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Пришел ванную комнату</a:t>
              </a: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4B686A9E-D2E8-99EB-5484-6DE1887D2326}"/>
                </a:ext>
              </a:extLst>
            </p:cNvPr>
            <p:cNvSpPr/>
            <p:nvPr/>
          </p:nvSpPr>
          <p:spPr>
            <a:xfrm>
              <a:off x="3716862" y="1701052"/>
              <a:ext cx="1545168" cy="4852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Начинает умываться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A54A0DD7-8673-7E33-2A49-B2F5C21DECB8}"/>
                </a:ext>
              </a:extLst>
            </p:cNvPr>
            <p:cNvSpPr/>
            <p:nvPr/>
          </p:nvSpPr>
          <p:spPr>
            <a:xfrm>
              <a:off x="3716862" y="2278400"/>
              <a:ext cx="1545168" cy="4852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Внезапное событие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8E267DC-E284-0F35-6012-59D77400C742}"/>
                </a:ext>
              </a:extLst>
            </p:cNvPr>
            <p:cNvSpPr/>
            <p:nvPr/>
          </p:nvSpPr>
          <p:spPr>
            <a:xfrm>
              <a:off x="3716862" y="2851204"/>
              <a:ext cx="1545168" cy="4852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Начинает умываться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1574CA79-599A-E176-DE87-B1F7B04C11EC}"/>
                </a:ext>
              </a:extLst>
            </p:cNvPr>
            <p:cNvSpPr/>
            <p:nvPr/>
          </p:nvSpPr>
          <p:spPr>
            <a:xfrm>
              <a:off x="3716862" y="3424008"/>
              <a:ext cx="1545168" cy="4852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Бего</a:t>
              </a:r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вытирается выходит из ванной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981BB5F3-E80D-4C00-6B44-24EF3C0F19AC}"/>
                </a:ext>
              </a:extLst>
            </p:cNvPr>
            <p:cNvSpPr/>
            <p:nvPr/>
          </p:nvSpPr>
          <p:spPr>
            <a:xfrm>
              <a:off x="3378200" y="3996812"/>
              <a:ext cx="2116667" cy="63686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Возвращается в ванную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Переход к разработке: TO BE</a:t>
            </a: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48B3619-4B18-4D15-DFC0-DDA00C5BCBDE}"/>
              </a:ext>
            </a:extLst>
          </p:cNvPr>
          <p:cNvGrpSpPr/>
          <p:nvPr/>
        </p:nvGrpSpPr>
        <p:grpSpPr>
          <a:xfrm>
            <a:off x="3323166" y="1192234"/>
            <a:ext cx="2497667" cy="2880232"/>
            <a:chOff x="3378200" y="972101"/>
            <a:chExt cx="2116667" cy="2487323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1AFA461E-AF15-1D2D-170A-576903CE85B1}"/>
                </a:ext>
              </a:extLst>
            </p:cNvPr>
            <p:cNvSpPr/>
            <p:nvPr/>
          </p:nvSpPr>
          <p:spPr>
            <a:xfrm>
              <a:off x="3378200" y="972101"/>
              <a:ext cx="2116667" cy="63686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Пришел ванную комнату</a:t>
              </a:r>
            </a:p>
          </p:txBody>
        </p:sp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D78E30D0-E84D-BA98-272D-4A6EFEAD233B}"/>
                </a:ext>
              </a:extLst>
            </p:cNvPr>
            <p:cNvSpPr/>
            <p:nvPr/>
          </p:nvSpPr>
          <p:spPr>
            <a:xfrm>
              <a:off x="3716862" y="1701052"/>
              <a:ext cx="1545168" cy="4852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Начинает умываться</a:t>
              </a: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2967C236-8A47-D88D-CEFC-CC4C592233C5}"/>
                </a:ext>
              </a:extLst>
            </p:cNvPr>
            <p:cNvSpPr/>
            <p:nvPr/>
          </p:nvSpPr>
          <p:spPr>
            <a:xfrm>
              <a:off x="3716862" y="2278400"/>
              <a:ext cx="1545168" cy="4852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Внезапное событие</a:t>
              </a: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EA2655AB-A5BC-D0C6-C79F-C729C0585951}"/>
                </a:ext>
              </a:extLst>
            </p:cNvPr>
            <p:cNvSpPr/>
            <p:nvPr/>
          </p:nvSpPr>
          <p:spPr>
            <a:xfrm>
              <a:off x="3378200" y="2822555"/>
              <a:ext cx="2116667" cy="63686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Спокойно заканчивает сой дела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Команда</a:t>
            </a:r>
            <a:endParaRPr dirty="0"/>
          </a:p>
        </p:txBody>
      </p:sp>
      <p:sp>
        <p:nvSpPr>
          <p:cNvPr id="116" name="Google Shape;116;p23"/>
          <p:cNvSpPr txBox="1">
            <a:spLocks noGrp="1"/>
          </p:cNvSpPr>
          <p:nvPr>
            <p:ph type="body" idx="1"/>
          </p:nvPr>
        </p:nvSpPr>
        <p:spPr>
          <a:xfrm>
            <a:off x="311700" y="3991025"/>
            <a:ext cx="1495124" cy="1046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Кокаровцев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Николай</a:t>
            </a: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Лидер, Проектировщик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45C1DB-E040-5122-7BE1-62E6468A0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1012329"/>
            <a:ext cx="1487354" cy="29786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5572B0-0EE2-B3BC-D34E-E1C058817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7297" y="1012329"/>
            <a:ext cx="1487354" cy="297869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64E371-CDED-F2C1-647A-6CC63831A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9146" y="1001746"/>
            <a:ext cx="1600182" cy="29681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731F392-2C4E-2F25-2AC2-BAF5C6E036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9801" y="1012329"/>
            <a:ext cx="1600182" cy="297869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255CEA-B755-146B-D383-1C9C10176E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0456" y="997956"/>
            <a:ext cx="1593300" cy="2971903"/>
          </a:xfrm>
          <a:prstGeom prst="rect">
            <a:avLst/>
          </a:prstGeom>
        </p:spPr>
      </p:pic>
      <p:sp>
        <p:nvSpPr>
          <p:cNvPr id="14" name="Google Shape;116;p23">
            <a:extLst>
              <a:ext uri="{FF2B5EF4-FFF2-40B4-BE49-F238E27FC236}">
                <a16:creationId xmlns:a16="http://schemas.microsoft.com/office/drawing/2014/main" id="{0CDFCE57-8DED-538F-5E4E-FD8F7C303915}"/>
              </a:ext>
            </a:extLst>
          </p:cNvPr>
          <p:cNvSpPr txBox="1">
            <a:spLocks/>
          </p:cNvSpPr>
          <p:nvPr/>
        </p:nvSpPr>
        <p:spPr>
          <a:xfrm>
            <a:off x="1994017" y="3991025"/>
            <a:ext cx="1495124" cy="104664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457200" lvl="0" indent="-3429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Фролов Вадим</a:t>
            </a:r>
          </a:p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1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Креативный директор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Google Shape;116;p23">
            <a:extLst>
              <a:ext uri="{FF2B5EF4-FFF2-40B4-BE49-F238E27FC236}">
                <a16:creationId xmlns:a16="http://schemas.microsoft.com/office/drawing/2014/main" id="{804E0DB9-152E-15CC-C735-2FBF6C7D3A9F}"/>
              </a:ext>
            </a:extLst>
          </p:cNvPr>
          <p:cNvSpPr txBox="1">
            <a:spLocks/>
          </p:cNvSpPr>
          <p:nvPr/>
        </p:nvSpPr>
        <p:spPr>
          <a:xfrm>
            <a:off x="3697384" y="3969859"/>
            <a:ext cx="1495124" cy="104664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457200" lvl="0" indent="-3429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Торощин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Роман</a:t>
            </a:r>
          </a:p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Тестировщик</a:t>
            </a:r>
          </a:p>
        </p:txBody>
      </p:sp>
      <p:sp>
        <p:nvSpPr>
          <p:cNvPr id="16" name="Google Shape;116;p23">
            <a:extLst>
              <a:ext uri="{FF2B5EF4-FFF2-40B4-BE49-F238E27FC236}">
                <a16:creationId xmlns:a16="http://schemas.microsoft.com/office/drawing/2014/main" id="{FCDCDC2F-0855-8198-D45B-58D0C456030A}"/>
              </a:ext>
            </a:extLst>
          </p:cNvPr>
          <p:cNvSpPr txBox="1">
            <a:spLocks/>
          </p:cNvSpPr>
          <p:nvPr/>
        </p:nvSpPr>
        <p:spPr>
          <a:xfrm>
            <a:off x="5549801" y="3991025"/>
            <a:ext cx="1495124" cy="104664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457200" lvl="0" indent="-3429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Наговицын Андрей</a:t>
            </a:r>
          </a:p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</a:t>
            </a:r>
          </a:p>
        </p:txBody>
      </p:sp>
      <p:sp>
        <p:nvSpPr>
          <p:cNvPr id="17" name="Google Shape;116;p23">
            <a:extLst>
              <a:ext uri="{FF2B5EF4-FFF2-40B4-BE49-F238E27FC236}">
                <a16:creationId xmlns:a16="http://schemas.microsoft.com/office/drawing/2014/main" id="{42FDAA06-115B-981A-04D2-C034A7296612}"/>
              </a:ext>
            </a:extLst>
          </p:cNvPr>
          <p:cNvSpPr txBox="1">
            <a:spLocks/>
          </p:cNvSpPr>
          <p:nvPr/>
        </p:nvSpPr>
        <p:spPr>
          <a:xfrm>
            <a:off x="7414109" y="3965063"/>
            <a:ext cx="1495124" cy="104664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457200" lvl="0" indent="-3429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Босых Александр</a:t>
            </a:r>
          </a:p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1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Проектировщик электрической схемы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Команда</a:t>
            </a: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4FFCA6-8C8A-C9FB-CB84-CD8D42360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452" y="1017725"/>
            <a:ext cx="1930925" cy="290234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BFB0EC-7AC1-7E97-D28E-9F000340D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9315" y="995423"/>
            <a:ext cx="1856166" cy="29347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E47E685-8DCA-F334-21B6-E2263212FA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5610" y="995423"/>
            <a:ext cx="1740066" cy="29246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2F481AF-70A4-EEB3-F37E-FCABC4C548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7451" y="1017725"/>
            <a:ext cx="1930925" cy="2902343"/>
          </a:xfrm>
          <a:prstGeom prst="rect">
            <a:avLst/>
          </a:prstGeom>
        </p:spPr>
      </p:pic>
      <p:sp>
        <p:nvSpPr>
          <p:cNvPr id="17" name="Google Shape;116;p23">
            <a:extLst>
              <a:ext uri="{FF2B5EF4-FFF2-40B4-BE49-F238E27FC236}">
                <a16:creationId xmlns:a16="http://schemas.microsoft.com/office/drawing/2014/main" id="{8743563D-1279-DBD6-A9C4-EFF5E527BD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5766" y="3969447"/>
            <a:ext cx="1495124" cy="1046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Нечаева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Анастиасия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Тестировщик</a:t>
            </a:r>
            <a:endParaRPr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Google Shape;116;p23">
            <a:extLst>
              <a:ext uri="{FF2B5EF4-FFF2-40B4-BE49-F238E27FC236}">
                <a16:creationId xmlns:a16="http://schemas.microsoft.com/office/drawing/2014/main" id="{E9840F1D-7306-B77A-F42C-F08716D5EE85}"/>
              </a:ext>
            </a:extLst>
          </p:cNvPr>
          <p:cNvSpPr txBox="1">
            <a:spLocks/>
          </p:cNvSpPr>
          <p:nvPr/>
        </p:nvSpPr>
        <p:spPr>
          <a:xfrm>
            <a:off x="2965351" y="3984961"/>
            <a:ext cx="1495124" cy="104664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457200" lvl="0" indent="-3429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Вавилин Александр</a:t>
            </a:r>
          </a:p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Программист, Первый помощник</a:t>
            </a:r>
          </a:p>
        </p:txBody>
      </p:sp>
      <p:sp>
        <p:nvSpPr>
          <p:cNvPr id="19" name="Google Shape;116;p23">
            <a:extLst>
              <a:ext uri="{FF2B5EF4-FFF2-40B4-BE49-F238E27FC236}">
                <a16:creationId xmlns:a16="http://schemas.microsoft.com/office/drawing/2014/main" id="{59488339-A5E7-F103-2AAA-E44AB6D112BF}"/>
              </a:ext>
            </a:extLst>
          </p:cNvPr>
          <p:cNvSpPr txBox="1">
            <a:spLocks/>
          </p:cNvSpPr>
          <p:nvPr/>
        </p:nvSpPr>
        <p:spPr>
          <a:xfrm>
            <a:off x="5249836" y="3984961"/>
            <a:ext cx="1495124" cy="104664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457200" lvl="0" indent="-3429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Загоскина Ирина</a:t>
            </a:r>
          </a:p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</a:t>
            </a:r>
          </a:p>
        </p:txBody>
      </p:sp>
      <p:sp>
        <p:nvSpPr>
          <p:cNvPr id="20" name="Google Shape;116;p23">
            <a:extLst>
              <a:ext uri="{FF2B5EF4-FFF2-40B4-BE49-F238E27FC236}">
                <a16:creationId xmlns:a16="http://schemas.microsoft.com/office/drawing/2014/main" id="{ED7C7A4A-85B4-5920-FBE6-5104A21F67D9}"/>
              </a:ext>
            </a:extLst>
          </p:cNvPr>
          <p:cNvSpPr txBox="1">
            <a:spLocks/>
          </p:cNvSpPr>
          <p:nvPr/>
        </p:nvSpPr>
        <p:spPr>
          <a:xfrm>
            <a:off x="7346571" y="3930207"/>
            <a:ext cx="1495124" cy="104664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2500" lnSpcReduction="10000"/>
          </a:bodyPr>
          <a:lstStyle>
            <a:lvl1pPr marL="457200" lvl="0" indent="-3429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Шляховая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Александра</a:t>
            </a:r>
          </a:p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2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 организатор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225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План работы на хакатон</a:t>
            </a:r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Вопросы к экспертам</a:t>
            </a:r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lvl="0" algn="just" rtl="0">
              <a:spcBef>
                <a:spcPts val="0"/>
              </a:spcBef>
              <a:spcAft>
                <a:spcPts val="1200"/>
              </a:spcAft>
              <a:buAutoNum type="arabicParenR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делать если решение может подойти к нескольким проблемам?</a:t>
            </a:r>
          </a:p>
          <a:p>
            <a:pPr marL="342900" lvl="0" algn="just" rtl="0">
              <a:spcBef>
                <a:spcPts val="0"/>
              </a:spcBef>
              <a:spcAft>
                <a:spcPts val="1200"/>
              </a:spcAft>
              <a:buAutoNum type="arabicParenR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 нам выделиться на фоне остальных устройств со схожим функционалом ?</a:t>
            </a:r>
          </a:p>
          <a:p>
            <a:pPr marL="342900" lvl="0" algn="just" rtl="0">
              <a:spcBef>
                <a:spcPts val="0"/>
              </a:spcBef>
              <a:spcAft>
                <a:spcPts val="1200"/>
              </a:spcAft>
              <a:buAutoNum type="arabicParenR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AutoNum type="arabicParenR"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План разработки будущего решения</a:t>
            </a:r>
            <a:endParaRPr/>
          </a:p>
        </p:txBody>
      </p:sp>
      <p:sp>
        <p:nvSpPr>
          <p:cNvPr id="134" name="Google Shape;134;p2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342900" lvl="0" algn="just" rtl="0">
              <a:spcBef>
                <a:spcPts val="0"/>
              </a:spcBef>
              <a:spcAft>
                <a:spcPts val="1200"/>
              </a:spcAft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комплектующих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 rtl="0">
              <a:spcBef>
                <a:spcPts val="0"/>
              </a:spcBef>
              <a:spcAft>
                <a:spcPts val="1200"/>
              </a:spcAft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Проектировка электросхемы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 rtl="0">
              <a:spcBef>
                <a:spcPts val="0"/>
              </a:spcBef>
              <a:spcAft>
                <a:spcPts val="1200"/>
              </a:spcAft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 rtl="0">
              <a:spcBef>
                <a:spcPts val="0"/>
              </a:spcBef>
              <a:spcAft>
                <a:spcPts val="1200"/>
              </a:spcAft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и настройка ПО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Magic Mirror);</a:t>
            </a:r>
          </a:p>
          <a:p>
            <a:pPr marL="342900" lvl="0" algn="just" rtl="0">
              <a:spcBef>
                <a:spcPts val="0"/>
              </a:spcBef>
              <a:spcAft>
                <a:spcPts val="1200"/>
              </a:spcAft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 устройства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 rtl="0">
              <a:spcBef>
                <a:spcPts val="0"/>
              </a:spcBef>
              <a:spcAft>
                <a:spcPts val="1200"/>
              </a:spcAft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 rtl="0">
              <a:spcBef>
                <a:spcPts val="0"/>
              </a:spcBef>
              <a:spcAft>
                <a:spcPts val="1200"/>
              </a:spcAft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построенные на основе результатов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 rtl="0">
              <a:spcBef>
                <a:spcPts val="0"/>
              </a:spcBef>
              <a:spcAft>
                <a:spcPts val="1200"/>
              </a:spcAft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Устранение недостатков и подготовка полноценного прототипа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Итоги работы на хакатоне</a:t>
            </a:r>
            <a:endParaRPr/>
          </a:p>
        </p:txBody>
      </p:sp>
      <p:sp>
        <p:nvSpPr>
          <p:cNvPr id="140" name="Google Shape;140;p2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467</TotalTime>
  <Words>1113</Words>
  <Application>Microsoft Office PowerPoint</Application>
  <PresentationFormat>Экран (16:9)</PresentationFormat>
  <Paragraphs>104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Times New Roman</vt:lpstr>
      <vt:lpstr>Century Gothic</vt:lpstr>
      <vt:lpstr>След самолета</vt:lpstr>
      <vt:lpstr>Умное Зеркало</vt:lpstr>
      <vt:lpstr>Пользователь и его проблема</vt:lpstr>
      <vt:lpstr>Решение</vt:lpstr>
      <vt:lpstr>Преимущества умных зеркал</vt:lpstr>
      <vt:lpstr>Аналоги решения</vt:lpstr>
      <vt:lpstr>Аналоги решения</vt:lpstr>
      <vt:lpstr>Результаты исследования: сценарий AS IS</vt:lpstr>
      <vt:lpstr>Переход к разработке: TO BE</vt:lpstr>
      <vt:lpstr>Команда</vt:lpstr>
      <vt:lpstr>Команда</vt:lpstr>
      <vt:lpstr>План работы на хакатон</vt:lpstr>
      <vt:lpstr>Вопросы к экспертам</vt:lpstr>
      <vt:lpstr>План разработки будущего решения</vt:lpstr>
      <vt:lpstr>Итоги работы на хакатоне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Умное Зеркало</dc:title>
  <cp:lastModifiedBy>nkokarovtsev</cp:lastModifiedBy>
  <cp:revision>41</cp:revision>
  <dcterms:modified xsi:type="dcterms:W3CDTF">2022-10-20T18:09:31Z</dcterms:modified>
</cp:coreProperties>
</file>