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0" r:id="rId5"/>
    <p:sldMasterId id="2147483681" r:id="rId6"/>
    <p:sldMasterId id="2147483682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</p:sldIdLst>
  <p:sldSz cy="5143500" cx="9144000"/>
  <p:notesSz cx="6858000" cy="9144000"/>
  <p:embeddedFontLst>
    <p:embeddedFont>
      <p:font typeface="Raleway"/>
      <p:regular r:id="rId24"/>
      <p:bold r:id="rId25"/>
      <p:italic r:id="rId26"/>
      <p:boldItalic r:id="rId27"/>
    </p:embeddedFont>
    <p:embeddedFont>
      <p:font typeface="Raleway SemiBold"/>
      <p:regular r:id="rId28"/>
      <p:bold r:id="rId29"/>
      <p:italic r:id="rId30"/>
      <p:boldItalic r:id="rId31"/>
    </p:embeddedFont>
    <p:embeddedFont>
      <p:font typeface="Helvetica Neue"/>
      <p:regular r:id="rId32"/>
      <p:bold r:id="rId33"/>
      <p:italic r:id="rId34"/>
      <p:boldItalic r:id="rId35"/>
    </p:embeddedFont>
    <p:embeddedFont>
      <p:font typeface="Century Gothic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A92964E-9168-4F30-8052-313C3B378291}">
  <a:tblStyle styleId="{EA92964E-9168-4F30-8052-313C3B37829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font" Target="fonts/Raleway-regular.fntdata"/><Relationship Id="rId23" Type="http://schemas.openxmlformats.org/officeDocument/2006/relationships/slide" Target="slides/slide15.xml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26" Type="http://schemas.openxmlformats.org/officeDocument/2006/relationships/font" Target="fonts/Raleway-italic.fntdata"/><Relationship Id="rId25" Type="http://schemas.openxmlformats.org/officeDocument/2006/relationships/font" Target="fonts/Raleway-bold.fntdata"/><Relationship Id="rId28" Type="http://schemas.openxmlformats.org/officeDocument/2006/relationships/font" Target="fonts/RalewaySemiBold-regular.fntdata"/><Relationship Id="rId27" Type="http://schemas.openxmlformats.org/officeDocument/2006/relationships/font" Target="fonts/Raleway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.fntdata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Relationship Id="rId31" Type="http://schemas.openxmlformats.org/officeDocument/2006/relationships/font" Target="fonts/RalewaySemiBold-boldItalic.fntdata"/><Relationship Id="rId30" Type="http://schemas.openxmlformats.org/officeDocument/2006/relationships/font" Target="fonts/RalewaySemiBold-italic.fntdata"/><Relationship Id="rId11" Type="http://schemas.openxmlformats.org/officeDocument/2006/relationships/slide" Target="slides/slide3.xml"/><Relationship Id="rId33" Type="http://schemas.openxmlformats.org/officeDocument/2006/relationships/font" Target="fonts/HelveticaNeue-bold.fntdata"/><Relationship Id="rId10" Type="http://schemas.openxmlformats.org/officeDocument/2006/relationships/slide" Target="slides/slide2.xml"/><Relationship Id="rId32" Type="http://schemas.openxmlformats.org/officeDocument/2006/relationships/font" Target="fonts/HelveticaNeue-regular.fntdata"/><Relationship Id="rId13" Type="http://schemas.openxmlformats.org/officeDocument/2006/relationships/slide" Target="slides/slide5.xml"/><Relationship Id="rId35" Type="http://schemas.openxmlformats.org/officeDocument/2006/relationships/font" Target="fonts/HelveticaNeue-boldItalic.fntdata"/><Relationship Id="rId12" Type="http://schemas.openxmlformats.org/officeDocument/2006/relationships/slide" Target="slides/slide4.xml"/><Relationship Id="rId34" Type="http://schemas.openxmlformats.org/officeDocument/2006/relationships/font" Target="fonts/HelveticaNeue-italic.fntdata"/><Relationship Id="rId15" Type="http://schemas.openxmlformats.org/officeDocument/2006/relationships/slide" Target="slides/slide7.xml"/><Relationship Id="rId37" Type="http://schemas.openxmlformats.org/officeDocument/2006/relationships/font" Target="fonts/CenturyGothic-bold.fntdata"/><Relationship Id="rId14" Type="http://schemas.openxmlformats.org/officeDocument/2006/relationships/slide" Target="slides/slide6.xml"/><Relationship Id="rId36" Type="http://schemas.openxmlformats.org/officeDocument/2006/relationships/font" Target="fonts/CenturyGothic-regular.fntdata"/><Relationship Id="rId17" Type="http://schemas.openxmlformats.org/officeDocument/2006/relationships/slide" Target="slides/slide9.xml"/><Relationship Id="rId39" Type="http://schemas.openxmlformats.org/officeDocument/2006/relationships/font" Target="fonts/CenturyGothic-boldItalic.fntdata"/><Relationship Id="rId16" Type="http://schemas.openxmlformats.org/officeDocument/2006/relationships/slide" Target="slides/slide8.xml"/><Relationship Id="rId38" Type="http://schemas.openxmlformats.org/officeDocument/2006/relationships/font" Target="fonts/CenturyGothic-italic.fntdata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4915e37317_2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g24915e37317_2_4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4915e37317_2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g24915e37317_2_11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4915e37317_2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7" name="Google Shape;187;g24915e37317_2_13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4915e37317_2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g24915e37317_2_14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4915e37317_2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7" name="Google Shape;217;g24915e37317_2_15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4915e37317_2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1" name="Google Shape;231;g24915e37317_2_17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4915e37317_2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0" name="Google Shape;240;g24915e37317_2_17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4915e37317_2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5" name="Google Shape;255;g24915e37317_2_19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4915e37317_2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9" name="Google Shape;269;g24915e37317_2_20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4915e37317_2_2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3" name="Google Shape;283;g24915e37317_2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1ec8bcc6ce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1ec8bcc6ce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24915e37317_2_2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0" name="Google Shape;300;g24915e37317_2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4915e37317_2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4" name="Google Shape;314;g24915e37317_2_23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4915e37317_2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0" name="Google Shape;330;g24915e37317_2_25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4915e37317_2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g24915e37317_2_267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Relationship Id="rId3" Type="http://schemas.openxmlformats.org/officeDocument/2006/relationships/image" Target="../media/image5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64" name="Google Shape;64;p15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6" name="Google Shape;66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9" name="Google Shape;69;p16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" name="Google Shape;70;p16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8" name="Google Shape;78;p1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79" name="Google Shape;79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20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20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20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4" name="Google Shape;84;p2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6" name="Google Shape;8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21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1" name="Google Shape;91;p21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92" name="Google Shape;9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5" name="Google Shape;95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96" name="Google Shape;96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97" name="Google Shape;9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98" name="Google Shape;98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4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05" name="Google Shape;105;p24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8" name="Google Shape;108;p2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9" name="Google Shape;109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2" name="Google Shape;112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5" name="Google Shape;115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6" name="Google Shape;116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9" name="Google Shape;119;p2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0" name="Google Shape;120;p2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1" name="Google Shape;121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4" name="Google Shape;12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7" name="Google Shape;127;p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8" name="Google Shape;128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1" name="Google Shape;131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3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5" name="Google Shape;135;p3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6" name="Google Shape;136;p3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7" name="Google Shape;137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40" name="Google Shape;140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3" name="Google Shape;143;p3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4" name="Google Shape;144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4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20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Google Shape;101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2.png"/><Relationship Id="rId5" Type="http://schemas.openxmlformats.org/officeDocument/2006/relationships/image" Target="../media/image12.jpg"/><Relationship Id="rId6" Type="http://schemas.openxmlformats.org/officeDocument/2006/relationships/image" Target="../media/image6.png"/><Relationship Id="rId7" Type="http://schemas.openxmlformats.org/officeDocument/2006/relationships/image" Target="../media/image11.png"/><Relationship Id="rId8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Relationship Id="rId4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vk.com/away.php?to=https%3A%2F%2Fpt.2035.university%2Fproject%2Fprilozenie-silentsign%2Finvite%2F55e0c643-dc2d-4975-b457-a2cc09ad71be&amp;cc_key=" TargetMode="Externa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52" name="Google Shape;152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36"/>
          <p:cNvSpPr txBox="1"/>
          <p:nvPr>
            <p:ph type="title"/>
          </p:nvPr>
        </p:nvSpPr>
        <p:spPr>
          <a:xfrm>
            <a:off x="456817" y="1219465"/>
            <a:ext cx="4655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 sz="4800"/>
              <a:t>SilentSign</a:t>
            </a:r>
            <a:endParaRPr b="1" sz="4400"/>
          </a:p>
        </p:txBody>
      </p:sp>
      <p:sp>
        <p:nvSpPr>
          <p:cNvPr id="154" name="Google Shape;154;p36"/>
          <p:cNvSpPr txBox="1"/>
          <p:nvPr>
            <p:ph idx="1" type="body"/>
          </p:nvPr>
        </p:nvSpPr>
        <p:spPr>
          <a:xfrm>
            <a:off x="746693" y="202263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b="1" lang="ru"/>
              <a:t>приложение по языку жестов</a:t>
            </a:r>
            <a:endParaRPr b="1"/>
          </a:p>
        </p:txBody>
      </p:sp>
      <p:pic>
        <p:nvPicPr>
          <p:cNvPr id="155" name="Google Shape;155;p36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36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36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36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36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" name="Google Shape;163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7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37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37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37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37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4" name="Google Shape;17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7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37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78" name="Google Shape;178;p37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79" name="Google Shape;179;p3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0" name="Google Shape;180;p3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1" name="Google Shape;181;p3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2" name="Google Shape;182;p3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3" name="Google Shape;183;p3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84" name="Google Shape;184;p37"/>
          <p:cNvSpPr txBox="1"/>
          <p:nvPr>
            <p:ph idx="1" type="body"/>
          </p:nvPr>
        </p:nvSpPr>
        <p:spPr>
          <a:xfrm>
            <a:off x="87591" y="1670125"/>
            <a:ext cx="6360343" cy="311611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5547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2857"/>
              <a:buChar char="●"/>
            </a:pPr>
            <a:r>
              <a:rPr lang="ru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Множество глухонемых людей сталкиваются с проблемами в общении</a:t>
            </a:r>
            <a:r>
              <a:rPr lang="ru" sz="2100">
                <a:solidFill>
                  <a:schemeClr val="dk1"/>
                </a:solidFill>
              </a:rPr>
              <a:t> и понимании их окружающими людьми</a:t>
            </a:r>
            <a:r>
              <a:rPr lang="ru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47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2857"/>
              <a:buChar char="●"/>
            </a:pPr>
            <a:r>
              <a:rPr lang="ru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Недостаток доступных инструментов и технологий ограничивает их возможности в получении общественных </a:t>
            </a:r>
            <a:r>
              <a:rPr lang="ru" sz="2100">
                <a:solidFill>
                  <a:schemeClr val="dk1"/>
                </a:solidFill>
              </a:rPr>
              <a:t>благ</a:t>
            </a:r>
            <a:r>
              <a:rPr lang="ru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47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2857"/>
              <a:buChar char="●"/>
            </a:pPr>
            <a:r>
              <a:rPr lang="ru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Этот проект направлен на улучшение жизни глухонемых людей и </a:t>
            </a:r>
            <a:r>
              <a:rPr lang="ru" sz="2100">
                <a:solidFill>
                  <a:schemeClr val="dk1"/>
                </a:solidFill>
              </a:rPr>
              <a:t>интеграции их в общество</a:t>
            </a:r>
            <a:r>
              <a:rPr lang="ru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2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8"/>
          <p:cNvSpPr txBox="1"/>
          <p:nvPr>
            <p:ph type="title"/>
          </p:nvPr>
        </p:nvSpPr>
        <p:spPr>
          <a:xfrm>
            <a:off x="1219167" y="6364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0" name="Google Shape;190;p38"/>
          <p:cNvSpPr txBox="1"/>
          <p:nvPr>
            <p:ph idx="1" type="body"/>
          </p:nvPr>
        </p:nvSpPr>
        <p:spPr>
          <a:xfrm>
            <a:off x="401716" y="1496493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152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8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Сегмент А:</a:t>
            </a:r>
            <a:endParaRPr sz="180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 sz="18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Глухонемые/слабослышащие, их семьи и друзья</a:t>
            </a:r>
            <a:endParaRPr sz="180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2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8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Сегмент B:</a:t>
            </a:r>
            <a:endParaRPr sz="180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 sz="18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Полиглоты, заинтересованные </a:t>
            </a:r>
            <a:endParaRPr sz="180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       в изучении языка люди </a:t>
            </a:r>
            <a:endParaRPr sz="180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endParaRPr sz="180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8" name="Google Shape;198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4850" y="2381150"/>
            <a:ext cx="4143498" cy="276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9"/>
          <p:cNvSpPr txBox="1"/>
          <p:nvPr>
            <p:ph type="title"/>
          </p:nvPr>
        </p:nvSpPr>
        <p:spPr>
          <a:xfrm>
            <a:off x="1439592" y="5823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5" name="Google Shape;205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2" name="Google Shape;21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9"/>
          <p:cNvSpPr txBox="1"/>
          <p:nvPr>
            <p:ph idx="1" type="body"/>
          </p:nvPr>
        </p:nvSpPr>
        <p:spPr>
          <a:xfrm>
            <a:off x="328225" y="1403613"/>
            <a:ext cx="5274900" cy="25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52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800">
                <a:latin typeface="Arial"/>
                <a:ea typeface="Arial"/>
                <a:cs typeface="Arial"/>
                <a:sym typeface="Arial"/>
              </a:rPr>
              <a:t>Глухонемые люди часто испытывают нехватку в общении </a:t>
            </a:r>
            <a:r>
              <a:rPr lang="ru" sz="1800">
                <a:latin typeface="Arial"/>
                <a:ea typeface="Arial"/>
                <a:cs typeface="Arial"/>
                <a:sym typeface="Arial"/>
              </a:rPr>
              <a:t>с окружающими людьми </a:t>
            </a:r>
            <a:r>
              <a:rPr lang="ru" sz="1800">
                <a:latin typeface="Arial"/>
                <a:ea typeface="Arial"/>
                <a:cs typeface="Arial"/>
                <a:sym typeface="Arial"/>
              </a:rPr>
              <a:t>и в обмене опытом. 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152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152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800">
                <a:latin typeface="Arial"/>
                <a:ea typeface="Arial"/>
                <a:cs typeface="Arial"/>
                <a:sym typeface="Arial"/>
              </a:rPr>
              <a:t>Также есть проблема в изучении жестового языка не только у глухонемых людей, но и у их окружения. </a:t>
            </a:r>
            <a:endParaRPr sz="1400"/>
          </a:p>
          <a:p>
            <a:pPr indent="0" lvl="0" marL="152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214" name="Google Shape;214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02100" y="1717360"/>
            <a:ext cx="3127102" cy="1758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0"/>
          <p:cNvSpPr txBox="1"/>
          <p:nvPr>
            <p:ph type="title"/>
          </p:nvPr>
        </p:nvSpPr>
        <p:spPr>
          <a:xfrm>
            <a:off x="1310942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20" name="Google Shape;220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4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7" name="Google Shape;227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40"/>
          <p:cNvSpPr txBox="1"/>
          <p:nvPr>
            <p:ph idx="1" type="body"/>
          </p:nvPr>
        </p:nvSpPr>
        <p:spPr>
          <a:xfrm>
            <a:off x="815275" y="1556975"/>
            <a:ext cx="7877700" cy="30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52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5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Создание приложения "</a:t>
            </a:r>
            <a:r>
              <a:rPr b="1" lang="ru" sz="1500">
                <a:latin typeface="Arial"/>
                <a:ea typeface="Arial"/>
                <a:cs typeface="Arial"/>
                <a:sym typeface="Arial"/>
              </a:rPr>
              <a:t>SilentSign</a:t>
            </a:r>
            <a:r>
              <a:rPr lang="ru" sz="15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", которое будет предоставлять следующие возможности:</a:t>
            </a:r>
            <a:endParaRPr sz="1300"/>
          </a:p>
          <a:p>
            <a:pPr indent="-361950" lvl="0" marL="495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AutoNum type="arabicPeriod"/>
            </a:pPr>
            <a:r>
              <a:rPr lang="ru" sz="15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Удобный\понятный интерфейс</a:t>
            </a:r>
            <a:endParaRPr sz="150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950" lvl="0" marL="495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AutoNum type="arabicPeriod"/>
            </a:pPr>
            <a:r>
              <a:rPr lang="ru" sz="15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Легкость и эффективность обучения жестовому языку</a:t>
            </a:r>
            <a:endParaRPr sz="150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950" lvl="0" marL="495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rial"/>
              <a:buAutoNum type="arabicPeriod"/>
            </a:pPr>
            <a:r>
              <a:rPr lang="ru" sz="15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Визуальные подсказки и инструкции</a:t>
            </a:r>
            <a:endParaRPr sz="150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950" lvl="0" marL="495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rial"/>
              <a:buAutoNum type="arabicPeriod"/>
            </a:pPr>
            <a:r>
              <a:rPr lang="ru" sz="15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Виртуальные наставники, демонстрирующие жесты</a:t>
            </a:r>
            <a:endParaRPr sz="150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950" lvl="0" marL="495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rial"/>
              <a:buAutoNum type="arabicPeriod"/>
            </a:pPr>
            <a:r>
              <a:rPr lang="ru" sz="15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Виртуальный помощник-маскот</a:t>
            </a:r>
            <a:endParaRPr sz="150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950" lvl="0" marL="495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AutoNum type="arabicPeriod"/>
            </a:pPr>
            <a:r>
              <a:rPr lang="ru" sz="1500">
                <a:latin typeface="Arial"/>
                <a:ea typeface="Arial"/>
                <a:cs typeface="Arial"/>
                <a:sym typeface="Arial"/>
              </a:rPr>
              <a:t>Словарь жестов 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-361950" lvl="0" marL="495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AutoNum type="arabicPeriod"/>
            </a:pPr>
            <a:r>
              <a:rPr lang="ru" sz="1500">
                <a:latin typeface="Arial"/>
                <a:ea typeface="Arial"/>
                <a:cs typeface="Arial"/>
                <a:sym typeface="Arial"/>
              </a:rPr>
              <a:t>Групповые чаты для обмена опытом 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-361950" lvl="0" marL="495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AutoNum type="arabicPeriod"/>
            </a:pPr>
            <a:r>
              <a:rPr lang="ru" sz="1500">
                <a:latin typeface="Arial"/>
                <a:ea typeface="Arial"/>
                <a:cs typeface="Arial"/>
                <a:sym typeface="Arial"/>
              </a:rPr>
              <a:t>Голосовые сообщения с текстовой транскрипцией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-361950" lvl="0" marL="495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AutoNum type="arabicPeriod"/>
            </a:pPr>
            <a:r>
              <a:rPr lang="ru" sz="1500">
                <a:latin typeface="Arial"/>
                <a:ea typeface="Arial"/>
                <a:cs typeface="Arial"/>
                <a:sym typeface="Arial"/>
              </a:rPr>
              <a:t>Речь в текст и текст в речь</a:t>
            </a:r>
            <a:endParaRPr sz="15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1"/>
          <p:cNvSpPr txBox="1"/>
          <p:nvPr>
            <p:ph type="title"/>
          </p:nvPr>
        </p:nvSpPr>
        <p:spPr>
          <a:xfrm>
            <a:off x="381150" y="277650"/>
            <a:ext cx="8381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34" name="Google Shape;234;p41"/>
          <p:cNvSpPr txBox="1"/>
          <p:nvPr/>
        </p:nvSpPr>
        <p:spPr>
          <a:xfrm>
            <a:off x="490298" y="792069"/>
            <a:ext cx="7553400" cy="32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SilentSign</a:t>
            </a:r>
            <a:endParaRPr b="1" i="0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глухонемым людям</a:t>
            </a:r>
            <a:endParaRPr b="0" i="0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интеграции глухонемых/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слабослышащих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людей в общество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изучении языка жестов и коммуникации </a:t>
            </a:r>
            <a:endParaRPr b="0" i="0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приложения </a:t>
            </a:r>
            <a:r>
              <a:rPr lang="ru">
                <a:solidFill>
                  <a:schemeClr val="dk2"/>
                </a:solidFill>
              </a:rPr>
              <a:t>SilentSign </a:t>
            </a:r>
            <a:endParaRPr b="0" i="0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экономи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ю</a:t>
            </a: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времени, удобство,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новые возможности общения </a:t>
            </a:r>
            <a:endParaRPr b="0" i="0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5" name="Google Shape;235;p4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4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7" name="Google Shape;237;p41"/>
          <p:cNvPicPr preferRelativeResize="0"/>
          <p:nvPr/>
        </p:nvPicPr>
        <p:blipFill rotWithShape="1">
          <a:blip r:embed="rId3">
            <a:alphaModFix/>
          </a:blip>
          <a:srcRect b="12862" l="0" r="0" t="12135"/>
          <a:stretch/>
        </p:blipFill>
        <p:spPr>
          <a:xfrm>
            <a:off x="1990275" y="3174100"/>
            <a:ext cx="4734351" cy="207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4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42"/>
          <p:cNvSpPr/>
          <p:nvPr/>
        </p:nvSpPr>
        <p:spPr>
          <a:xfrm>
            <a:off x="456818" y="32016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42"/>
          <p:cNvSpPr txBox="1"/>
          <p:nvPr/>
        </p:nvSpPr>
        <p:spPr>
          <a:xfrm>
            <a:off x="456816" y="909015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46" name="Google Shape;246;p42"/>
          <p:cNvSpPr txBox="1"/>
          <p:nvPr>
            <p:ph type="title"/>
          </p:nvPr>
        </p:nvSpPr>
        <p:spPr>
          <a:xfrm>
            <a:off x="456817" y="2856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7" name="Google Shape;247;p42"/>
          <p:cNvSpPr txBox="1"/>
          <p:nvPr>
            <p:ph idx="1" type="body"/>
          </p:nvPr>
        </p:nvSpPr>
        <p:spPr>
          <a:xfrm>
            <a:off x="456825" y="1248000"/>
            <a:ext cx="83313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>
                <a:solidFill>
                  <a:schemeClr val="lt2"/>
                </a:solidFill>
              </a:rPr>
              <a:t>Мы работаем на рынке </a:t>
            </a:r>
            <a:r>
              <a:rPr b="1" lang="ru" sz="1600">
                <a:solidFill>
                  <a:schemeClr val="lt2"/>
                </a:solidFill>
              </a:rPr>
              <a:t>TechNet</a:t>
            </a:r>
            <a:endParaRPr b="1" sz="1600">
              <a:solidFill>
                <a:schemeClr val="lt2"/>
              </a:solidFill>
            </a:endParaRPr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>
                <a:solidFill>
                  <a:schemeClr val="lt2"/>
                </a:solidFill>
              </a:rPr>
              <a:t>Наша ЦА - это 9 000 000 человек</a:t>
            </a:r>
            <a:endParaRPr sz="1600">
              <a:solidFill>
                <a:schemeClr val="lt2"/>
              </a:solidFill>
            </a:endParaRPr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>
                <a:solidFill>
                  <a:schemeClr val="lt2"/>
                </a:solidFill>
              </a:rPr>
              <a:t>Наше решение для 10</a:t>
            </a:r>
            <a:r>
              <a:rPr lang="ru" sz="1600">
                <a:solidFill>
                  <a:schemeClr val="lt2"/>
                </a:solidFill>
              </a:rPr>
              <a:t>0 000 клиентов будет стоить по 400 руб = </a:t>
            </a:r>
            <a:r>
              <a:rPr lang="ru" sz="1600"/>
              <a:t>40 000 000 руб </a:t>
            </a:r>
            <a:endParaRPr sz="1600">
              <a:solidFill>
                <a:schemeClr val="lt2"/>
              </a:solidFill>
            </a:endParaRPr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>
                <a:solidFill>
                  <a:schemeClr val="lt2"/>
                </a:solidFill>
              </a:rPr>
              <a:t>Сегменты А и B   </a:t>
            </a:r>
            <a:endParaRPr sz="1600">
              <a:solidFill>
                <a:schemeClr val="lt2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2"/>
                </a:solidFill>
              </a:rPr>
              <a:t>30</a:t>
            </a:r>
            <a:r>
              <a:rPr lang="ru" sz="1600">
                <a:solidFill>
                  <a:schemeClr val="lt2"/>
                </a:solidFill>
              </a:rPr>
              <a:t> 000 клиентов = 12 000 000 руб </a:t>
            </a:r>
            <a:endParaRPr sz="1600">
              <a:solidFill>
                <a:schemeClr val="lt2"/>
              </a:solidFill>
            </a:endParaRPr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>
                <a:solidFill>
                  <a:schemeClr val="lt2"/>
                </a:solidFill>
              </a:rPr>
              <a:t>Сможем заработать в первый год </a:t>
            </a:r>
            <a:endParaRPr sz="1600">
              <a:solidFill>
                <a:schemeClr val="lt2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2"/>
                </a:solidFill>
              </a:rPr>
              <a:t>10 000 клиентов = 4 000 000 руб.</a:t>
            </a:r>
            <a:endParaRPr sz="1600">
              <a:solidFill>
                <a:schemeClr val="lt2"/>
              </a:solidFill>
            </a:endParaRPr>
          </a:p>
        </p:txBody>
      </p:sp>
      <p:sp>
        <p:nvSpPr>
          <p:cNvPr id="248" name="Google Shape;248;p4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4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4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4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2" name="Google Shape;25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5825" y="2500038"/>
            <a:ext cx="3218898" cy="2201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4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43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43"/>
          <p:cNvSpPr txBox="1"/>
          <p:nvPr/>
        </p:nvSpPr>
        <p:spPr>
          <a:xfrm>
            <a:off x="456825" y="2088579"/>
            <a:ext cx="7438998" cy="151635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Пока что существует ограниченное количество аналогичных медицинских приложений и сервисов, но ни один из них не ориентирован исключительно на глухонемых. Конкуренция в данном сегменте рынка ограничена, что предоставляет преимущество для проекта "SilentSign".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43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62" name="Google Shape;262;p4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4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4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4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6" name="Google Shape;26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5926" y="152400"/>
            <a:ext cx="2920207" cy="17837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4"/>
          <p:cNvSpPr txBox="1"/>
          <p:nvPr/>
        </p:nvSpPr>
        <p:spPr>
          <a:xfrm>
            <a:off x="340222" y="129427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2" name="Google Shape;272;p4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4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44"/>
          <p:cNvSpPr/>
          <p:nvPr/>
        </p:nvSpPr>
        <p:spPr>
          <a:xfrm>
            <a:off x="456817" y="629690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44"/>
          <p:cNvSpPr txBox="1"/>
          <p:nvPr>
            <p:ph type="title"/>
          </p:nvPr>
        </p:nvSpPr>
        <p:spPr>
          <a:xfrm>
            <a:off x="401716" y="606604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76" name="Google Shape;276;p44"/>
          <p:cNvSpPr txBox="1"/>
          <p:nvPr>
            <p:ph idx="1" type="body"/>
          </p:nvPr>
        </p:nvSpPr>
        <p:spPr>
          <a:xfrm>
            <a:off x="287067" y="1621699"/>
            <a:ext cx="79932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Мы будем делать приложение для глухонемых </a:t>
            </a:r>
            <a:r>
              <a:rPr b="1" lang="ru">
                <a:latin typeface="Arial"/>
                <a:ea typeface="Arial"/>
                <a:cs typeface="Arial"/>
                <a:sym typeface="Arial"/>
              </a:rPr>
              <a:t>SilentSign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Это будет стоить 400 рублей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У нас будут покупать подписку на приложение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Дополнительно мы можем зарабатывать на…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>
                <a:latin typeface="Arial"/>
                <a:ea typeface="Arial"/>
                <a:cs typeface="Arial"/>
                <a:sym typeface="Arial"/>
              </a:rPr>
              <a:t>Подписка: </a:t>
            </a:r>
            <a:r>
              <a:rPr lang="ru">
                <a:latin typeface="Arial"/>
                <a:ea typeface="Arial"/>
                <a:cs typeface="Arial"/>
                <a:sym typeface="Arial"/>
              </a:rPr>
              <a:t>Платная подписка для пользователей, предоставляющая доступ к платформе и инструментам коммуникации.</a:t>
            </a:r>
            <a:br>
              <a:rPr lang="ru">
                <a:latin typeface="Arial"/>
                <a:ea typeface="Arial"/>
                <a:cs typeface="Arial"/>
                <a:sym typeface="Arial"/>
              </a:rPr>
            </a:br>
            <a:r>
              <a:rPr b="1" lang="ru">
                <a:latin typeface="Arial"/>
                <a:ea typeface="Arial"/>
                <a:cs typeface="Arial"/>
                <a:sym typeface="Arial"/>
              </a:rPr>
              <a:t>Реклама и сотрудничество</a:t>
            </a:r>
            <a:r>
              <a:rPr lang="ru">
                <a:latin typeface="Arial"/>
                <a:ea typeface="Arial"/>
                <a:cs typeface="Arial"/>
                <a:sym typeface="Arial"/>
              </a:rPr>
              <a:t> с фармацевтическими компаниями и производителями медицинского оборудования.</a:t>
            </a:r>
            <a:br>
              <a:rPr lang="ru">
                <a:latin typeface="Arial"/>
                <a:ea typeface="Arial"/>
                <a:cs typeface="Arial"/>
                <a:sym typeface="Arial"/>
              </a:rPr>
            </a:br>
            <a:r>
              <a:rPr b="1" lang="ru">
                <a:latin typeface="Arial"/>
                <a:ea typeface="Arial"/>
                <a:cs typeface="Arial"/>
                <a:sym typeface="Arial"/>
              </a:rPr>
              <a:t>Пожертвования и сбор средств </a:t>
            </a:r>
            <a:r>
              <a:rPr lang="ru">
                <a:latin typeface="Arial"/>
                <a:ea typeface="Arial"/>
                <a:cs typeface="Arial"/>
                <a:sym typeface="Arial"/>
              </a:rPr>
              <a:t>от частных лиц и благотворительных фондов, поддерживающих проекты в сфере здравоохранения для глухонемых.</a:t>
            </a:r>
            <a:br>
              <a:rPr lang="ru"/>
            </a:br>
            <a:endParaRPr/>
          </a:p>
        </p:txBody>
      </p:sp>
      <p:sp>
        <p:nvSpPr>
          <p:cNvPr id="277" name="Google Shape;277;p4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4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4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4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5"/>
          <p:cNvSpPr txBox="1"/>
          <p:nvPr>
            <p:ph type="title"/>
          </p:nvPr>
        </p:nvSpPr>
        <p:spPr>
          <a:xfrm>
            <a:off x="456817" y="33940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6" name="Google Shape;286;p45"/>
          <p:cNvSpPr txBox="1"/>
          <p:nvPr>
            <p:ph idx="1" type="body"/>
          </p:nvPr>
        </p:nvSpPr>
        <p:spPr>
          <a:xfrm>
            <a:off x="420075" y="939700"/>
            <a:ext cx="8196300" cy="26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600"/>
              <a:t>Мы уже нашли целевую аудиторию, для нашего стартапа, к ней относятся глухонемые люди, их семьи, друзья, полиглоты, люди изучающие язык жестов для своих интересов. 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600"/>
              <a:t>Также мы провели интервью среди глухонемых людей и их окружения. По результатам опроса выяснили достоверность гипотез. Провели интервью о решении исходя из которого выявили, что большая часть респондентов готовы приобрести приложение. 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600"/>
              <a:t>Нашими инвесторами будут являться благотворительные фонды.</a:t>
            </a:r>
            <a:endParaRPr sz="1600"/>
          </a:p>
        </p:txBody>
      </p:sp>
      <p:sp>
        <p:nvSpPr>
          <p:cNvPr id="287" name="Google Shape;287;p4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4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4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4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6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46"/>
          <p:cNvSpPr txBox="1"/>
          <p:nvPr>
            <p:ph idx="1" type="body"/>
          </p:nvPr>
        </p:nvSpPr>
        <p:spPr>
          <a:xfrm>
            <a:off x="456818" y="2340281"/>
            <a:ext cx="79932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7" name="Google Shape;29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6975" y="-169831"/>
            <a:ext cx="7492875" cy="5619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7"/>
          <p:cNvSpPr txBox="1"/>
          <p:nvPr>
            <p:ph type="title"/>
          </p:nvPr>
        </p:nvSpPr>
        <p:spPr>
          <a:xfrm>
            <a:off x="456742" y="17060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303" name="Google Shape;303;p47"/>
          <p:cNvGraphicFramePr/>
          <p:nvPr/>
        </p:nvGraphicFramePr>
        <p:xfrm>
          <a:off x="401735" y="706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{EA92964E-9168-4F30-8052-313C3B378291}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Гасанов Эльмин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Мулалиев Артур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Джаборов Зоиржон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Заспа Арсений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ФИНАНСИСТ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Шихрагимов Сефихан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Саид Гаджиахметов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Тилекова Сабрина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Лискова Алина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4" name="Google Shape;304;p47"/>
          <p:cNvSpPr/>
          <p:nvPr/>
        </p:nvSpPr>
        <p:spPr>
          <a:xfrm>
            <a:off x="456756" y="422258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5" name="Google Shape;305;p47"/>
          <p:cNvSpPr txBox="1"/>
          <p:nvPr>
            <p:ph idx="1" type="body"/>
          </p:nvPr>
        </p:nvSpPr>
        <p:spPr>
          <a:xfrm>
            <a:off x="456743" y="3964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306" name="Google Shape;306;p4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4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4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9" name="Google Shape;309;p4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0" name="Google Shape;310;p4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1" name="Google Shape;311;p4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8"/>
          <p:cNvSpPr txBox="1"/>
          <p:nvPr>
            <p:ph type="title"/>
          </p:nvPr>
        </p:nvSpPr>
        <p:spPr>
          <a:xfrm>
            <a:off x="1553792" y="100256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17" name="Google Shape;317;p48"/>
          <p:cNvSpPr txBox="1"/>
          <p:nvPr>
            <p:ph idx="1" type="body"/>
          </p:nvPr>
        </p:nvSpPr>
        <p:spPr>
          <a:xfrm>
            <a:off x="1255475" y="580275"/>
            <a:ext cx="7973700" cy="11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600">
                <a:solidFill>
                  <a:srgbClr val="132C40"/>
                </a:solidFill>
              </a:rPr>
              <a:t>Планы развития, основные </a:t>
            </a:r>
            <a:r>
              <a:rPr b="1" lang="ru" sz="1600">
                <a:solidFill>
                  <a:srgbClr val="132C40"/>
                </a:solidFill>
              </a:rPr>
              <a:t>укрупненные</a:t>
            </a:r>
            <a:r>
              <a:rPr b="1" lang="ru" sz="1600">
                <a:solidFill>
                  <a:srgbClr val="132C40"/>
                </a:solidFill>
              </a:rPr>
              <a:t> задачи</a:t>
            </a:r>
            <a:endParaRPr b="1" sz="2300">
              <a:solidFill>
                <a:srgbClr val="212529"/>
              </a:solidFill>
              <a:highlight>
                <a:srgbClr val="F2F3F7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Проектирование приложения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Поиск IT-специалиста 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Поиск сурдопереводчика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318" name="Google Shape;318;p4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9" name="Google Shape;319;p4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48"/>
          <p:cNvSpPr/>
          <p:nvPr/>
        </p:nvSpPr>
        <p:spPr>
          <a:xfrm>
            <a:off x="456818" y="10024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1" name="Google Shape;321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802" y="1046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4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3" name="Google Shape;323;p4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4" name="Google Shape;324;p4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5" name="Google Shape;325;p4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26" name="Google Shape;326;p48"/>
          <p:cNvGraphicFramePr/>
          <p:nvPr/>
        </p:nvGraphicFramePr>
        <p:xfrm>
          <a:off x="355810" y="1895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{EA92964E-9168-4F30-8052-313C3B378291}</a:tableStyleId>
              </a:tblPr>
              <a:tblGrid>
                <a:gridCol w="5602825"/>
                <a:gridCol w="1061475"/>
                <a:gridCol w="1654075"/>
              </a:tblGrid>
              <a:tr h="313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highlight>
                            <a:schemeClr val="lt1"/>
                          </a:highlight>
                        </a:rPr>
                        <a:t>Проектирование приложения </a:t>
                      </a:r>
                      <a:endParaRPr sz="1200">
                        <a:solidFill>
                          <a:schemeClr val="dk2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indent="-304800" lvl="0" marL="457200" rtl="0"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Char char="●"/>
                      </a:pPr>
                      <a:r>
                        <a:rPr lang="ru" sz="1200">
                          <a:solidFill>
                            <a:schemeClr val="dk2"/>
                          </a:solidFill>
                          <a:highlight>
                            <a:schemeClr val="lt1"/>
                          </a:highlight>
                        </a:rPr>
                        <a:t>Создать интерактивный прототип приложения для тестирования концепций и дизайна</a:t>
                      </a:r>
                      <a:endParaRPr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Неделя 1-2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Шихрагимов Сефихан 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Мулалиев Артур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Джаборов Зоиржон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Заспа Арсений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50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  <a:highlight>
                            <a:schemeClr val="lt1"/>
                          </a:highlight>
                        </a:rPr>
                        <a:t>   Поиск сурдопереводчика и </a:t>
                      </a:r>
                      <a:r>
                        <a:rPr lang="ru">
                          <a:solidFill>
                            <a:srgbClr val="132C40"/>
                          </a:solidFill>
                        </a:rPr>
                        <a:t>IT-специалиста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Неделя 2-4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Гаджиахметов Саид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Тилекова Сабрина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Лискова Алина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27" name="Google Shape;327;p48"/>
          <p:cNvSpPr txBox="1"/>
          <p:nvPr/>
        </p:nvSpPr>
        <p:spPr>
          <a:xfrm>
            <a:off x="355800" y="1547550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1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9"/>
          <p:cNvSpPr txBox="1"/>
          <p:nvPr>
            <p:ph type="title"/>
          </p:nvPr>
        </p:nvSpPr>
        <p:spPr>
          <a:xfrm>
            <a:off x="1228342" y="5053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  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33" name="Google Shape;333;p49"/>
          <p:cNvSpPr txBox="1"/>
          <p:nvPr>
            <p:ph idx="1" type="body"/>
          </p:nvPr>
        </p:nvSpPr>
        <p:spPr>
          <a:xfrm>
            <a:off x="1320168" y="16370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>
                <a:solidFill>
                  <a:srgbClr val="132C40"/>
                </a:solidFill>
              </a:rPr>
              <a:t>Гасанов Эльмин</a:t>
            </a:r>
            <a:endParaRPr sz="16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>
                <a:solidFill>
                  <a:srgbClr val="132C40"/>
                </a:solidFill>
              </a:rPr>
              <a:t>89222554460</a:t>
            </a:r>
            <a:endParaRPr sz="16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>
                <a:solidFill>
                  <a:srgbClr val="132C40"/>
                </a:solidFill>
              </a:rPr>
              <a:t>Телеграмм:</a:t>
            </a:r>
            <a:endParaRPr sz="16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>
                <a:solidFill>
                  <a:srgbClr val="132C40"/>
                </a:solidFill>
              </a:rPr>
              <a:t>@kvadbrat</a:t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334" name="Google Shape;334;p4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5" name="Google Shape;335;p4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4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7" name="Google Shape;337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4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9" name="Google Shape;339;p4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0" name="Google Shape;340;p4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1" name="Google Shape;341;p4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0"/>
          <p:cNvSpPr txBox="1"/>
          <p:nvPr>
            <p:ph type="title"/>
          </p:nvPr>
        </p:nvSpPr>
        <p:spPr>
          <a:xfrm>
            <a:off x="220382" y="325110"/>
            <a:ext cx="7976100" cy="101563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</a:pPr>
            <a:r>
              <a:rPr lang="ru"/>
              <a:t>Активная ссылка на зарегистрированный проект на платформе Projects </a:t>
            </a:r>
            <a:endParaRPr/>
          </a:p>
        </p:txBody>
      </p:sp>
      <p:sp>
        <p:nvSpPr>
          <p:cNvPr id="347" name="Google Shape;347;p50"/>
          <p:cNvSpPr txBox="1"/>
          <p:nvPr>
            <p:ph idx="1" type="body"/>
          </p:nvPr>
        </p:nvSpPr>
        <p:spPr>
          <a:xfrm>
            <a:off x="220382" y="1460663"/>
            <a:ext cx="8400000" cy="7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 u="sng">
                <a:solidFill>
                  <a:schemeClr val="hlink"/>
                </a:solidFill>
                <a:hlinkClick r:id="rId3"/>
              </a:rPr>
              <a:t>https://pt.2035.university/project/prilozenie-silentsign/invite/55e0c643-dc2d-4975-b457-a2cc09ad71be</a:t>
            </a:r>
            <a:endParaRPr sz="1700"/>
          </a:p>
        </p:txBody>
      </p:sp>
      <p:pic>
        <p:nvPicPr>
          <p:cNvPr id="348" name="Google Shape;348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3274" y="2103077"/>
            <a:ext cx="4030300" cy="304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