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2"/>
  </p:notesMasterIdLst>
  <p:sldIdLst>
    <p:sldId id="256" r:id="rId2"/>
    <p:sldId id="263" r:id="rId3"/>
    <p:sldId id="262" r:id="rId4"/>
    <p:sldId id="264" r:id="rId5"/>
    <p:sldId id="265" r:id="rId6"/>
    <p:sldId id="267" r:id="rId7"/>
    <p:sldId id="268" r:id="rId8"/>
    <p:sldId id="269" r:id="rId9"/>
    <p:sldId id="266" r:id="rId10"/>
    <p:sldId id="258" r:id="rId11"/>
  </p:sldIdLst>
  <p:sldSz cx="12192000" cy="6858000"/>
  <p:notesSz cx="6858000" cy="9144000"/>
  <p:embeddedFontLst>
    <p:embeddedFont>
      <p:font typeface="Gilroy Medium" charset="-52"/>
      <p:regular r:id="rId13"/>
    </p:embeddedFont>
    <p:embeddedFont>
      <p:font typeface="Verdana" pitchFamily="34" charset="0"/>
      <p:regular r:id="rId14"/>
      <p:bold r:id="rId15"/>
      <p:italic r:id="rId16"/>
      <p:boldItalic r:id="rId17"/>
    </p:embeddedFont>
    <p:embeddedFont>
      <p:font typeface="Gilroy Bold" charset="-52"/>
      <p:bold r:id="rId18"/>
    </p:embeddedFont>
    <p:embeddedFont>
      <p:font typeface="Calibri" pitchFamily="34" charset="0"/>
      <p:regular r:id="rId19"/>
      <p:bold r:id="rId20"/>
      <p:italic r:id="rId21"/>
      <p:boldItalic r:id="rId22"/>
    </p:embeddedFont>
    <p:embeddedFont>
      <p:font typeface="Montserrat Medium" charset="-52"/>
      <p:regular r:id="rId23"/>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xmlns=""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p:scale>
          <a:sx n="66" d="100"/>
          <a:sy n="66" d="100"/>
        </p:scale>
        <p:origin x="-1080" y="-6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xmlns=""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xmlns=""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xmlns=""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xmlns=""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xmlns=""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xmlns=""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xmlns=""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25.11.2024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10</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25.11.2024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25.11.2024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25.11.2024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25.11.2024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25.11.2024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25.11.2024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25.11.2024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25.11.2024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comments" Target="../comments/comment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r>
              <a:rPr lang="ru-RU" sz="2800" dirty="0" smtClean="0"/>
              <a:t>VR-ТРЕНАЖЕР «АВАРИЙНЫЕ СИТУАЦИИ НА ОБЪЕКТАХ ДОБЫЧИ НЕФТИ, ГАЗА И ГАЗОВОГО КОНДЕНСАТА»</a:t>
            </a:r>
            <a:endParaRPr lang="ru-RU" sz="2800" dirty="0"/>
          </a:p>
        </p:txBody>
      </p:sp>
      <p:sp>
        <p:nvSpPr>
          <p:cNvPr id="3" name="Подзаголовок 2"/>
          <p:cNvSpPr>
            <a:spLocks noGrp="1"/>
          </p:cNvSpPr>
          <p:nvPr>
            <p:ph type="subTitle" idx="1"/>
          </p:nvPr>
        </p:nvSpPr>
        <p:spPr/>
        <p:txBody>
          <a:bodyPr>
            <a:normAutofit lnSpcReduction="10000"/>
          </a:bodyPr>
          <a:lstStyle/>
          <a:p>
            <a:r>
              <a:rPr lang="ru-RU" dirty="0"/>
              <a:t>Чебоксарский институт (филиал) Московского политехнического университета</a:t>
            </a:r>
          </a:p>
          <a:p>
            <a:r>
              <a:rPr lang="ru-RU" dirty="0"/>
              <a:t>Кафедра </a:t>
            </a:r>
            <a:r>
              <a:rPr lang="ru-RU" dirty="0"/>
              <a:t>«Кафедра транспортно-энергетических систем»</a:t>
            </a:r>
            <a:endParaRPr lang="ru-RU" dirty="0"/>
          </a:p>
        </p:txBody>
      </p:sp>
      <p:sp>
        <p:nvSpPr>
          <p:cNvPr id="6" name="TextBox 5">
            <a:extLst>
              <a:ext uri="{FF2B5EF4-FFF2-40B4-BE49-F238E27FC236}">
                <a16:creationId xmlns:a16="http://schemas.microsoft.com/office/drawing/2014/main" xmlns=""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
        <p:nvSpPr>
          <p:cNvPr id="4" name="Заголовок 3">
            <a:extLst>
              <a:ext uri="{FF2B5EF4-FFF2-40B4-BE49-F238E27FC236}">
                <a16:creationId xmlns:a16="http://schemas.microsoft.com/office/drawing/2014/main" xmlns="" id="{4F4D0E7E-F3E0-4642-8FD8-6038A5B3E096}"/>
              </a:ext>
            </a:extLst>
          </p:cNvPr>
          <p:cNvSpPr>
            <a:spLocks noGrp="1"/>
          </p:cNvSpPr>
          <p:nvPr>
            <p:ph type="title"/>
          </p:nvPr>
        </p:nvSpPr>
        <p:spPr/>
        <p:txBody>
          <a:bodyPr/>
          <a:lstStyle/>
          <a:p>
            <a:r>
              <a:rPr lang="ru-RU" dirty="0"/>
              <a:t>Пользователь и проблема</a:t>
            </a:r>
          </a:p>
        </p:txBody>
      </p:sp>
      <p:sp>
        <p:nvSpPr>
          <p:cNvPr id="13" name="Text 1"/>
          <p:cNvSpPr/>
          <p:nvPr/>
        </p:nvSpPr>
        <p:spPr>
          <a:xfrm>
            <a:off x="194894" y="1808738"/>
            <a:ext cx="11822935" cy="930805"/>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850"/>
              </a:lnSpc>
              <a:buNone/>
            </a:pPr>
            <a:r>
              <a:rPr lang="en-US" sz="1750" kern="0" spc="-36" dirty="0">
                <a:solidFill>
                  <a:srgbClr val="FF0000"/>
                </a:solidFill>
                <a:latin typeface="Gilroy Medium" charset="-52"/>
                <a:ea typeface="Inter" pitchFamily="34" charset="-122"/>
                <a:cs typeface="Inter" pitchFamily="34" charset="-120"/>
              </a:rPr>
              <a:t>Наше VR-решение разработано специально для работников нефтегазовой отрасли. Обучение по безопасности в реальных условиях не </a:t>
            </a:r>
            <a:r>
              <a:rPr lang="en-US" sz="1750" kern="0" spc="-36" dirty="0" err="1">
                <a:solidFill>
                  <a:srgbClr val="FF0000"/>
                </a:solidFill>
                <a:latin typeface="Gilroy Medium" charset="-52"/>
                <a:ea typeface="Inter" pitchFamily="34" charset="-122"/>
                <a:cs typeface="Inter" pitchFamily="34" charset="-120"/>
              </a:rPr>
              <a:t>всегда</a:t>
            </a:r>
            <a:r>
              <a:rPr lang="en-US" sz="1750" kern="0" spc="-36" dirty="0">
                <a:solidFill>
                  <a:srgbClr val="FF0000"/>
                </a:solidFill>
                <a:latin typeface="Gilroy Medium" charset="-52"/>
                <a:ea typeface="Inter" pitchFamily="34" charset="-122"/>
                <a:cs typeface="Inter" pitchFamily="34" charset="-120"/>
              </a:rPr>
              <a:t> </a:t>
            </a:r>
            <a:r>
              <a:rPr lang="en-US" sz="1750" kern="0" spc="-36" dirty="0" err="1" smtClean="0">
                <a:solidFill>
                  <a:srgbClr val="FF0000"/>
                </a:solidFill>
                <a:latin typeface="Gilroy Medium" charset="-52"/>
                <a:ea typeface="Inter" pitchFamily="34" charset="-122"/>
                <a:cs typeface="Inter" pitchFamily="34" charset="-120"/>
              </a:rPr>
              <a:t>эффективно</a:t>
            </a:r>
            <a:endParaRPr lang="en-US" sz="1750" dirty="0">
              <a:solidFill>
                <a:srgbClr val="FF0000"/>
              </a:solidFill>
              <a:latin typeface="Gilroy Medium" charset="-52"/>
            </a:endParaRPr>
          </a:p>
        </p:txBody>
      </p:sp>
      <p:sp>
        <p:nvSpPr>
          <p:cNvPr id="14" name="Text 2"/>
          <p:cNvSpPr/>
          <p:nvPr/>
        </p:nvSpPr>
        <p:spPr>
          <a:xfrm>
            <a:off x="194894" y="3016507"/>
            <a:ext cx="2277921" cy="454409"/>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750"/>
              </a:lnSpc>
              <a:buNone/>
            </a:pPr>
            <a:r>
              <a:rPr lang="en-US" sz="2200" b="1" kern="0" spc="-67" dirty="0">
                <a:solidFill>
                  <a:srgbClr val="FF0000"/>
                </a:solidFill>
                <a:latin typeface="Gilroy Medium" charset="-52"/>
                <a:ea typeface="Inter Bold" pitchFamily="34" charset="-122"/>
                <a:cs typeface="Inter Bold" pitchFamily="34" charset="-120"/>
              </a:rPr>
              <a:t>Риск</a:t>
            </a:r>
            <a:endParaRPr lang="en-US" sz="2200" dirty="0">
              <a:solidFill>
                <a:srgbClr val="FF0000"/>
              </a:solidFill>
              <a:latin typeface="Gilroy Medium" charset="-52"/>
            </a:endParaRPr>
          </a:p>
        </p:txBody>
      </p:sp>
      <p:sp>
        <p:nvSpPr>
          <p:cNvPr id="15" name="Text 3"/>
          <p:cNvSpPr/>
          <p:nvPr/>
        </p:nvSpPr>
        <p:spPr>
          <a:xfrm>
            <a:off x="194895" y="3597652"/>
            <a:ext cx="5017204" cy="930805"/>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850"/>
              </a:lnSpc>
              <a:buNone/>
            </a:pPr>
            <a:r>
              <a:rPr lang="en-US" sz="1750" kern="0" spc="-36" dirty="0">
                <a:solidFill>
                  <a:srgbClr val="FF0000"/>
                </a:solidFill>
                <a:latin typeface="Gilroy Medium" charset="-52"/>
                <a:ea typeface="Inter" pitchFamily="34" charset="-122"/>
                <a:cs typeface="Inter" pitchFamily="34" charset="-120"/>
              </a:rPr>
              <a:t>Практические упражнения могут быть опасны для работников.</a:t>
            </a:r>
            <a:endParaRPr lang="en-US" sz="1750" dirty="0">
              <a:solidFill>
                <a:srgbClr val="FF0000"/>
              </a:solidFill>
              <a:latin typeface="Gilroy Medium" charset="-52"/>
            </a:endParaRPr>
          </a:p>
        </p:txBody>
      </p:sp>
      <p:sp>
        <p:nvSpPr>
          <p:cNvPr id="16" name="Text 4"/>
          <p:cNvSpPr/>
          <p:nvPr/>
        </p:nvSpPr>
        <p:spPr>
          <a:xfrm>
            <a:off x="7000625" y="3016507"/>
            <a:ext cx="2277921" cy="454409"/>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750"/>
              </a:lnSpc>
              <a:buNone/>
            </a:pPr>
            <a:r>
              <a:rPr lang="en-US" sz="2200" b="1" kern="0" spc="-67" dirty="0">
                <a:solidFill>
                  <a:srgbClr val="FF0000"/>
                </a:solidFill>
                <a:latin typeface="Gilroy Medium" charset="-52"/>
                <a:ea typeface="Inter Bold" pitchFamily="34" charset="-122"/>
                <a:cs typeface="Inter Bold" pitchFamily="34" charset="-120"/>
              </a:rPr>
              <a:t>Сложность</a:t>
            </a:r>
            <a:endParaRPr lang="en-US" sz="2200" dirty="0">
              <a:solidFill>
                <a:srgbClr val="FF0000"/>
              </a:solidFill>
              <a:latin typeface="Gilroy Medium" charset="-52"/>
            </a:endParaRPr>
          </a:p>
        </p:txBody>
      </p:sp>
      <p:sp>
        <p:nvSpPr>
          <p:cNvPr id="17" name="Text 5"/>
          <p:cNvSpPr/>
          <p:nvPr/>
        </p:nvSpPr>
        <p:spPr>
          <a:xfrm>
            <a:off x="7000626" y="3597652"/>
            <a:ext cx="5017204" cy="930805"/>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850"/>
              </a:lnSpc>
              <a:buNone/>
            </a:pPr>
            <a:r>
              <a:rPr lang="en-US" sz="1750" kern="0" spc="-36" dirty="0">
                <a:solidFill>
                  <a:srgbClr val="FF0000"/>
                </a:solidFill>
                <a:latin typeface="Gilroy Medium" charset="-52"/>
                <a:ea typeface="Inter" pitchFamily="34" charset="-122"/>
                <a:cs typeface="Inter" pitchFamily="34" charset="-120"/>
              </a:rPr>
              <a:t>Сложно воссоздать все возможные аварийные ситуации в реальной жизни.</a:t>
            </a:r>
            <a:endParaRPr lang="en-US" sz="1750" dirty="0">
              <a:solidFill>
                <a:srgbClr val="FF0000"/>
              </a:solidFill>
              <a:latin typeface="Gilroy Medium" charset="-52"/>
            </a:endParaRPr>
          </a:p>
        </p:txBody>
      </p:sp>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80223" y="1201495"/>
            <a:ext cx="2827843" cy="5656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xmlns="" id="{8CF2944F-0EFC-4EC6-8639-9AF6EADAB513}"/>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xmlns="" id="{E4A602D0-3DCC-4694-9AF0-6519F81B92EE}"/>
              </a:ext>
            </a:extLst>
          </p:cNvPr>
          <p:cNvSpPr>
            <a:spLocks noGrp="1"/>
          </p:cNvSpPr>
          <p:nvPr>
            <p:ph type="title"/>
          </p:nvPr>
        </p:nvSpPr>
        <p:spPr/>
        <p:txBody>
          <a:bodyPr>
            <a:normAutofit/>
          </a:bodyPr>
          <a:lstStyle/>
          <a:p>
            <a:r>
              <a:rPr lang="ru-RU" dirty="0"/>
              <a:t>Актуальность проекта</a:t>
            </a:r>
          </a:p>
        </p:txBody>
      </p:sp>
      <p:pic>
        <p:nvPicPr>
          <p:cNvPr id="19" name="Image 0" descr="preencoded.png"/>
          <p:cNvPicPr>
            <a:picLocks noChangeAspect="1"/>
          </p:cNvPicPr>
          <p:nvPr/>
        </p:nvPicPr>
        <p:blipFill>
          <a:blip r:embed="rId3"/>
          <a:stretch>
            <a:fillRect/>
          </a:stretch>
        </p:blipFill>
        <p:spPr>
          <a:xfrm>
            <a:off x="1" y="1"/>
            <a:ext cx="4919385" cy="899885"/>
          </a:xfrm>
          <a:prstGeom prst="rect">
            <a:avLst/>
          </a:prstGeom>
        </p:spPr>
      </p:pic>
      <p:sp>
        <p:nvSpPr>
          <p:cNvPr id="20" name="Text 1"/>
          <p:cNvSpPr/>
          <p:nvPr/>
        </p:nvSpPr>
        <p:spPr>
          <a:xfrm>
            <a:off x="271215" y="1662767"/>
            <a:ext cx="9105014" cy="725805"/>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850"/>
              </a:lnSpc>
              <a:buNone/>
            </a:pPr>
            <a:r>
              <a:rPr lang="en-US" sz="1750" kern="0" spc="-36" dirty="0">
                <a:solidFill>
                  <a:srgbClr val="FF0000"/>
                </a:solidFill>
                <a:latin typeface="Gilroy Medium" charset="-52"/>
                <a:ea typeface="Inter" pitchFamily="34" charset="-122"/>
                <a:cs typeface="Inter" pitchFamily="34" charset="-120"/>
              </a:rPr>
              <a:t>Наш VR-тренажер решает проблему недостаточной эффективности обучения </a:t>
            </a:r>
            <a:r>
              <a:rPr lang="en-US" sz="1750" kern="0" spc="-36" dirty="0" err="1">
                <a:solidFill>
                  <a:srgbClr val="FF0000"/>
                </a:solidFill>
                <a:latin typeface="Gilroy Medium" charset="-52"/>
                <a:ea typeface="Inter" pitchFamily="34" charset="-122"/>
                <a:cs typeface="Inter" pitchFamily="34" charset="-120"/>
              </a:rPr>
              <a:t>по</a:t>
            </a:r>
            <a:r>
              <a:rPr lang="en-US" sz="1750" kern="0" spc="-36" dirty="0">
                <a:solidFill>
                  <a:srgbClr val="FF0000"/>
                </a:solidFill>
                <a:latin typeface="Gilroy Medium" charset="-52"/>
                <a:ea typeface="Inter" pitchFamily="34" charset="-122"/>
                <a:cs typeface="Inter" pitchFamily="34" charset="-120"/>
              </a:rPr>
              <a:t> </a:t>
            </a:r>
            <a:r>
              <a:rPr lang="en-US" sz="1750" kern="0" spc="-36" dirty="0" err="1" smtClean="0">
                <a:solidFill>
                  <a:srgbClr val="FF0000"/>
                </a:solidFill>
                <a:latin typeface="Gilroy Medium" charset="-52"/>
                <a:ea typeface="Inter" pitchFamily="34" charset="-122"/>
                <a:cs typeface="Inter" pitchFamily="34" charset="-120"/>
              </a:rPr>
              <a:t>безопасности</a:t>
            </a:r>
            <a:endParaRPr lang="en-US" sz="1750" dirty="0">
              <a:solidFill>
                <a:srgbClr val="FF0000"/>
              </a:solidFill>
              <a:latin typeface="Gilroy Medium" charset="-52"/>
            </a:endParaRPr>
          </a:p>
        </p:txBody>
      </p:sp>
      <p:sp>
        <p:nvSpPr>
          <p:cNvPr id="21" name="Shape 2"/>
          <p:cNvSpPr/>
          <p:nvPr/>
        </p:nvSpPr>
        <p:spPr>
          <a:xfrm>
            <a:off x="271215" y="2898874"/>
            <a:ext cx="510302" cy="510302"/>
          </a:xfrm>
          <a:prstGeom prst="roundRect">
            <a:avLst>
              <a:gd name="adj" fmla="val 18669"/>
            </a:avLst>
          </a:prstGeom>
          <a:solidFill>
            <a:srgbClr val="DADBF1"/>
          </a:solidFill>
          <a:ln w="7620">
            <a:solidFill>
              <a:srgbClr val="C0C1D7"/>
            </a:solidFill>
            <a:prstDash val="solid"/>
          </a:ln>
        </p:spPr>
        <p:txBody>
          <a:bodyPr/>
          <a:lstStyle/>
          <a:p>
            <a:endParaRPr lang="ru-RU">
              <a:solidFill>
                <a:srgbClr val="FF0000"/>
              </a:solidFill>
              <a:latin typeface="Gilroy Medium" charset="-52"/>
            </a:endParaRPr>
          </a:p>
        </p:txBody>
      </p:sp>
      <p:sp>
        <p:nvSpPr>
          <p:cNvPr id="22" name="Text 3"/>
          <p:cNvSpPr/>
          <p:nvPr/>
        </p:nvSpPr>
        <p:spPr>
          <a:xfrm>
            <a:off x="458024" y="2983885"/>
            <a:ext cx="136565" cy="340281"/>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2650"/>
              </a:lnSpc>
              <a:buNone/>
            </a:pPr>
            <a:r>
              <a:rPr lang="en-US" sz="2650" b="1" kern="0" spc="-80" dirty="0">
                <a:solidFill>
                  <a:srgbClr val="FF0000"/>
                </a:solidFill>
                <a:latin typeface="Gilroy Medium" charset="-52"/>
                <a:ea typeface="Inter Bold" pitchFamily="34" charset="-122"/>
                <a:cs typeface="Inter Bold" pitchFamily="34" charset="-120"/>
              </a:rPr>
              <a:t>1</a:t>
            </a:r>
            <a:endParaRPr lang="en-US" sz="2650" dirty="0">
              <a:solidFill>
                <a:srgbClr val="FF0000"/>
              </a:solidFill>
              <a:latin typeface="Gilroy Medium" charset="-52"/>
            </a:endParaRPr>
          </a:p>
        </p:txBody>
      </p:sp>
      <p:sp>
        <p:nvSpPr>
          <p:cNvPr id="23" name="Text 4"/>
          <p:cNvSpPr/>
          <p:nvPr/>
        </p:nvSpPr>
        <p:spPr>
          <a:xfrm>
            <a:off x="1008331" y="2898874"/>
            <a:ext cx="2927747" cy="708660"/>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750"/>
              </a:lnSpc>
              <a:buNone/>
            </a:pPr>
            <a:r>
              <a:rPr lang="en-US" sz="2200" b="1" kern="0" spc="-67" dirty="0">
                <a:solidFill>
                  <a:srgbClr val="FF0000"/>
                </a:solidFill>
                <a:latin typeface="Gilroy Medium" charset="-52"/>
                <a:ea typeface="Inter Bold" pitchFamily="34" charset="-122"/>
                <a:cs typeface="Inter Bold" pitchFamily="34" charset="-120"/>
              </a:rPr>
              <a:t>1. Иммерсивное обучение</a:t>
            </a:r>
            <a:endParaRPr lang="en-US" sz="2200" dirty="0">
              <a:solidFill>
                <a:srgbClr val="FF0000"/>
              </a:solidFill>
              <a:latin typeface="Gilroy Medium" charset="-52"/>
            </a:endParaRPr>
          </a:p>
        </p:txBody>
      </p:sp>
      <p:sp>
        <p:nvSpPr>
          <p:cNvPr id="24" name="Text 5"/>
          <p:cNvSpPr/>
          <p:nvPr/>
        </p:nvSpPr>
        <p:spPr>
          <a:xfrm>
            <a:off x="1008331" y="3743622"/>
            <a:ext cx="2927747" cy="1451610"/>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850"/>
              </a:lnSpc>
              <a:buNone/>
            </a:pPr>
            <a:r>
              <a:rPr lang="en-US" sz="1750" kern="0" spc="-36" dirty="0">
                <a:solidFill>
                  <a:srgbClr val="FF0000"/>
                </a:solidFill>
                <a:latin typeface="Gilroy Medium" charset="-52"/>
                <a:ea typeface="Inter" pitchFamily="34" charset="-122"/>
                <a:cs typeface="Inter" pitchFamily="34" charset="-120"/>
              </a:rPr>
              <a:t>Использование виртуальной реальности обеспечивает полное погружение в ситуацию.</a:t>
            </a:r>
            <a:endParaRPr lang="en-US" sz="1750" dirty="0">
              <a:solidFill>
                <a:srgbClr val="FF0000"/>
              </a:solidFill>
              <a:latin typeface="Gilroy Medium" charset="-52"/>
            </a:endParaRPr>
          </a:p>
        </p:txBody>
      </p:sp>
      <p:sp>
        <p:nvSpPr>
          <p:cNvPr id="25" name="Shape 6"/>
          <p:cNvSpPr/>
          <p:nvPr/>
        </p:nvSpPr>
        <p:spPr>
          <a:xfrm>
            <a:off x="4162892" y="2898874"/>
            <a:ext cx="510302" cy="510302"/>
          </a:xfrm>
          <a:prstGeom prst="roundRect">
            <a:avLst>
              <a:gd name="adj" fmla="val 18669"/>
            </a:avLst>
          </a:prstGeom>
          <a:solidFill>
            <a:srgbClr val="DADBF1"/>
          </a:solidFill>
          <a:ln w="7620">
            <a:solidFill>
              <a:srgbClr val="C0C1D7"/>
            </a:solidFill>
            <a:prstDash val="solid"/>
          </a:ln>
        </p:spPr>
        <p:txBody>
          <a:bodyPr/>
          <a:lstStyle/>
          <a:p>
            <a:endParaRPr lang="ru-RU">
              <a:solidFill>
                <a:srgbClr val="FF0000"/>
              </a:solidFill>
              <a:latin typeface="Gilroy Medium" charset="-52"/>
            </a:endParaRPr>
          </a:p>
        </p:txBody>
      </p:sp>
      <p:sp>
        <p:nvSpPr>
          <p:cNvPr id="26" name="Text 7"/>
          <p:cNvSpPr/>
          <p:nvPr/>
        </p:nvSpPr>
        <p:spPr>
          <a:xfrm>
            <a:off x="4316006" y="2983885"/>
            <a:ext cx="204073" cy="340281"/>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2650"/>
              </a:lnSpc>
              <a:buNone/>
            </a:pPr>
            <a:r>
              <a:rPr lang="en-US" sz="2650" b="1" kern="0" spc="-80" dirty="0">
                <a:solidFill>
                  <a:srgbClr val="FF0000"/>
                </a:solidFill>
                <a:latin typeface="Gilroy Medium" charset="-52"/>
                <a:ea typeface="Inter Bold" pitchFamily="34" charset="-122"/>
                <a:cs typeface="Inter Bold" pitchFamily="34" charset="-120"/>
              </a:rPr>
              <a:t>2</a:t>
            </a:r>
            <a:endParaRPr lang="en-US" sz="2650" dirty="0">
              <a:solidFill>
                <a:srgbClr val="FF0000"/>
              </a:solidFill>
              <a:latin typeface="Gilroy Medium" charset="-52"/>
            </a:endParaRPr>
          </a:p>
        </p:txBody>
      </p:sp>
      <p:sp>
        <p:nvSpPr>
          <p:cNvPr id="27" name="Text 8"/>
          <p:cNvSpPr/>
          <p:nvPr/>
        </p:nvSpPr>
        <p:spPr>
          <a:xfrm>
            <a:off x="4900008" y="2898874"/>
            <a:ext cx="2927747" cy="708660"/>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750"/>
              </a:lnSpc>
              <a:buNone/>
            </a:pPr>
            <a:r>
              <a:rPr lang="en-US" sz="2200" b="1" kern="0" spc="-67" dirty="0">
                <a:solidFill>
                  <a:srgbClr val="FF0000"/>
                </a:solidFill>
                <a:latin typeface="Gilroy Medium" charset="-52"/>
                <a:ea typeface="Inter Bold" pitchFamily="34" charset="-122"/>
                <a:cs typeface="Inter Bold" pitchFamily="34" charset="-120"/>
              </a:rPr>
              <a:t>2. Безопасная практика</a:t>
            </a:r>
            <a:endParaRPr lang="en-US" sz="2200" dirty="0">
              <a:solidFill>
                <a:srgbClr val="FF0000"/>
              </a:solidFill>
              <a:latin typeface="Gilroy Medium" charset="-52"/>
            </a:endParaRPr>
          </a:p>
        </p:txBody>
      </p:sp>
      <p:sp>
        <p:nvSpPr>
          <p:cNvPr id="28" name="Text 9"/>
          <p:cNvSpPr/>
          <p:nvPr/>
        </p:nvSpPr>
        <p:spPr>
          <a:xfrm>
            <a:off x="4900008" y="3743622"/>
            <a:ext cx="2927747" cy="1088708"/>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850"/>
              </a:lnSpc>
              <a:buNone/>
            </a:pPr>
            <a:r>
              <a:rPr lang="en-US" sz="1750" kern="0" spc="-36" dirty="0">
                <a:solidFill>
                  <a:srgbClr val="FF0000"/>
                </a:solidFill>
                <a:latin typeface="Gilroy Medium" charset="-52"/>
                <a:ea typeface="Inter" pitchFamily="34" charset="-122"/>
                <a:cs typeface="Inter" pitchFamily="34" charset="-120"/>
              </a:rPr>
              <a:t>VR-тренажер позволяет отрабатывать действия в безопасной среде.</a:t>
            </a:r>
            <a:endParaRPr lang="en-US" sz="1750" dirty="0">
              <a:solidFill>
                <a:srgbClr val="FF0000"/>
              </a:solidFill>
              <a:latin typeface="Gilroy Medium" charset="-52"/>
            </a:endParaRPr>
          </a:p>
        </p:txBody>
      </p:sp>
    </p:spTree>
    <p:extLst>
      <p:ext uri="{BB962C8B-B14F-4D97-AF65-F5344CB8AC3E}">
        <p14:creationId xmlns:p14="http://schemas.microsoft.com/office/powerpoint/2010/main"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xmlns="" id="{3DC902C8-E661-4D30-A4DB-D39346EEE828}"/>
              </a:ext>
            </a:extLst>
          </p:cNvPr>
          <p:cNvSpPr>
            <a:spLocks noGrp="1"/>
          </p:cNvSpPr>
          <p:nvPr>
            <p:ph type="title"/>
          </p:nvPr>
        </p:nvSpPr>
        <p:spPr/>
        <p:txBody>
          <a:bodyPr/>
          <a:lstStyle/>
          <a:p>
            <a:r>
              <a:rPr lang="ru-RU" dirty="0"/>
              <a:t>Конкуренты (аналоги)</a:t>
            </a:r>
          </a:p>
        </p:txBody>
      </p:sp>
      <p:pic>
        <p:nvPicPr>
          <p:cNvPr id="5" name="Image 0" descr="preencoded.png"/>
          <p:cNvPicPr>
            <a:picLocks noChangeAspect="1"/>
          </p:cNvPicPr>
          <p:nvPr/>
        </p:nvPicPr>
        <p:blipFill>
          <a:blip r:embed="rId2"/>
          <a:stretch>
            <a:fillRect/>
          </a:stretch>
        </p:blipFill>
        <p:spPr>
          <a:xfrm>
            <a:off x="1" y="1"/>
            <a:ext cx="4920008" cy="900000"/>
          </a:xfrm>
          <a:prstGeom prst="rect">
            <a:avLst/>
          </a:prstGeom>
        </p:spPr>
      </p:pic>
      <p:sp>
        <p:nvSpPr>
          <p:cNvPr id="6" name="Text 2"/>
          <p:cNvSpPr/>
          <p:nvPr/>
        </p:nvSpPr>
        <p:spPr>
          <a:xfrm>
            <a:off x="215106" y="2294051"/>
            <a:ext cx="2854643" cy="356830"/>
          </a:xfrm>
          <a:prstGeom prst="rect">
            <a:avLst/>
          </a:prstGeom>
          <a:noFill/>
          <a:ln/>
        </p:spPr>
        <p:txBody>
          <a:bodyPr wrap="none" lIns="0" tIns="0" rIns="0" bIns="0" rtlCol="0" anchor="t"/>
          <a:lstStyle/>
          <a:p>
            <a:pPr marL="0" indent="0">
              <a:lnSpc>
                <a:spcPts val="2800"/>
              </a:lnSpc>
              <a:buNone/>
            </a:pPr>
            <a:r>
              <a:rPr lang="en-US" sz="2200" b="1" dirty="0">
                <a:solidFill>
                  <a:srgbClr val="FF0000"/>
                </a:solidFill>
                <a:latin typeface="Gilroy Medium" charset="-52"/>
                <a:ea typeface="Brygada 1918 Bold" pitchFamily="34" charset="-122"/>
                <a:cs typeface="Brygada 1918 Bold" pitchFamily="34" charset="-120"/>
              </a:rPr>
              <a:t>Тренажеры без VR</a:t>
            </a:r>
            <a:endParaRPr lang="en-US" sz="2200" dirty="0">
              <a:solidFill>
                <a:srgbClr val="FF0000"/>
              </a:solidFill>
              <a:latin typeface="Gilroy Medium" charset="-52"/>
            </a:endParaRPr>
          </a:p>
        </p:txBody>
      </p:sp>
      <p:sp>
        <p:nvSpPr>
          <p:cNvPr id="7" name="Text 3"/>
          <p:cNvSpPr/>
          <p:nvPr/>
        </p:nvSpPr>
        <p:spPr>
          <a:xfrm>
            <a:off x="215106" y="2779230"/>
            <a:ext cx="3806428" cy="1027271"/>
          </a:xfrm>
          <a:prstGeom prst="rect">
            <a:avLst/>
          </a:prstGeom>
          <a:noFill/>
          <a:ln/>
        </p:spPr>
        <p:txBody>
          <a:bodyPr wrap="square" lIns="0" tIns="0" rIns="0" bIns="0" rtlCol="0" anchor="t"/>
          <a:lstStyle/>
          <a:p>
            <a:pPr marL="0" indent="0">
              <a:lnSpc>
                <a:spcPts val="2650"/>
              </a:lnSpc>
              <a:buNone/>
            </a:pPr>
            <a:r>
              <a:rPr lang="en-US" sz="1650" dirty="0">
                <a:solidFill>
                  <a:srgbClr val="FF0000"/>
                </a:solidFill>
                <a:latin typeface="Gilroy Medium" charset="-52"/>
                <a:ea typeface="Montserrat Medium" pitchFamily="34" charset="-122"/>
                <a:cs typeface="Montserrat Medium" pitchFamily="34" charset="-120"/>
              </a:rPr>
              <a:t>Существуют традиционные тренажеры, которые используют статичные модели и симуляции.</a:t>
            </a:r>
            <a:endParaRPr lang="en-US" sz="1650" dirty="0">
              <a:solidFill>
                <a:srgbClr val="FF0000"/>
              </a:solidFill>
              <a:latin typeface="Gilroy Medium" charset="-52"/>
            </a:endParaRPr>
          </a:p>
        </p:txBody>
      </p:sp>
      <p:sp>
        <p:nvSpPr>
          <p:cNvPr id="8" name="Text 5"/>
          <p:cNvSpPr/>
          <p:nvPr/>
        </p:nvSpPr>
        <p:spPr>
          <a:xfrm>
            <a:off x="3909013" y="2294051"/>
            <a:ext cx="3806428" cy="713661"/>
          </a:xfrm>
          <a:prstGeom prst="rect">
            <a:avLst/>
          </a:prstGeom>
          <a:noFill/>
          <a:ln/>
        </p:spPr>
        <p:txBody>
          <a:bodyPr wrap="square" lIns="0" tIns="0" rIns="0" bIns="0" rtlCol="0" anchor="t"/>
          <a:lstStyle/>
          <a:p>
            <a:pPr marL="0" indent="0">
              <a:lnSpc>
                <a:spcPts val="2800"/>
              </a:lnSpc>
              <a:buNone/>
            </a:pPr>
            <a:r>
              <a:rPr lang="en-US" sz="2200" b="1" dirty="0">
                <a:solidFill>
                  <a:srgbClr val="FF0000"/>
                </a:solidFill>
                <a:latin typeface="Gilroy Medium" charset="-52"/>
                <a:ea typeface="Brygada 1918 Bold" pitchFamily="34" charset="-122"/>
                <a:cs typeface="Brygada 1918 Bold" pitchFamily="34" charset="-120"/>
              </a:rPr>
              <a:t>VR-тренажеры других отраслей</a:t>
            </a:r>
            <a:endParaRPr lang="en-US" sz="2200" dirty="0">
              <a:solidFill>
                <a:srgbClr val="FF0000"/>
              </a:solidFill>
              <a:latin typeface="Gilroy Medium" charset="-52"/>
            </a:endParaRPr>
          </a:p>
        </p:txBody>
      </p:sp>
      <p:sp>
        <p:nvSpPr>
          <p:cNvPr id="9" name="Text 6"/>
          <p:cNvSpPr/>
          <p:nvPr/>
        </p:nvSpPr>
        <p:spPr>
          <a:xfrm>
            <a:off x="3909013" y="3136061"/>
            <a:ext cx="3806428" cy="1369695"/>
          </a:xfrm>
          <a:prstGeom prst="rect">
            <a:avLst/>
          </a:prstGeom>
          <a:noFill/>
          <a:ln/>
        </p:spPr>
        <p:txBody>
          <a:bodyPr wrap="square" lIns="0" tIns="0" rIns="0" bIns="0" rtlCol="0" anchor="t"/>
          <a:lstStyle/>
          <a:p>
            <a:pPr marL="0" indent="0">
              <a:lnSpc>
                <a:spcPts val="2650"/>
              </a:lnSpc>
              <a:buNone/>
            </a:pPr>
            <a:r>
              <a:rPr lang="en-US" sz="1650" dirty="0">
                <a:solidFill>
                  <a:srgbClr val="FF0000"/>
                </a:solidFill>
                <a:latin typeface="Gilroy Medium" charset="-52"/>
                <a:ea typeface="Montserrat Medium" pitchFamily="34" charset="-122"/>
                <a:cs typeface="Montserrat Medium" pitchFamily="34" charset="-120"/>
              </a:rPr>
              <a:t>VR-тренажеры используются в медицине, авиации, армии, но не всегда адаптированы для нефтегазовой отрасли.</a:t>
            </a:r>
            <a:endParaRPr lang="en-US" sz="1650" dirty="0">
              <a:solidFill>
                <a:srgbClr val="FF0000"/>
              </a:solidFill>
              <a:latin typeface="Gilroy Medium" charset="-52"/>
            </a:endParaRPr>
          </a:p>
        </p:txBody>
      </p:sp>
      <p:sp>
        <p:nvSpPr>
          <p:cNvPr id="10" name="Text 8"/>
          <p:cNvSpPr/>
          <p:nvPr/>
        </p:nvSpPr>
        <p:spPr>
          <a:xfrm>
            <a:off x="8270580" y="2294051"/>
            <a:ext cx="3806428" cy="713661"/>
          </a:xfrm>
          <a:prstGeom prst="rect">
            <a:avLst/>
          </a:prstGeom>
          <a:noFill/>
          <a:ln/>
        </p:spPr>
        <p:txBody>
          <a:bodyPr wrap="square" lIns="0" tIns="0" rIns="0" bIns="0" rtlCol="0" anchor="t"/>
          <a:lstStyle/>
          <a:p>
            <a:pPr marL="0" indent="0">
              <a:lnSpc>
                <a:spcPts val="2800"/>
              </a:lnSpc>
              <a:buNone/>
            </a:pPr>
            <a:r>
              <a:rPr lang="en-US" sz="2200" b="1" dirty="0">
                <a:solidFill>
                  <a:srgbClr val="FF0000"/>
                </a:solidFill>
                <a:latin typeface="Gilroy Medium" charset="-52"/>
                <a:ea typeface="Brygada 1918 Bold" pitchFamily="34" charset="-122"/>
                <a:cs typeface="Brygada 1918 Bold" pitchFamily="34" charset="-120"/>
              </a:rPr>
              <a:t>VR-тренажеры для нефтегазовой отрасли</a:t>
            </a:r>
            <a:endParaRPr lang="en-US" sz="2200" dirty="0">
              <a:solidFill>
                <a:srgbClr val="FF0000"/>
              </a:solidFill>
              <a:latin typeface="Gilroy Medium" charset="-52"/>
            </a:endParaRPr>
          </a:p>
        </p:txBody>
      </p:sp>
      <p:sp>
        <p:nvSpPr>
          <p:cNvPr id="11" name="Text 9"/>
          <p:cNvSpPr/>
          <p:nvPr/>
        </p:nvSpPr>
        <p:spPr>
          <a:xfrm>
            <a:off x="8270580" y="3136061"/>
            <a:ext cx="3806428" cy="2054542"/>
          </a:xfrm>
          <a:prstGeom prst="rect">
            <a:avLst/>
          </a:prstGeom>
          <a:noFill/>
          <a:ln/>
        </p:spPr>
        <p:txBody>
          <a:bodyPr wrap="square" lIns="0" tIns="0" rIns="0" bIns="0" rtlCol="0" anchor="t"/>
          <a:lstStyle/>
          <a:p>
            <a:pPr marL="0" indent="0">
              <a:lnSpc>
                <a:spcPts val="2650"/>
              </a:lnSpc>
              <a:buNone/>
            </a:pPr>
            <a:r>
              <a:rPr lang="en-US" sz="1650" dirty="0">
                <a:solidFill>
                  <a:srgbClr val="FF0000"/>
                </a:solidFill>
                <a:latin typeface="Gilroy Medium" charset="-52"/>
                <a:ea typeface="Montserrat Medium" pitchFamily="34" charset="-122"/>
                <a:cs typeface="Montserrat Medium" pitchFamily="34" charset="-120"/>
              </a:rPr>
              <a:t>Существуют VR-тренажеры, фокусирующиеся на отдельных элементах, например, на работе с оборудованием, но не на комплексных аварийных ситуациях.</a:t>
            </a:r>
            <a:endParaRPr lang="en-US" sz="1650" dirty="0">
              <a:solidFill>
                <a:srgbClr val="FF0000"/>
              </a:solidFill>
              <a:latin typeface="Gilroy Medium" charset="-52"/>
            </a:endParaRPr>
          </a:p>
        </p:txBody>
      </p:sp>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62400" y="1197981"/>
            <a:ext cx="2829600" cy="5660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xmlns=""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xmlns="" id="{7988FC6B-7CBA-4707-AB2D-C14E92EF9B07}"/>
              </a:ext>
            </a:extLst>
          </p:cNvPr>
          <p:cNvSpPr>
            <a:spLocks noGrp="1"/>
          </p:cNvSpPr>
          <p:nvPr>
            <p:ph type="title"/>
          </p:nvPr>
        </p:nvSpPr>
        <p:spPr/>
        <p:txBody>
          <a:bodyPr/>
          <a:lstStyle/>
          <a:p>
            <a:r>
              <a:rPr lang="ru-RU" dirty="0"/>
              <a:t>Решение</a:t>
            </a:r>
          </a:p>
        </p:txBody>
      </p:sp>
      <p:sp>
        <p:nvSpPr>
          <p:cNvPr id="20" name="Text 1"/>
          <p:cNvSpPr/>
          <p:nvPr/>
        </p:nvSpPr>
        <p:spPr>
          <a:xfrm>
            <a:off x="797243" y="1570613"/>
            <a:ext cx="7556421" cy="725805"/>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850"/>
              </a:lnSpc>
              <a:buNone/>
            </a:pPr>
            <a:r>
              <a:rPr lang="en-US" sz="1750" kern="0" spc="-36" dirty="0">
                <a:solidFill>
                  <a:srgbClr val="FF0000"/>
                </a:solidFill>
                <a:latin typeface="Gilroy Medium" charset="-52"/>
                <a:ea typeface="Inter" pitchFamily="34" charset="-122"/>
                <a:cs typeface="Inter" pitchFamily="34" charset="-120"/>
              </a:rPr>
              <a:t>Наш VR-тренажер предлагает комплексное решение для обучения по безопасности.</a:t>
            </a:r>
            <a:endParaRPr lang="en-US" sz="1750" dirty="0">
              <a:solidFill>
                <a:srgbClr val="FF0000"/>
              </a:solidFill>
              <a:latin typeface="Gilroy Medium" charset="-52"/>
            </a:endParaRPr>
          </a:p>
        </p:txBody>
      </p:sp>
      <p:pic>
        <p:nvPicPr>
          <p:cNvPr id="21" name="Image 1" descr="preencoded.png"/>
          <p:cNvPicPr>
            <a:picLocks noChangeAspect="1"/>
          </p:cNvPicPr>
          <p:nvPr/>
        </p:nvPicPr>
        <p:blipFill>
          <a:blip r:embed="rId3"/>
          <a:stretch>
            <a:fillRect/>
          </a:stretch>
        </p:blipFill>
        <p:spPr>
          <a:xfrm>
            <a:off x="797243" y="2551569"/>
            <a:ext cx="566976" cy="566976"/>
          </a:xfrm>
          <a:prstGeom prst="rect">
            <a:avLst/>
          </a:prstGeom>
        </p:spPr>
      </p:pic>
      <p:sp>
        <p:nvSpPr>
          <p:cNvPr id="22" name="Text 2"/>
          <p:cNvSpPr/>
          <p:nvPr/>
        </p:nvSpPr>
        <p:spPr>
          <a:xfrm>
            <a:off x="797243" y="3345358"/>
            <a:ext cx="2921675" cy="354330"/>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750"/>
              </a:lnSpc>
              <a:buNone/>
            </a:pPr>
            <a:r>
              <a:rPr lang="en-US" sz="2200" b="1" kern="0" spc="-67" dirty="0">
                <a:solidFill>
                  <a:srgbClr val="FF0000"/>
                </a:solidFill>
                <a:latin typeface="Gilroy Medium" charset="-52"/>
                <a:ea typeface="Inter Bold" pitchFamily="34" charset="-122"/>
                <a:cs typeface="Inter Bold" pitchFamily="34" charset="-120"/>
              </a:rPr>
              <a:t>Аварийные ситуации</a:t>
            </a:r>
            <a:endParaRPr lang="en-US" sz="2200" dirty="0">
              <a:solidFill>
                <a:srgbClr val="FF0000"/>
              </a:solidFill>
              <a:latin typeface="Gilroy Medium" charset="-52"/>
            </a:endParaRPr>
          </a:p>
        </p:txBody>
      </p:sp>
      <p:sp>
        <p:nvSpPr>
          <p:cNvPr id="23" name="Text 3"/>
          <p:cNvSpPr/>
          <p:nvPr/>
        </p:nvSpPr>
        <p:spPr>
          <a:xfrm>
            <a:off x="797243" y="3835777"/>
            <a:ext cx="3608070" cy="1451610"/>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850"/>
              </a:lnSpc>
              <a:buNone/>
            </a:pPr>
            <a:r>
              <a:rPr lang="en-US" sz="1750" kern="0" spc="-36" dirty="0">
                <a:solidFill>
                  <a:srgbClr val="FF0000"/>
                </a:solidFill>
                <a:latin typeface="Gilroy Medium" charset="-52"/>
                <a:ea typeface="Inter" pitchFamily="34" charset="-122"/>
                <a:cs typeface="Inter" pitchFamily="34" charset="-120"/>
              </a:rPr>
              <a:t>Тренажер моделирует различные аварийные ситуации, с которыми могут столкнуться работники.</a:t>
            </a:r>
            <a:endParaRPr lang="en-US" sz="1750" dirty="0">
              <a:solidFill>
                <a:srgbClr val="FF0000"/>
              </a:solidFill>
              <a:latin typeface="Gilroy Medium" charset="-52"/>
            </a:endParaRPr>
          </a:p>
        </p:txBody>
      </p:sp>
      <p:pic>
        <p:nvPicPr>
          <p:cNvPr id="24" name="Image 2" descr="preencoded.png"/>
          <p:cNvPicPr>
            <a:picLocks noChangeAspect="1"/>
          </p:cNvPicPr>
          <p:nvPr/>
        </p:nvPicPr>
        <p:blipFill>
          <a:blip r:embed="rId4"/>
          <a:stretch>
            <a:fillRect/>
          </a:stretch>
        </p:blipFill>
        <p:spPr>
          <a:xfrm>
            <a:off x="4745474" y="2551569"/>
            <a:ext cx="566976" cy="566976"/>
          </a:xfrm>
          <a:prstGeom prst="rect">
            <a:avLst/>
          </a:prstGeom>
        </p:spPr>
      </p:pic>
      <p:sp>
        <p:nvSpPr>
          <p:cNvPr id="25" name="Text 4"/>
          <p:cNvSpPr/>
          <p:nvPr/>
        </p:nvSpPr>
        <p:spPr>
          <a:xfrm>
            <a:off x="4745474" y="3345358"/>
            <a:ext cx="3472458" cy="354330"/>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750"/>
              </a:lnSpc>
              <a:buNone/>
            </a:pPr>
            <a:r>
              <a:rPr lang="en-US" sz="2200" b="1" kern="0" spc="-67" dirty="0">
                <a:solidFill>
                  <a:srgbClr val="FF0000"/>
                </a:solidFill>
                <a:latin typeface="Gilroy Medium" charset="-52"/>
                <a:ea typeface="Inter Bold" pitchFamily="34" charset="-122"/>
                <a:cs typeface="Inter Bold" pitchFamily="34" charset="-120"/>
              </a:rPr>
              <a:t>Интерактивное обучение</a:t>
            </a:r>
            <a:endParaRPr lang="en-US" sz="2200" dirty="0">
              <a:solidFill>
                <a:srgbClr val="FF0000"/>
              </a:solidFill>
              <a:latin typeface="Gilroy Medium" charset="-52"/>
            </a:endParaRPr>
          </a:p>
        </p:txBody>
      </p:sp>
      <p:sp>
        <p:nvSpPr>
          <p:cNvPr id="26" name="Text 5"/>
          <p:cNvSpPr/>
          <p:nvPr/>
        </p:nvSpPr>
        <p:spPr>
          <a:xfrm>
            <a:off x="4745474" y="3835777"/>
            <a:ext cx="3608189" cy="1451610"/>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850"/>
              </a:lnSpc>
              <a:buNone/>
            </a:pPr>
            <a:r>
              <a:rPr lang="en-US" sz="1750" kern="0" spc="-36" dirty="0">
                <a:solidFill>
                  <a:srgbClr val="FF0000"/>
                </a:solidFill>
                <a:latin typeface="Gilroy Medium" charset="-52"/>
                <a:ea typeface="Inter" pitchFamily="34" charset="-122"/>
                <a:cs typeface="Inter" pitchFamily="34" charset="-120"/>
              </a:rPr>
              <a:t>Пользователи могут взаимодействовать с виртуальной средой и принимать решения.</a:t>
            </a:r>
            <a:endParaRPr lang="en-US" sz="1750" dirty="0">
              <a:solidFill>
                <a:srgbClr val="FF0000"/>
              </a:solidFill>
              <a:latin typeface="Gilroy Medium" charset="-52"/>
            </a:endParaRPr>
          </a:p>
        </p:txBody>
      </p:sp>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A7E5A726-30A2-422F-9C3C-BB251A0A9DF5}"/>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xmlns="" id="{C279737B-2B0B-4370-ADD8-0C08DD00F5B7}"/>
              </a:ext>
            </a:extLst>
          </p:cNvPr>
          <p:cNvSpPr>
            <a:spLocks noGrp="1"/>
          </p:cNvSpPr>
          <p:nvPr>
            <p:ph type="title"/>
          </p:nvPr>
        </p:nvSpPr>
        <p:spPr/>
        <p:txBody>
          <a:bodyPr/>
          <a:lstStyle/>
          <a:p>
            <a:r>
              <a:rPr lang="ru-RU" dirty="0"/>
              <a:t>Бизнес-модель</a:t>
            </a:r>
          </a:p>
        </p:txBody>
      </p:sp>
      <p:sp>
        <p:nvSpPr>
          <p:cNvPr id="5" name="Shape 4"/>
          <p:cNvSpPr/>
          <p:nvPr/>
        </p:nvSpPr>
        <p:spPr>
          <a:xfrm>
            <a:off x="1105147" y="5112035"/>
            <a:ext cx="554415" cy="462082"/>
          </a:xfrm>
          <a:prstGeom prst="roundRect">
            <a:avLst>
              <a:gd name="adj" fmla="val 18669"/>
            </a:avLst>
          </a:prstGeom>
          <a:solidFill>
            <a:srgbClr val="DADBF1"/>
          </a:solidFill>
          <a:ln w="7620">
            <a:solidFill>
              <a:srgbClr val="C0C1D7"/>
            </a:solidFill>
            <a:prstDash val="solid"/>
          </a:ln>
        </p:spPr>
        <p:txBody>
          <a:bodyPr/>
          <a:lstStyle/>
          <a:p>
            <a:endParaRPr lang="ru-RU">
              <a:solidFill>
                <a:srgbClr val="FF0000"/>
              </a:solidFill>
              <a:latin typeface="Gilroy Medium" charset="-52"/>
            </a:endParaRPr>
          </a:p>
        </p:txBody>
      </p:sp>
      <p:sp>
        <p:nvSpPr>
          <p:cNvPr id="6" name="Shape 4"/>
          <p:cNvSpPr/>
          <p:nvPr/>
        </p:nvSpPr>
        <p:spPr>
          <a:xfrm>
            <a:off x="1105147" y="3675340"/>
            <a:ext cx="554415" cy="462082"/>
          </a:xfrm>
          <a:prstGeom prst="roundRect">
            <a:avLst>
              <a:gd name="adj" fmla="val 18669"/>
            </a:avLst>
          </a:prstGeom>
          <a:solidFill>
            <a:srgbClr val="DADBF1"/>
          </a:solidFill>
          <a:ln w="7620">
            <a:solidFill>
              <a:srgbClr val="C0C1D7"/>
            </a:solidFill>
            <a:prstDash val="solid"/>
          </a:ln>
        </p:spPr>
        <p:txBody>
          <a:bodyPr/>
          <a:lstStyle/>
          <a:p>
            <a:endParaRPr lang="ru-RU">
              <a:solidFill>
                <a:srgbClr val="FF0000"/>
              </a:solidFill>
              <a:latin typeface="Gilroy Medium" charset="-52"/>
            </a:endParaRPr>
          </a:p>
        </p:txBody>
      </p:sp>
      <p:sp>
        <p:nvSpPr>
          <p:cNvPr id="7" name="Text 1"/>
          <p:cNvSpPr/>
          <p:nvPr/>
        </p:nvSpPr>
        <p:spPr>
          <a:xfrm>
            <a:off x="968217" y="1367552"/>
            <a:ext cx="10747678" cy="181451"/>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850"/>
              </a:lnSpc>
              <a:buNone/>
            </a:pPr>
            <a:r>
              <a:rPr lang="en-US" sz="1750" kern="0" spc="-36" dirty="0">
                <a:solidFill>
                  <a:srgbClr val="FF0000"/>
                </a:solidFill>
                <a:latin typeface="Gilroy Medium" charset="-52"/>
                <a:ea typeface="Inter" pitchFamily="34" charset="-122"/>
                <a:cs typeface="Inter" pitchFamily="34" charset="-120"/>
              </a:rPr>
              <a:t>Мы предлагаем различные варианты использования тренажера.</a:t>
            </a:r>
            <a:endParaRPr lang="en-US" sz="1750" dirty="0">
              <a:solidFill>
                <a:srgbClr val="FF0000"/>
              </a:solidFill>
              <a:latin typeface="Gilroy Medium" charset="-52"/>
            </a:endParaRPr>
          </a:p>
        </p:txBody>
      </p:sp>
      <p:sp>
        <p:nvSpPr>
          <p:cNvPr id="8" name="Shape 3"/>
          <p:cNvSpPr/>
          <p:nvPr/>
        </p:nvSpPr>
        <p:spPr>
          <a:xfrm>
            <a:off x="1533049" y="2480667"/>
            <a:ext cx="1129026" cy="45719"/>
          </a:xfrm>
          <a:prstGeom prst="roundRect">
            <a:avLst>
              <a:gd name="adj" fmla="val 312558"/>
            </a:avLst>
          </a:prstGeom>
          <a:solidFill>
            <a:srgbClr val="C0C1D7"/>
          </a:solidFill>
          <a:ln/>
        </p:spPr>
        <p:txBody>
          <a:bodyPr/>
          <a:lstStyle/>
          <a:p>
            <a:endParaRPr lang="ru-RU">
              <a:solidFill>
                <a:srgbClr val="FF0000"/>
              </a:solidFill>
              <a:latin typeface="Gilroy Medium" charset="-52"/>
            </a:endParaRPr>
          </a:p>
        </p:txBody>
      </p:sp>
      <p:sp>
        <p:nvSpPr>
          <p:cNvPr id="9" name="Shape 4"/>
          <p:cNvSpPr/>
          <p:nvPr/>
        </p:nvSpPr>
        <p:spPr>
          <a:xfrm>
            <a:off x="1105147" y="2240757"/>
            <a:ext cx="554415" cy="462082"/>
          </a:xfrm>
          <a:prstGeom prst="roundRect">
            <a:avLst>
              <a:gd name="adj" fmla="val 18669"/>
            </a:avLst>
          </a:prstGeom>
          <a:solidFill>
            <a:srgbClr val="DADBF1"/>
          </a:solidFill>
          <a:ln w="7620">
            <a:solidFill>
              <a:srgbClr val="C0C1D7"/>
            </a:solidFill>
            <a:prstDash val="solid"/>
          </a:ln>
        </p:spPr>
        <p:txBody>
          <a:bodyPr/>
          <a:lstStyle/>
          <a:p>
            <a:endParaRPr lang="ru-RU">
              <a:solidFill>
                <a:srgbClr val="FF0000"/>
              </a:solidFill>
              <a:latin typeface="Gilroy Medium" charset="-52"/>
            </a:endParaRPr>
          </a:p>
        </p:txBody>
      </p:sp>
      <p:sp>
        <p:nvSpPr>
          <p:cNvPr id="10" name="Text 5"/>
          <p:cNvSpPr/>
          <p:nvPr/>
        </p:nvSpPr>
        <p:spPr>
          <a:xfrm>
            <a:off x="1240036" y="2325768"/>
            <a:ext cx="194240" cy="170140"/>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2650"/>
              </a:lnSpc>
              <a:buNone/>
            </a:pPr>
            <a:r>
              <a:rPr lang="en-US" sz="2650" b="1" kern="0" spc="-80" dirty="0">
                <a:solidFill>
                  <a:srgbClr val="FF0000"/>
                </a:solidFill>
                <a:latin typeface="Gilroy Medium" charset="-52"/>
                <a:ea typeface="Inter Bold" pitchFamily="34" charset="-122"/>
                <a:cs typeface="Inter Bold" pitchFamily="34" charset="-120"/>
              </a:rPr>
              <a:t>1</a:t>
            </a:r>
            <a:endParaRPr lang="en-US" sz="2650" dirty="0">
              <a:solidFill>
                <a:srgbClr val="FF0000"/>
              </a:solidFill>
              <a:latin typeface="Gilroy Medium" charset="-52"/>
            </a:endParaRPr>
          </a:p>
        </p:txBody>
      </p:sp>
      <p:sp>
        <p:nvSpPr>
          <p:cNvPr id="11" name="Text 6"/>
          <p:cNvSpPr/>
          <p:nvPr/>
        </p:nvSpPr>
        <p:spPr>
          <a:xfrm>
            <a:off x="2555915" y="2212420"/>
            <a:ext cx="5904398" cy="177165"/>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750"/>
              </a:lnSpc>
              <a:buNone/>
            </a:pPr>
            <a:r>
              <a:rPr lang="en-US" sz="2200" b="1" kern="0" spc="-67" dirty="0">
                <a:solidFill>
                  <a:srgbClr val="FF0000"/>
                </a:solidFill>
                <a:latin typeface="Gilroy Medium" charset="-52"/>
                <a:ea typeface="Inter Bold" pitchFamily="34" charset="-122"/>
                <a:cs typeface="Inter Bold" pitchFamily="34" charset="-120"/>
              </a:rPr>
              <a:t>Лицензионное использование</a:t>
            </a:r>
            <a:endParaRPr lang="en-US" sz="2200" dirty="0">
              <a:solidFill>
                <a:srgbClr val="FF0000"/>
              </a:solidFill>
              <a:latin typeface="Gilroy Medium" charset="-52"/>
            </a:endParaRPr>
          </a:p>
        </p:txBody>
      </p:sp>
      <p:sp>
        <p:nvSpPr>
          <p:cNvPr id="12" name="Text 7"/>
          <p:cNvSpPr/>
          <p:nvPr/>
        </p:nvSpPr>
        <p:spPr>
          <a:xfrm>
            <a:off x="2555915" y="2529568"/>
            <a:ext cx="8489456" cy="362902"/>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850"/>
              </a:lnSpc>
              <a:buNone/>
            </a:pPr>
            <a:r>
              <a:rPr lang="en-US" sz="1750" kern="0" spc="-36" dirty="0">
                <a:solidFill>
                  <a:srgbClr val="FF0000"/>
                </a:solidFill>
                <a:latin typeface="Gilroy Medium" charset="-52"/>
                <a:ea typeface="Inter" pitchFamily="34" charset="-122"/>
                <a:cs typeface="Inter" pitchFamily="34" charset="-120"/>
              </a:rPr>
              <a:t>Компании могут приобрести лицензию на </a:t>
            </a:r>
            <a:r>
              <a:rPr lang="en-US" sz="1750" kern="0" spc="-36" dirty="0" err="1">
                <a:solidFill>
                  <a:srgbClr val="FF0000"/>
                </a:solidFill>
                <a:latin typeface="Gilroy Medium" charset="-52"/>
                <a:ea typeface="Inter" pitchFamily="34" charset="-122"/>
                <a:cs typeface="Inter" pitchFamily="34" charset="-120"/>
              </a:rPr>
              <a:t>использование</a:t>
            </a:r>
            <a:r>
              <a:rPr lang="en-US" sz="1750" kern="0" spc="-36" dirty="0">
                <a:solidFill>
                  <a:srgbClr val="FF0000"/>
                </a:solidFill>
                <a:latin typeface="Gilroy Medium" charset="-52"/>
                <a:ea typeface="Inter" pitchFamily="34" charset="-122"/>
                <a:cs typeface="Inter" pitchFamily="34" charset="-120"/>
              </a:rPr>
              <a:t> </a:t>
            </a:r>
            <a:r>
              <a:rPr lang="en-US" sz="1750" kern="0" spc="-36" dirty="0" smtClean="0">
                <a:solidFill>
                  <a:srgbClr val="FF0000"/>
                </a:solidFill>
                <a:latin typeface="Gilroy Medium" charset="-52"/>
                <a:ea typeface="Inter" pitchFamily="34" charset="-122"/>
                <a:cs typeface="Inter" pitchFamily="34" charset="-120"/>
              </a:rPr>
              <a:t>VR-</a:t>
            </a:r>
            <a:r>
              <a:rPr lang="en-US" sz="1750" kern="0" spc="-36" dirty="0" err="1" smtClean="0">
                <a:solidFill>
                  <a:srgbClr val="FF0000"/>
                </a:solidFill>
                <a:latin typeface="Gilroy Medium" charset="-52"/>
                <a:ea typeface="Inter" pitchFamily="34" charset="-122"/>
                <a:cs typeface="Inter" pitchFamily="34" charset="-120"/>
              </a:rPr>
              <a:t>тренажера</a:t>
            </a:r>
            <a:endParaRPr lang="en-US" sz="1750" dirty="0">
              <a:solidFill>
                <a:srgbClr val="FF0000"/>
              </a:solidFill>
              <a:latin typeface="Gilroy Medium" charset="-52"/>
            </a:endParaRPr>
          </a:p>
        </p:txBody>
      </p:sp>
      <p:sp>
        <p:nvSpPr>
          <p:cNvPr id="13" name="Shape 8"/>
          <p:cNvSpPr/>
          <p:nvPr/>
        </p:nvSpPr>
        <p:spPr>
          <a:xfrm>
            <a:off x="1533049" y="3915249"/>
            <a:ext cx="1129026" cy="45719"/>
          </a:xfrm>
          <a:prstGeom prst="roundRect">
            <a:avLst>
              <a:gd name="adj" fmla="val 312558"/>
            </a:avLst>
          </a:prstGeom>
          <a:solidFill>
            <a:srgbClr val="C0C1D7"/>
          </a:solidFill>
          <a:ln/>
        </p:spPr>
        <p:txBody>
          <a:bodyPr/>
          <a:lstStyle/>
          <a:p>
            <a:endParaRPr lang="ru-RU">
              <a:solidFill>
                <a:srgbClr val="FF0000"/>
              </a:solidFill>
              <a:latin typeface="Gilroy Medium" charset="-52"/>
            </a:endParaRPr>
          </a:p>
        </p:txBody>
      </p:sp>
      <p:sp>
        <p:nvSpPr>
          <p:cNvPr id="14" name="Text 10"/>
          <p:cNvSpPr/>
          <p:nvPr/>
        </p:nvSpPr>
        <p:spPr>
          <a:xfrm>
            <a:off x="1206342" y="3760351"/>
            <a:ext cx="290258" cy="170140"/>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2650"/>
              </a:lnSpc>
              <a:buNone/>
            </a:pPr>
            <a:r>
              <a:rPr lang="en-US" sz="2650" b="1" kern="0" spc="-80" dirty="0">
                <a:solidFill>
                  <a:srgbClr val="FF0000"/>
                </a:solidFill>
                <a:latin typeface="Gilroy Medium" charset="-52"/>
                <a:ea typeface="Inter Bold" pitchFamily="34" charset="-122"/>
                <a:cs typeface="Inter Bold" pitchFamily="34" charset="-120"/>
              </a:rPr>
              <a:t>2</a:t>
            </a:r>
            <a:endParaRPr lang="en-US" sz="2650" dirty="0">
              <a:solidFill>
                <a:srgbClr val="FF0000"/>
              </a:solidFill>
              <a:latin typeface="Gilroy Medium" charset="-52"/>
            </a:endParaRPr>
          </a:p>
        </p:txBody>
      </p:sp>
      <p:sp>
        <p:nvSpPr>
          <p:cNvPr id="15" name="Text 11"/>
          <p:cNvSpPr/>
          <p:nvPr/>
        </p:nvSpPr>
        <p:spPr>
          <a:xfrm>
            <a:off x="2555915" y="3647002"/>
            <a:ext cx="4032623" cy="177165"/>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750"/>
              </a:lnSpc>
              <a:buNone/>
            </a:pPr>
            <a:r>
              <a:rPr lang="en-US" sz="2200" b="1" kern="0" spc="-67" dirty="0">
                <a:solidFill>
                  <a:srgbClr val="FF0000"/>
                </a:solidFill>
                <a:latin typeface="Gilroy Medium" charset="-52"/>
                <a:ea typeface="Inter Bold" pitchFamily="34" charset="-122"/>
                <a:cs typeface="Inter Bold" pitchFamily="34" charset="-120"/>
              </a:rPr>
              <a:t>Абонентская плата</a:t>
            </a:r>
            <a:endParaRPr lang="en-US" sz="2200" dirty="0">
              <a:solidFill>
                <a:srgbClr val="FF0000"/>
              </a:solidFill>
              <a:latin typeface="Gilroy Medium" charset="-52"/>
            </a:endParaRPr>
          </a:p>
        </p:txBody>
      </p:sp>
      <p:sp>
        <p:nvSpPr>
          <p:cNvPr id="16" name="Text 12"/>
          <p:cNvSpPr/>
          <p:nvPr/>
        </p:nvSpPr>
        <p:spPr>
          <a:xfrm>
            <a:off x="2555915" y="3976333"/>
            <a:ext cx="8489456" cy="362902"/>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850"/>
              </a:lnSpc>
              <a:buNone/>
            </a:pPr>
            <a:r>
              <a:rPr lang="en-US" sz="1750" kern="0" spc="-36" dirty="0">
                <a:solidFill>
                  <a:srgbClr val="FF0000"/>
                </a:solidFill>
                <a:latin typeface="Gilroy Medium" charset="-52"/>
                <a:ea typeface="Inter" pitchFamily="34" charset="-122"/>
                <a:cs typeface="Inter" pitchFamily="34" charset="-120"/>
              </a:rPr>
              <a:t>Компании могут оплачивать доступ к тренажеру на </a:t>
            </a:r>
            <a:r>
              <a:rPr lang="en-US" sz="1750" kern="0" spc="-36" dirty="0" err="1">
                <a:solidFill>
                  <a:srgbClr val="FF0000"/>
                </a:solidFill>
                <a:latin typeface="Gilroy Medium" charset="-52"/>
                <a:ea typeface="Inter" pitchFamily="34" charset="-122"/>
                <a:cs typeface="Inter" pitchFamily="34" charset="-120"/>
              </a:rPr>
              <a:t>регулярной</a:t>
            </a:r>
            <a:r>
              <a:rPr lang="en-US" sz="1750" kern="0" spc="-36" dirty="0">
                <a:solidFill>
                  <a:srgbClr val="FF0000"/>
                </a:solidFill>
                <a:latin typeface="Gilroy Medium" charset="-52"/>
                <a:ea typeface="Inter" pitchFamily="34" charset="-122"/>
                <a:cs typeface="Inter" pitchFamily="34" charset="-120"/>
              </a:rPr>
              <a:t> </a:t>
            </a:r>
            <a:r>
              <a:rPr lang="en-US" sz="1750" kern="0" spc="-36" dirty="0" err="1" smtClean="0">
                <a:solidFill>
                  <a:srgbClr val="FF0000"/>
                </a:solidFill>
                <a:latin typeface="Gilroy Medium" charset="-52"/>
                <a:ea typeface="Inter" pitchFamily="34" charset="-122"/>
                <a:cs typeface="Inter" pitchFamily="34" charset="-120"/>
              </a:rPr>
              <a:t>основе</a:t>
            </a:r>
            <a:endParaRPr lang="en-US" sz="1750" dirty="0">
              <a:solidFill>
                <a:srgbClr val="FF0000"/>
              </a:solidFill>
              <a:latin typeface="Gilroy Medium" charset="-52"/>
            </a:endParaRPr>
          </a:p>
        </p:txBody>
      </p:sp>
      <p:sp>
        <p:nvSpPr>
          <p:cNvPr id="17" name="Shape 13"/>
          <p:cNvSpPr/>
          <p:nvPr/>
        </p:nvSpPr>
        <p:spPr>
          <a:xfrm>
            <a:off x="1639209" y="5380282"/>
            <a:ext cx="1129026" cy="45719"/>
          </a:xfrm>
          <a:prstGeom prst="roundRect">
            <a:avLst>
              <a:gd name="adj" fmla="val 312558"/>
            </a:avLst>
          </a:prstGeom>
          <a:solidFill>
            <a:srgbClr val="C0C1D7"/>
          </a:solidFill>
          <a:ln/>
        </p:spPr>
        <p:txBody>
          <a:bodyPr/>
          <a:lstStyle/>
          <a:p>
            <a:endParaRPr lang="ru-RU">
              <a:solidFill>
                <a:srgbClr val="FF0000"/>
              </a:solidFill>
              <a:latin typeface="Gilroy Medium" charset="-52"/>
            </a:endParaRPr>
          </a:p>
        </p:txBody>
      </p:sp>
      <p:sp>
        <p:nvSpPr>
          <p:cNvPr id="18" name="Text 15"/>
          <p:cNvSpPr/>
          <p:nvPr/>
        </p:nvSpPr>
        <p:spPr>
          <a:xfrm>
            <a:off x="1309763" y="5225383"/>
            <a:ext cx="297879" cy="170140"/>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2650"/>
              </a:lnSpc>
              <a:buNone/>
            </a:pPr>
            <a:r>
              <a:rPr lang="en-US" sz="2650" b="1" kern="0" spc="-80" dirty="0">
                <a:solidFill>
                  <a:srgbClr val="FF0000"/>
                </a:solidFill>
                <a:latin typeface="Gilroy Medium" charset="-52"/>
                <a:ea typeface="Inter Bold" pitchFamily="34" charset="-122"/>
                <a:cs typeface="Inter Bold" pitchFamily="34" charset="-120"/>
              </a:rPr>
              <a:t>3</a:t>
            </a:r>
            <a:endParaRPr lang="en-US" sz="2650" dirty="0">
              <a:solidFill>
                <a:srgbClr val="FF0000"/>
              </a:solidFill>
              <a:latin typeface="Gilroy Medium" charset="-52"/>
            </a:endParaRPr>
          </a:p>
        </p:txBody>
      </p:sp>
      <p:sp>
        <p:nvSpPr>
          <p:cNvPr id="19" name="Text 16"/>
          <p:cNvSpPr/>
          <p:nvPr/>
        </p:nvSpPr>
        <p:spPr>
          <a:xfrm>
            <a:off x="2662075" y="5112035"/>
            <a:ext cx="4032623" cy="177165"/>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750"/>
              </a:lnSpc>
              <a:buNone/>
            </a:pPr>
            <a:r>
              <a:rPr lang="en-US" sz="2200" b="1" kern="0" spc="-67" dirty="0">
                <a:solidFill>
                  <a:srgbClr val="FF0000"/>
                </a:solidFill>
                <a:latin typeface="Gilroy Medium" charset="-52"/>
                <a:ea typeface="Inter Bold" pitchFamily="34" charset="-122"/>
                <a:cs typeface="Inter Bold" pitchFamily="34" charset="-120"/>
              </a:rPr>
              <a:t>Услуги по обучению</a:t>
            </a:r>
            <a:endParaRPr lang="en-US" sz="2200" dirty="0">
              <a:solidFill>
                <a:srgbClr val="FF0000"/>
              </a:solidFill>
              <a:latin typeface="Gilroy Medium" charset="-52"/>
            </a:endParaRPr>
          </a:p>
        </p:txBody>
      </p:sp>
      <p:sp>
        <p:nvSpPr>
          <p:cNvPr id="20" name="Text 17"/>
          <p:cNvSpPr/>
          <p:nvPr/>
        </p:nvSpPr>
        <p:spPr>
          <a:xfrm>
            <a:off x="2662075" y="5426632"/>
            <a:ext cx="8489456" cy="362902"/>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850"/>
              </a:lnSpc>
              <a:buNone/>
            </a:pPr>
            <a:r>
              <a:rPr lang="en-US" sz="1750" kern="0" spc="-36" dirty="0">
                <a:solidFill>
                  <a:srgbClr val="FF0000"/>
                </a:solidFill>
                <a:latin typeface="Gilroy Medium" charset="-52"/>
                <a:ea typeface="Inter" pitchFamily="34" charset="-122"/>
                <a:cs typeface="Inter" pitchFamily="34" charset="-120"/>
              </a:rPr>
              <a:t>Мы также можем оказывать услуги по обучению с </a:t>
            </a:r>
            <a:r>
              <a:rPr lang="en-US" sz="1750" kern="0" spc="-36" dirty="0" err="1">
                <a:solidFill>
                  <a:srgbClr val="FF0000"/>
                </a:solidFill>
                <a:latin typeface="Gilroy Medium" charset="-52"/>
                <a:ea typeface="Inter" pitchFamily="34" charset="-122"/>
                <a:cs typeface="Inter" pitchFamily="34" charset="-120"/>
              </a:rPr>
              <a:t>использованием</a:t>
            </a:r>
            <a:r>
              <a:rPr lang="en-US" sz="1750" kern="0" spc="-36" dirty="0">
                <a:solidFill>
                  <a:srgbClr val="FF0000"/>
                </a:solidFill>
                <a:latin typeface="Gilroy Medium" charset="-52"/>
                <a:ea typeface="Inter" pitchFamily="34" charset="-122"/>
                <a:cs typeface="Inter" pitchFamily="34" charset="-120"/>
              </a:rPr>
              <a:t> </a:t>
            </a:r>
            <a:r>
              <a:rPr lang="en-US" sz="1750" kern="0" spc="-36" dirty="0" smtClean="0">
                <a:solidFill>
                  <a:srgbClr val="FF0000"/>
                </a:solidFill>
                <a:latin typeface="Gilroy Medium" charset="-52"/>
                <a:ea typeface="Inter" pitchFamily="34" charset="-122"/>
                <a:cs typeface="Inter" pitchFamily="34" charset="-120"/>
              </a:rPr>
              <a:t>VR-</a:t>
            </a:r>
            <a:r>
              <a:rPr lang="en-US" sz="1750" kern="0" spc="-36" dirty="0" err="1" smtClean="0">
                <a:solidFill>
                  <a:srgbClr val="FF0000"/>
                </a:solidFill>
                <a:latin typeface="Gilroy Medium" charset="-52"/>
                <a:ea typeface="Inter" pitchFamily="34" charset="-122"/>
                <a:cs typeface="Inter" pitchFamily="34" charset="-120"/>
              </a:rPr>
              <a:t>тренажера</a:t>
            </a:r>
            <a:endParaRPr lang="en-US" sz="1750" dirty="0">
              <a:solidFill>
                <a:srgbClr val="FF0000"/>
              </a:solidFill>
              <a:latin typeface="Gilroy Medium" charset="-52"/>
            </a:endParaRPr>
          </a:p>
        </p:txBody>
      </p:sp>
    </p:spTree>
    <p:extLst>
      <p:ext uri="{BB962C8B-B14F-4D97-AF65-F5344CB8AC3E}">
        <p14:creationId xmlns:p14="http://schemas.microsoft.com/office/powerpoint/2010/main"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47961860-1E98-41B0-8C69-C8DD8F6C2328}"/>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xmlns="" id="{DB1490A7-1968-4ED6-8146-BF6D356EE011}"/>
              </a:ext>
            </a:extLst>
          </p:cNvPr>
          <p:cNvSpPr>
            <a:spLocks noGrp="1"/>
          </p:cNvSpPr>
          <p:nvPr>
            <p:ph type="title"/>
          </p:nvPr>
        </p:nvSpPr>
        <p:spPr/>
        <p:txBody>
          <a:bodyPr/>
          <a:lstStyle/>
          <a:p>
            <a:r>
              <a:rPr lang="ru-RU" dirty="0"/>
              <a:t>Текущие результаты</a:t>
            </a:r>
          </a:p>
        </p:txBody>
      </p:sp>
      <p:sp>
        <p:nvSpPr>
          <p:cNvPr id="31" name="Text 1"/>
          <p:cNvSpPr/>
          <p:nvPr/>
        </p:nvSpPr>
        <p:spPr>
          <a:xfrm>
            <a:off x="938933" y="1605975"/>
            <a:ext cx="10019353" cy="725805"/>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2850"/>
              </a:lnSpc>
              <a:buNone/>
            </a:pPr>
            <a:r>
              <a:rPr lang="en-US" sz="1750" kern="0" spc="-36" dirty="0">
                <a:solidFill>
                  <a:srgbClr val="FF0000"/>
                </a:solidFill>
                <a:latin typeface="Gilroy Medium" charset="-52"/>
                <a:ea typeface="Inter" pitchFamily="34" charset="-122"/>
                <a:cs typeface="Inter" pitchFamily="34" charset="-120"/>
              </a:rPr>
              <a:t>Наш VR-тренажер уже применяется несколькими компаниями в нефтегазовой отрасли.</a:t>
            </a:r>
            <a:endParaRPr lang="en-US" sz="1750" dirty="0">
              <a:solidFill>
                <a:srgbClr val="FF0000"/>
              </a:solidFill>
              <a:latin typeface="Gilroy Medium" charset="-52"/>
            </a:endParaRPr>
          </a:p>
        </p:txBody>
      </p:sp>
      <p:pic>
        <p:nvPicPr>
          <p:cNvPr id="32" name="Image 1" descr="preencoded.png"/>
          <p:cNvPicPr>
            <a:picLocks noChangeAspect="1"/>
          </p:cNvPicPr>
          <p:nvPr/>
        </p:nvPicPr>
        <p:blipFill>
          <a:blip r:embed="rId2"/>
          <a:stretch>
            <a:fillRect/>
          </a:stretch>
        </p:blipFill>
        <p:spPr>
          <a:xfrm>
            <a:off x="938933" y="2586931"/>
            <a:ext cx="1503708" cy="1814512"/>
          </a:xfrm>
          <a:prstGeom prst="rect">
            <a:avLst/>
          </a:prstGeom>
        </p:spPr>
      </p:pic>
      <p:sp>
        <p:nvSpPr>
          <p:cNvPr id="33" name="Text 2"/>
          <p:cNvSpPr/>
          <p:nvPr/>
        </p:nvSpPr>
        <p:spPr>
          <a:xfrm>
            <a:off x="2746993" y="2813745"/>
            <a:ext cx="4429190" cy="354330"/>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750"/>
              </a:lnSpc>
              <a:buNone/>
            </a:pPr>
            <a:r>
              <a:rPr lang="en-US" sz="2200" b="1" kern="0" spc="-67" dirty="0">
                <a:solidFill>
                  <a:srgbClr val="FF0000"/>
                </a:solidFill>
                <a:latin typeface="Gilroy Medium" charset="-52"/>
                <a:ea typeface="Inter Bold" pitchFamily="34" charset="-122"/>
                <a:cs typeface="Inter Bold" pitchFamily="34" charset="-120"/>
              </a:rPr>
              <a:t>Положительные отзывы</a:t>
            </a:r>
            <a:endParaRPr lang="en-US" sz="2200" dirty="0">
              <a:solidFill>
                <a:srgbClr val="FF0000"/>
              </a:solidFill>
              <a:latin typeface="Gilroy Medium" charset="-52"/>
            </a:endParaRPr>
          </a:p>
        </p:txBody>
      </p:sp>
      <p:sp>
        <p:nvSpPr>
          <p:cNvPr id="34" name="Text 3"/>
          <p:cNvSpPr/>
          <p:nvPr/>
        </p:nvSpPr>
        <p:spPr>
          <a:xfrm>
            <a:off x="2746993" y="3304164"/>
            <a:ext cx="8064611" cy="725805"/>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850"/>
              </a:lnSpc>
              <a:buNone/>
            </a:pPr>
            <a:r>
              <a:rPr lang="en-US" sz="1750" kern="0" spc="-36" dirty="0">
                <a:solidFill>
                  <a:srgbClr val="FF0000"/>
                </a:solidFill>
                <a:latin typeface="Gilroy Medium" charset="-52"/>
                <a:ea typeface="Inter" pitchFamily="34" charset="-122"/>
                <a:cs typeface="Inter" pitchFamily="34" charset="-120"/>
              </a:rPr>
              <a:t>Работники отмечают высокую эффективность обучения с помощью VR.</a:t>
            </a:r>
            <a:endParaRPr lang="en-US" sz="1750" dirty="0">
              <a:solidFill>
                <a:srgbClr val="FF0000"/>
              </a:solidFill>
              <a:latin typeface="Gilroy Medium" charset="-52"/>
            </a:endParaRPr>
          </a:p>
        </p:txBody>
      </p:sp>
      <p:pic>
        <p:nvPicPr>
          <p:cNvPr id="35" name="Image 2" descr="preencoded.png"/>
          <p:cNvPicPr>
            <a:picLocks noChangeAspect="1"/>
          </p:cNvPicPr>
          <p:nvPr/>
        </p:nvPicPr>
        <p:blipFill>
          <a:blip r:embed="rId3"/>
          <a:stretch>
            <a:fillRect/>
          </a:stretch>
        </p:blipFill>
        <p:spPr>
          <a:xfrm>
            <a:off x="938933" y="4401444"/>
            <a:ext cx="1503708" cy="1814512"/>
          </a:xfrm>
          <a:prstGeom prst="rect">
            <a:avLst/>
          </a:prstGeom>
        </p:spPr>
      </p:pic>
      <p:sp>
        <p:nvSpPr>
          <p:cNvPr id="36" name="Text 4"/>
          <p:cNvSpPr/>
          <p:nvPr/>
        </p:nvSpPr>
        <p:spPr>
          <a:xfrm>
            <a:off x="2746993" y="4628258"/>
            <a:ext cx="4779344" cy="354330"/>
          </a:xfrm>
          <a:prstGeom prst="rect">
            <a:avLst/>
          </a:prstGeom>
          <a:noFill/>
          <a:ln/>
        </p:spPr>
        <p:txBody>
          <a:bodyPr wrap="non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750"/>
              </a:lnSpc>
              <a:buNone/>
            </a:pPr>
            <a:r>
              <a:rPr lang="en-US" sz="2200" b="1" kern="0" spc="-67" dirty="0">
                <a:solidFill>
                  <a:srgbClr val="FF0000"/>
                </a:solidFill>
                <a:latin typeface="Gilroy Medium" charset="-52"/>
                <a:ea typeface="Inter Bold" pitchFamily="34" charset="-122"/>
                <a:cs typeface="Inter Bold" pitchFamily="34" charset="-120"/>
              </a:rPr>
              <a:t>Увеличение безопасности</a:t>
            </a:r>
            <a:endParaRPr lang="en-US" sz="2200" dirty="0">
              <a:solidFill>
                <a:srgbClr val="FF0000"/>
              </a:solidFill>
              <a:latin typeface="Gilroy Medium" charset="-52"/>
            </a:endParaRPr>
          </a:p>
        </p:txBody>
      </p:sp>
      <p:sp>
        <p:nvSpPr>
          <p:cNvPr id="37" name="Text 5"/>
          <p:cNvSpPr/>
          <p:nvPr/>
        </p:nvSpPr>
        <p:spPr>
          <a:xfrm>
            <a:off x="2746993" y="5118676"/>
            <a:ext cx="8064611" cy="725805"/>
          </a:xfrm>
          <a:prstGeom prst="rect">
            <a:avLst/>
          </a:prstGeom>
          <a:noFill/>
          <a:ln/>
        </p:spPr>
        <p:txBody>
          <a:bodyPr wrap="square" lIns="0" tIns="0" rIns="0" bIns="0" rtlCol="0" anchor="t"/>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2850"/>
              </a:lnSpc>
              <a:buNone/>
            </a:pPr>
            <a:r>
              <a:rPr lang="en-US" sz="1750" kern="0" spc="-36" dirty="0">
                <a:solidFill>
                  <a:srgbClr val="FF0000"/>
                </a:solidFill>
                <a:latin typeface="Gilroy Medium" charset="-52"/>
                <a:ea typeface="Inter" pitchFamily="34" charset="-122"/>
                <a:cs typeface="Inter" pitchFamily="34" charset="-120"/>
              </a:rPr>
              <a:t>Применение тренажера способствует улучшению безопасности на объектах.</a:t>
            </a:r>
            <a:endParaRPr lang="en-US" sz="1750" dirty="0">
              <a:solidFill>
                <a:srgbClr val="FF0000"/>
              </a:solidFill>
              <a:latin typeface="Gilroy Medium" charset="-52"/>
            </a:endParaRPr>
          </a:p>
        </p:txBody>
      </p:sp>
    </p:spTree>
    <p:extLst>
      <p:ext uri="{BB962C8B-B14F-4D97-AF65-F5344CB8AC3E}">
        <p14:creationId xmlns:p14="http://schemas.microsoft.com/office/powerpoint/2010/main" val="178468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B71F02B0-F48B-4C7A-830A-0C27812E2705}"/>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xmlns="" id="{A86DAA75-9DE0-412E-9156-0190D944D40A}"/>
              </a:ext>
            </a:extLst>
          </p:cNvPr>
          <p:cNvSpPr>
            <a:spLocks noGrp="1"/>
          </p:cNvSpPr>
          <p:nvPr>
            <p:ph type="title"/>
          </p:nvPr>
        </p:nvSpPr>
        <p:spPr/>
        <p:txBody>
          <a:bodyPr/>
          <a:lstStyle/>
          <a:p>
            <a:r>
              <a:rPr lang="ru-RU" dirty="0"/>
              <a:t>Планы развития </a:t>
            </a:r>
          </a:p>
        </p:txBody>
      </p:sp>
      <p:sp>
        <p:nvSpPr>
          <p:cNvPr id="22" name="Shape 1"/>
          <p:cNvSpPr/>
          <p:nvPr/>
        </p:nvSpPr>
        <p:spPr>
          <a:xfrm>
            <a:off x="1198364" y="1406888"/>
            <a:ext cx="45719" cy="4311741"/>
          </a:xfrm>
          <a:prstGeom prst="roundRect">
            <a:avLst>
              <a:gd name="adj" fmla="val 105366"/>
            </a:avLst>
          </a:prstGeom>
          <a:solidFill>
            <a:srgbClr val="662E42"/>
          </a:solidFill>
          <a:ln/>
        </p:spPr>
      </p:sp>
      <p:sp>
        <p:nvSpPr>
          <p:cNvPr id="23" name="Shape 2"/>
          <p:cNvSpPr/>
          <p:nvPr/>
        </p:nvSpPr>
        <p:spPr>
          <a:xfrm>
            <a:off x="1423988" y="1873375"/>
            <a:ext cx="749260" cy="30480"/>
          </a:xfrm>
          <a:prstGeom prst="roundRect">
            <a:avLst>
              <a:gd name="adj" fmla="val 105366"/>
            </a:avLst>
          </a:prstGeom>
          <a:solidFill>
            <a:srgbClr val="662E42"/>
          </a:solidFill>
          <a:ln/>
        </p:spPr>
      </p:sp>
      <p:sp>
        <p:nvSpPr>
          <p:cNvPr id="24" name="Shape 3"/>
          <p:cNvSpPr/>
          <p:nvPr/>
        </p:nvSpPr>
        <p:spPr>
          <a:xfrm>
            <a:off x="972741" y="1647751"/>
            <a:ext cx="481727" cy="481727"/>
          </a:xfrm>
          <a:prstGeom prst="roundRect">
            <a:avLst>
              <a:gd name="adj" fmla="val 6667"/>
            </a:avLst>
          </a:prstGeom>
          <a:solidFill>
            <a:srgbClr val="4D1529"/>
          </a:solidFill>
          <a:ln/>
        </p:spPr>
      </p:sp>
      <p:sp>
        <p:nvSpPr>
          <p:cNvPr id="25" name="Text 4"/>
          <p:cNvSpPr/>
          <p:nvPr/>
        </p:nvSpPr>
        <p:spPr>
          <a:xfrm>
            <a:off x="1127880" y="1717284"/>
            <a:ext cx="171331" cy="342543"/>
          </a:xfrm>
          <a:prstGeom prst="rect">
            <a:avLst/>
          </a:prstGeom>
          <a:noFill/>
          <a:ln/>
        </p:spPr>
        <p:txBody>
          <a:bodyPr wrap="none" lIns="0" tIns="0" rIns="0" bIns="0" rtlCol="0" anchor="t"/>
          <a:lstStyle/>
          <a:p>
            <a:pPr marL="0" indent="0" algn="ctr">
              <a:lnSpc>
                <a:spcPts val="2650"/>
              </a:lnSpc>
              <a:buNone/>
            </a:pPr>
            <a:r>
              <a:rPr lang="en-US" sz="2650" b="1" dirty="0">
                <a:solidFill>
                  <a:srgbClr val="F4CAB8"/>
                </a:solidFill>
                <a:latin typeface="Brygada 1918 Bold" pitchFamily="34" charset="0"/>
                <a:ea typeface="Brygada 1918 Bold" pitchFamily="34" charset="-122"/>
                <a:cs typeface="Brygada 1918 Bold" pitchFamily="34" charset="-120"/>
              </a:rPr>
              <a:t>1</a:t>
            </a:r>
            <a:endParaRPr lang="en-US" sz="2650" dirty="0"/>
          </a:p>
        </p:txBody>
      </p:sp>
      <p:sp>
        <p:nvSpPr>
          <p:cNvPr id="26" name="Text 5"/>
          <p:cNvSpPr/>
          <p:nvPr/>
        </p:nvSpPr>
        <p:spPr>
          <a:xfrm>
            <a:off x="2391133" y="1620962"/>
            <a:ext cx="5031626" cy="356830"/>
          </a:xfrm>
          <a:prstGeom prst="rect">
            <a:avLst/>
          </a:prstGeom>
          <a:noFill/>
          <a:ln/>
        </p:spPr>
        <p:txBody>
          <a:bodyPr wrap="none" lIns="0" tIns="0" rIns="0" bIns="0" rtlCol="0" anchor="t"/>
          <a:lstStyle/>
          <a:p>
            <a:pPr marL="0" indent="0" algn="l">
              <a:lnSpc>
                <a:spcPts val="2800"/>
              </a:lnSpc>
              <a:buNone/>
            </a:pPr>
            <a:r>
              <a:rPr lang="en-US" sz="2200" b="1" dirty="0">
                <a:solidFill>
                  <a:srgbClr val="FF0000"/>
                </a:solidFill>
                <a:latin typeface="Gilroy Medium" charset="-52"/>
                <a:ea typeface="Brygada 1918 Bold" pitchFamily="34" charset="-122"/>
                <a:cs typeface="Brygada 1918 Bold" pitchFamily="34" charset="-120"/>
              </a:rPr>
              <a:t>Расширение сценариев</a:t>
            </a:r>
            <a:endParaRPr lang="en-US" sz="2200" dirty="0">
              <a:solidFill>
                <a:srgbClr val="FF0000"/>
              </a:solidFill>
              <a:latin typeface="Gilroy Medium" charset="-52"/>
            </a:endParaRPr>
          </a:p>
        </p:txBody>
      </p:sp>
      <p:sp>
        <p:nvSpPr>
          <p:cNvPr id="27" name="Text 6"/>
          <p:cNvSpPr/>
          <p:nvPr/>
        </p:nvSpPr>
        <p:spPr>
          <a:xfrm>
            <a:off x="2391133" y="2106142"/>
            <a:ext cx="9162238" cy="1027271"/>
          </a:xfrm>
          <a:prstGeom prst="rect">
            <a:avLst/>
          </a:prstGeom>
          <a:noFill/>
          <a:ln/>
        </p:spPr>
        <p:txBody>
          <a:bodyPr wrap="square" lIns="0" tIns="0" rIns="0" bIns="0" rtlCol="0" anchor="t"/>
          <a:lstStyle/>
          <a:p>
            <a:pPr marL="0" indent="0" algn="l">
              <a:lnSpc>
                <a:spcPts val="2650"/>
              </a:lnSpc>
              <a:buNone/>
            </a:pPr>
            <a:r>
              <a:rPr lang="en-US" sz="1650" dirty="0">
                <a:solidFill>
                  <a:srgbClr val="FF0000"/>
                </a:solidFill>
                <a:latin typeface="Gilroy Medium" charset="-52"/>
                <a:ea typeface="Montserrat Medium" pitchFamily="34" charset="-122"/>
                <a:cs typeface="Montserrat Medium" pitchFamily="34" charset="-120"/>
              </a:rPr>
              <a:t>Добавление новых сценариев аварийных ситуаций, охватывающих различные типы оборудования и технологические процессы.</a:t>
            </a:r>
            <a:endParaRPr lang="en-US" sz="1650" dirty="0">
              <a:solidFill>
                <a:srgbClr val="FF0000"/>
              </a:solidFill>
              <a:latin typeface="Gilroy Medium" charset="-52"/>
            </a:endParaRPr>
          </a:p>
        </p:txBody>
      </p:sp>
      <p:sp>
        <p:nvSpPr>
          <p:cNvPr id="28" name="Shape 7"/>
          <p:cNvSpPr/>
          <p:nvPr/>
        </p:nvSpPr>
        <p:spPr>
          <a:xfrm>
            <a:off x="1423988" y="3287730"/>
            <a:ext cx="749260" cy="30480"/>
          </a:xfrm>
          <a:prstGeom prst="roundRect">
            <a:avLst>
              <a:gd name="adj" fmla="val 105366"/>
            </a:avLst>
          </a:prstGeom>
          <a:solidFill>
            <a:srgbClr val="662E42"/>
          </a:solidFill>
          <a:ln/>
        </p:spPr>
      </p:sp>
      <p:sp>
        <p:nvSpPr>
          <p:cNvPr id="29" name="Shape 8"/>
          <p:cNvSpPr/>
          <p:nvPr/>
        </p:nvSpPr>
        <p:spPr>
          <a:xfrm>
            <a:off x="972741" y="3062107"/>
            <a:ext cx="481727" cy="481727"/>
          </a:xfrm>
          <a:prstGeom prst="roundRect">
            <a:avLst>
              <a:gd name="adj" fmla="val 6667"/>
            </a:avLst>
          </a:prstGeom>
          <a:solidFill>
            <a:srgbClr val="4D1529"/>
          </a:solidFill>
          <a:ln/>
        </p:spPr>
      </p:sp>
      <p:sp>
        <p:nvSpPr>
          <p:cNvPr id="30" name="Text 9"/>
          <p:cNvSpPr/>
          <p:nvPr/>
        </p:nvSpPr>
        <p:spPr>
          <a:xfrm>
            <a:off x="1115974" y="3131639"/>
            <a:ext cx="195263" cy="342543"/>
          </a:xfrm>
          <a:prstGeom prst="rect">
            <a:avLst/>
          </a:prstGeom>
          <a:noFill/>
          <a:ln/>
        </p:spPr>
        <p:txBody>
          <a:bodyPr wrap="none" lIns="0" tIns="0" rIns="0" bIns="0" rtlCol="0" anchor="t"/>
          <a:lstStyle/>
          <a:p>
            <a:pPr marL="0" indent="0" algn="ctr">
              <a:lnSpc>
                <a:spcPts val="2650"/>
              </a:lnSpc>
              <a:buNone/>
            </a:pPr>
            <a:r>
              <a:rPr lang="en-US" sz="2650" b="1" dirty="0">
                <a:solidFill>
                  <a:srgbClr val="F4CAB8"/>
                </a:solidFill>
                <a:latin typeface="Brygada 1918 Bold" pitchFamily="34" charset="0"/>
                <a:ea typeface="Brygada 1918 Bold" pitchFamily="34" charset="-122"/>
                <a:cs typeface="Brygada 1918 Bold" pitchFamily="34" charset="-120"/>
              </a:rPr>
              <a:t>2</a:t>
            </a:r>
            <a:endParaRPr lang="en-US" sz="2650" dirty="0"/>
          </a:p>
        </p:txBody>
      </p:sp>
      <p:sp>
        <p:nvSpPr>
          <p:cNvPr id="31" name="Text 10"/>
          <p:cNvSpPr/>
          <p:nvPr/>
        </p:nvSpPr>
        <p:spPr>
          <a:xfrm>
            <a:off x="2391133" y="3035317"/>
            <a:ext cx="4909172" cy="356830"/>
          </a:xfrm>
          <a:prstGeom prst="rect">
            <a:avLst/>
          </a:prstGeom>
          <a:noFill/>
          <a:ln/>
        </p:spPr>
        <p:txBody>
          <a:bodyPr wrap="none" lIns="0" tIns="0" rIns="0" bIns="0" rtlCol="0" anchor="t"/>
          <a:lstStyle/>
          <a:p>
            <a:pPr marL="0" indent="0" algn="l">
              <a:lnSpc>
                <a:spcPts val="2800"/>
              </a:lnSpc>
              <a:buNone/>
            </a:pPr>
            <a:r>
              <a:rPr lang="en-US" sz="2200" b="1" dirty="0">
                <a:solidFill>
                  <a:srgbClr val="FF0000"/>
                </a:solidFill>
                <a:latin typeface="Gilroy Medium" charset="-52"/>
                <a:ea typeface="Brygada 1918 Bold" pitchFamily="34" charset="-122"/>
                <a:cs typeface="Brygada 1918 Bold" pitchFamily="34" charset="-120"/>
              </a:rPr>
              <a:t>Доработка интерфейса</a:t>
            </a:r>
            <a:endParaRPr lang="en-US" sz="2200" dirty="0">
              <a:solidFill>
                <a:srgbClr val="FF0000"/>
              </a:solidFill>
              <a:latin typeface="Gilroy Medium" charset="-52"/>
            </a:endParaRPr>
          </a:p>
        </p:txBody>
      </p:sp>
      <p:sp>
        <p:nvSpPr>
          <p:cNvPr id="32" name="Text 11"/>
          <p:cNvSpPr/>
          <p:nvPr/>
        </p:nvSpPr>
        <p:spPr>
          <a:xfrm>
            <a:off x="2391133" y="3520497"/>
            <a:ext cx="9162238" cy="684848"/>
          </a:xfrm>
          <a:prstGeom prst="rect">
            <a:avLst/>
          </a:prstGeom>
          <a:noFill/>
          <a:ln/>
        </p:spPr>
        <p:txBody>
          <a:bodyPr wrap="square" lIns="0" tIns="0" rIns="0" bIns="0" rtlCol="0" anchor="t"/>
          <a:lstStyle/>
          <a:p>
            <a:pPr marL="0" indent="0" algn="l">
              <a:lnSpc>
                <a:spcPts val="2650"/>
              </a:lnSpc>
              <a:buNone/>
            </a:pPr>
            <a:r>
              <a:rPr lang="en-US" sz="1650" dirty="0">
                <a:solidFill>
                  <a:srgbClr val="FF0000"/>
                </a:solidFill>
                <a:latin typeface="Gilroy Medium" charset="-52"/>
                <a:ea typeface="Montserrat Medium" pitchFamily="34" charset="-122"/>
                <a:cs typeface="Montserrat Medium" pitchFamily="34" charset="-120"/>
              </a:rPr>
              <a:t>Улучшение интерфейса VR-тренажера для более удобного и интуитивно понятного использования.</a:t>
            </a:r>
            <a:endParaRPr lang="en-US" sz="1650" dirty="0">
              <a:solidFill>
                <a:srgbClr val="FF0000"/>
              </a:solidFill>
              <a:latin typeface="Gilroy Medium" charset="-52"/>
            </a:endParaRPr>
          </a:p>
        </p:txBody>
      </p:sp>
      <p:sp>
        <p:nvSpPr>
          <p:cNvPr id="33" name="Shape 12"/>
          <p:cNvSpPr/>
          <p:nvPr/>
        </p:nvSpPr>
        <p:spPr>
          <a:xfrm>
            <a:off x="1423988" y="4630899"/>
            <a:ext cx="749260" cy="30480"/>
          </a:xfrm>
          <a:prstGeom prst="roundRect">
            <a:avLst>
              <a:gd name="adj" fmla="val 105366"/>
            </a:avLst>
          </a:prstGeom>
          <a:solidFill>
            <a:srgbClr val="662E42"/>
          </a:solidFill>
          <a:ln/>
        </p:spPr>
      </p:sp>
      <p:sp>
        <p:nvSpPr>
          <p:cNvPr id="34" name="Shape 13"/>
          <p:cNvSpPr/>
          <p:nvPr/>
        </p:nvSpPr>
        <p:spPr>
          <a:xfrm>
            <a:off x="972741" y="4405276"/>
            <a:ext cx="481727" cy="481727"/>
          </a:xfrm>
          <a:prstGeom prst="roundRect">
            <a:avLst>
              <a:gd name="adj" fmla="val 6667"/>
            </a:avLst>
          </a:prstGeom>
          <a:solidFill>
            <a:srgbClr val="4D1529"/>
          </a:solidFill>
          <a:ln/>
        </p:spPr>
      </p:sp>
      <p:sp>
        <p:nvSpPr>
          <p:cNvPr id="35" name="Text 14"/>
          <p:cNvSpPr/>
          <p:nvPr/>
        </p:nvSpPr>
        <p:spPr>
          <a:xfrm>
            <a:off x="1109068" y="4474808"/>
            <a:ext cx="208955" cy="342543"/>
          </a:xfrm>
          <a:prstGeom prst="rect">
            <a:avLst/>
          </a:prstGeom>
          <a:noFill/>
          <a:ln/>
        </p:spPr>
        <p:txBody>
          <a:bodyPr wrap="none" lIns="0" tIns="0" rIns="0" bIns="0" rtlCol="0" anchor="t"/>
          <a:lstStyle/>
          <a:p>
            <a:pPr marL="0" indent="0" algn="ctr">
              <a:lnSpc>
                <a:spcPts val="2650"/>
              </a:lnSpc>
              <a:buNone/>
            </a:pPr>
            <a:r>
              <a:rPr lang="en-US" sz="2650" b="1" dirty="0">
                <a:solidFill>
                  <a:srgbClr val="F4CAB8"/>
                </a:solidFill>
                <a:latin typeface="Brygada 1918 Bold" pitchFamily="34" charset="0"/>
                <a:ea typeface="Brygada 1918 Bold" pitchFamily="34" charset="-122"/>
                <a:cs typeface="Brygada 1918 Bold" pitchFamily="34" charset="-120"/>
              </a:rPr>
              <a:t>3</a:t>
            </a:r>
            <a:endParaRPr lang="en-US" sz="2650" dirty="0"/>
          </a:p>
        </p:txBody>
      </p:sp>
      <p:sp>
        <p:nvSpPr>
          <p:cNvPr id="36" name="Text 15"/>
          <p:cNvSpPr/>
          <p:nvPr/>
        </p:nvSpPr>
        <p:spPr>
          <a:xfrm>
            <a:off x="2391133" y="4378487"/>
            <a:ext cx="4255019" cy="356830"/>
          </a:xfrm>
          <a:prstGeom prst="rect">
            <a:avLst/>
          </a:prstGeom>
          <a:noFill/>
          <a:ln/>
        </p:spPr>
        <p:txBody>
          <a:bodyPr wrap="none" lIns="0" tIns="0" rIns="0" bIns="0" rtlCol="0" anchor="t"/>
          <a:lstStyle/>
          <a:p>
            <a:pPr marL="0" indent="0" algn="l">
              <a:lnSpc>
                <a:spcPts val="2800"/>
              </a:lnSpc>
              <a:buNone/>
            </a:pPr>
            <a:r>
              <a:rPr lang="en-US" sz="2200" b="1" dirty="0">
                <a:solidFill>
                  <a:srgbClr val="FF0000"/>
                </a:solidFill>
                <a:latin typeface="Gilroy Medium" charset="-52"/>
                <a:ea typeface="Brygada 1918 Bold" pitchFamily="34" charset="-122"/>
                <a:cs typeface="Brygada 1918 Bold" pitchFamily="34" charset="-120"/>
              </a:rPr>
              <a:t>Интеграция с LMS</a:t>
            </a:r>
            <a:endParaRPr lang="en-US" sz="2200" dirty="0">
              <a:solidFill>
                <a:srgbClr val="FF0000"/>
              </a:solidFill>
              <a:latin typeface="Gilroy Medium" charset="-52"/>
            </a:endParaRPr>
          </a:p>
        </p:txBody>
      </p:sp>
      <p:sp>
        <p:nvSpPr>
          <p:cNvPr id="37" name="Text 16"/>
          <p:cNvSpPr/>
          <p:nvPr/>
        </p:nvSpPr>
        <p:spPr>
          <a:xfrm>
            <a:off x="2391133" y="4863666"/>
            <a:ext cx="9162238" cy="1027271"/>
          </a:xfrm>
          <a:prstGeom prst="rect">
            <a:avLst/>
          </a:prstGeom>
          <a:noFill/>
          <a:ln/>
        </p:spPr>
        <p:txBody>
          <a:bodyPr wrap="square" lIns="0" tIns="0" rIns="0" bIns="0" rtlCol="0" anchor="t"/>
          <a:lstStyle/>
          <a:p>
            <a:pPr marL="0" indent="0" algn="l">
              <a:lnSpc>
                <a:spcPts val="2650"/>
              </a:lnSpc>
              <a:buNone/>
            </a:pPr>
            <a:r>
              <a:rPr lang="en-US" sz="1650" dirty="0">
                <a:solidFill>
                  <a:srgbClr val="FF0000"/>
                </a:solidFill>
                <a:latin typeface="Gilroy Medium" charset="-52"/>
                <a:ea typeface="Montserrat Medium" pitchFamily="34" charset="-122"/>
                <a:cs typeface="Montserrat Medium" pitchFamily="34" charset="-120"/>
              </a:rPr>
              <a:t>Интеграция VR-тренажера с платформами онлайн-обучения для удобного управления обучением и отслеживания прогресса.</a:t>
            </a:r>
            <a:endParaRPr lang="en-US" sz="1650" dirty="0">
              <a:solidFill>
                <a:srgbClr val="FF0000"/>
              </a:solidFill>
              <a:latin typeface="Gilroy Medium" charset="-52"/>
            </a:endParaRPr>
          </a:p>
        </p:txBody>
      </p:sp>
    </p:spTree>
    <p:extLst>
      <p:ext uri="{BB962C8B-B14F-4D97-AF65-F5344CB8AC3E}">
        <p14:creationId xmlns:p14="http://schemas.microsoft.com/office/powerpoint/2010/main" val="396935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xmlns="" id="{F0F6D92D-C14A-4E85-8421-A874193E48FE}"/>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xmlns="" id="{CE657CE1-04C4-464D-B670-6C61E5654EFB}"/>
              </a:ext>
            </a:extLst>
          </p:cNvPr>
          <p:cNvSpPr>
            <a:spLocks noGrp="1"/>
          </p:cNvSpPr>
          <p:nvPr>
            <p:ph type="title"/>
          </p:nvPr>
        </p:nvSpPr>
        <p:spPr/>
        <p:txBody>
          <a:bodyPr/>
          <a:lstStyle/>
          <a:p>
            <a:r>
              <a:rPr lang="ru-RU" dirty="0"/>
              <a:t>Команда</a:t>
            </a:r>
          </a:p>
        </p:txBody>
      </p:sp>
      <p:sp>
        <p:nvSpPr>
          <p:cNvPr id="5" name="Прямоугольник 4"/>
          <p:cNvSpPr/>
          <p:nvPr/>
        </p:nvSpPr>
        <p:spPr>
          <a:xfrm>
            <a:off x="870857" y="2459504"/>
            <a:ext cx="6096000" cy="646331"/>
          </a:xfrm>
          <a:prstGeom prst="rect">
            <a:avLst/>
          </a:prstGeom>
        </p:spPr>
        <p:txBody>
          <a:bodyPr>
            <a:spAutoFit/>
          </a:bodyPr>
          <a:lstStyle/>
          <a:p>
            <a:r>
              <a:rPr lang="ru-RU" dirty="0"/>
              <a:t>Лидер - </a:t>
            </a:r>
            <a:r>
              <a:rPr lang="ru-RU" dirty="0" err="1"/>
              <a:t>Содрицев</a:t>
            </a:r>
            <a:r>
              <a:rPr lang="ru-RU" dirty="0"/>
              <a:t> </a:t>
            </a:r>
            <a:r>
              <a:rPr lang="ru-RU" dirty="0" smtClean="0"/>
              <a:t>Игорь </a:t>
            </a:r>
            <a:endParaRPr lang="ru-RU" dirty="0"/>
          </a:p>
          <a:p>
            <a:r>
              <a:rPr lang="ru-RU" dirty="0"/>
              <a:t>sodritsev.igor@gmail.com</a:t>
            </a:r>
            <a:endParaRPr lang="ru-RU" dirty="0"/>
          </a:p>
        </p:txBody>
      </p:sp>
    </p:spTree>
    <p:extLst>
      <p:ext uri="{BB962C8B-B14F-4D97-AF65-F5344CB8AC3E}">
        <p14:creationId xmlns:p14="http://schemas.microsoft.com/office/powerpoint/2010/main" val="377934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
        <p:nvSpPr>
          <p:cNvPr id="3" name="Подзаголовок 2"/>
          <p:cNvSpPr>
            <a:spLocks noGrp="1"/>
          </p:cNvSpPr>
          <p:nvPr>
            <p:ph type="subTitle" idx="1"/>
          </p:nvPr>
        </p:nvSpPr>
        <p:spPr/>
        <p:txBody>
          <a:bodyPr/>
          <a:lstStyle/>
          <a:p>
            <a:r>
              <a:rPr lang="ru-RU" dirty="0"/>
              <a:t>Контактные данные</a:t>
            </a:r>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491</TotalTime>
  <Words>362</Words>
  <Application>Microsoft Office PowerPoint</Application>
  <PresentationFormat>Произвольный</PresentationFormat>
  <Paragraphs>73</Paragraphs>
  <Slides>10</Slides>
  <Notes>2</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10</vt:i4>
      </vt:variant>
    </vt:vector>
  </HeadingPairs>
  <TitlesOfParts>
    <vt:vector size="20" baseType="lpstr">
      <vt:lpstr>Arial</vt:lpstr>
      <vt:lpstr>Gilroy Medium</vt:lpstr>
      <vt:lpstr>Verdana</vt:lpstr>
      <vt:lpstr>Gilroy Bold</vt:lpstr>
      <vt:lpstr>Inter</vt:lpstr>
      <vt:lpstr>Brygada 1918 Bold</vt:lpstr>
      <vt:lpstr>Calibri</vt:lpstr>
      <vt:lpstr>Montserrat Medium</vt:lpstr>
      <vt:lpstr>Inter Bold</vt:lpstr>
      <vt:lpstr>Тема3</vt:lpstr>
      <vt:lpstr>VR-ТРЕНАЖЕР «АВАРИЙНЫЕ СИТУАЦИИ НА ОБЪЕКТАХ ДОБЫЧИ НЕФТИ, ГАЗА И ГАЗОВОГО КОНДЕНСАТА»</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Планы развития </vt:lpstr>
      <vt:lpstr>Команда</vt:lpstr>
      <vt:lpstr>Спасибо за внимание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it-chief</cp:lastModifiedBy>
  <cp:revision>52</cp:revision>
  <dcterms:created xsi:type="dcterms:W3CDTF">2024-01-25T17:19:34Z</dcterms:created>
  <dcterms:modified xsi:type="dcterms:W3CDTF">2024-11-25T08:09:01Z</dcterms:modified>
</cp:coreProperties>
</file>