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68" r:id="rId2"/>
    <p:sldId id="256" r:id="rId3"/>
    <p:sldId id="257" r:id="rId4"/>
    <p:sldId id="274" r:id="rId5"/>
    <p:sldId id="259" r:id="rId6"/>
    <p:sldId id="278" r:id="rId7"/>
    <p:sldId id="260" r:id="rId8"/>
    <p:sldId id="269" r:id="rId9"/>
    <p:sldId id="261" r:id="rId10"/>
    <p:sldId id="283" r:id="rId11"/>
    <p:sldId id="265" r:id="rId12"/>
    <p:sldId id="264" r:id="rId13"/>
    <p:sldId id="270" r:id="rId14"/>
    <p:sldId id="267" r:id="rId15"/>
  </p:sldIdLst>
  <p:sldSz cx="12192000" cy="6858000"/>
  <p:notesSz cx="12192000" cy="6858000"/>
  <p:defaultTextStyle>
    <a:def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</a:defRPr>
    </a:defPPr>
    <a:lvl1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1pPr>
    <a:lvl2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2pPr>
    <a:lvl3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3pPr>
    <a:lvl4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4pPr>
    <a:lvl5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5pPr>
    <a:lvl6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6pPr>
    <a:lvl7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7pPr>
    <a:lvl8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8pPr>
    <a:lvl9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Нет стиля, сетка таблицы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tx1"/>
              </a:solidFill>
            </a:ln>
          </a:left>
          <a:right>
            <a:ln w="12700">
              <a:solidFill>
                <a:schemeClr val="tx1"/>
              </a:solidFill>
            </a:ln>
          </a:right>
          <a:top>
            <a:ln w="12700">
              <a:solidFill>
                <a:schemeClr val="tx1"/>
              </a:solidFill>
            </a:ln>
          </a:top>
          <a:bottom>
            <a:ln w="12700">
              <a:solidFill>
                <a:schemeClr val="tx1"/>
              </a:solidFill>
            </a:ln>
          </a:bottom>
          <a:insideH>
            <a:ln w="12700">
              <a:solidFill>
                <a:schemeClr val="tx1"/>
              </a:solidFill>
            </a:ln>
          </a:insideH>
          <a:insideV>
            <a:ln w="12700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 showGuides="1">
      <p:cViewPr varScale="1">
        <p:scale>
          <a:sx n="60" d="100"/>
          <a:sy n="60" d="100"/>
        </p:scale>
        <p:origin x="816" y="3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Дарья Шичанина" userId="6d7a17e0992a1736" providerId="LiveId" clId="{6DA7B0FD-06CE-4703-A559-C34312BDA07B}"/>
    <pc:docChg chg="undo custSel addSld delSld modSld sldOrd">
      <pc:chgData name="Дарья Шичанина" userId="6d7a17e0992a1736" providerId="LiveId" clId="{6DA7B0FD-06CE-4703-A559-C34312BDA07B}" dt="2024-12-09T10:07:18.711" v="387" actId="20577"/>
      <pc:docMkLst>
        <pc:docMk/>
      </pc:docMkLst>
      <pc:sldChg chg="modSp mod">
        <pc:chgData name="Дарья Шичанина" userId="6d7a17e0992a1736" providerId="LiveId" clId="{6DA7B0FD-06CE-4703-A559-C34312BDA07B}" dt="2024-12-09T10:07:18.711" v="387" actId="20577"/>
        <pc:sldMkLst>
          <pc:docMk/>
          <pc:sldMk cId="0" sldId="256"/>
        </pc:sldMkLst>
        <pc:spChg chg="mod">
          <ac:chgData name="Дарья Шичанина" userId="6d7a17e0992a1736" providerId="LiveId" clId="{6DA7B0FD-06CE-4703-A559-C34312BDA07B}" dt="2024-12-09T10:07:18.711" v="387" actId="20577"/>
          <ac:spMkLst>
            <pc:docMk/>
            <pc:sldMk cId="0" sldId="256"/>
            <ac:spMk id="3" creationId="{00000000-0000-0000-0000-000000000000}"/>
          </ac:spMkLst>
        </pc:spChg>
      </pc:sldChg>
      <pc:sldChg chg="addSp delSp modSp mod">
        <pc:chgData name="Дарья Шичанина" userId="6d7a17e0992a1736" providerId="LiveId" clId="{6DA7B0FD-06CE-4703-A559-C34312BDA07B}" dt="2024-12-04T07:07:43.294" v="352" actId="1076"/>
        <pc:sldMkLst>
          <pc:docMk/>
          <pc:sldMk cId="0" sldId="259"/>
        </pc:sldMkLst>
        <pc:spChg chg="mod">
          <ac:chgData name="Дарья Шичанина" userId="6d7a17e0992a1736" providerId="LiveId" clId="{6DA7B0FD-06CE-4703-A559-C34312BDA07B}" dt="2024-12-04T07:06:09.833" v="332" actId="20577"/>
          <ac:spMkLst>
            <pc:docMk/>
            <pc:sldMk cId="0" sldId="259"/>
            <ac:spMk id="6" creationId="{53B2FFB3-1581-5CC3-22BD-E3ACA21A96D9}"/>
          </ac:spMkLst>
        </pc:spChg>
        <pc:picChg chg="add del mod">
          <ac:chgData name="Дарья Шичанина" userId="6d7a17e0992a1736" providerId="LiveId" clId="{6DA7B0FD-06CE-4703-A559-C34312BDA07B}" dt="2024-12-04T07:07:02.232" v="343" actId="478"/>
          <ac:picMkLst>
            <pc:docMk/>
            <pc:sldMk cId="0" sldId="259"/>
            <ac:picMk id="3" creationId="{F701314A-C645-8FEE-F700-088B78E179F3}"/>
          </ac:picMkLst>
        </pc:picChg>
        <pc:picChg chg="add mod">
          <ac:chgData name="Дарья Шичанина" userId="6d7a17e0992a1736" providerId="LiveId" clId="{6DA7B0FD-06CE-4703-A559-C34312BDA07B}" dt="2024-12-04T07:07:40.966" v="351" actId="1076"/>
          <ac:picMkLst>
            <pc:docMk/>
            <pc:sldMk cId="0" sldId="259"/>
            <ac:picMk id="12" creationId="{9E398C5C-0C12-A8F5-9845-1EF877E72DB3}"/>
          </ac:picMkLst>
        </pc:picChg>
        <pc:picChg chg="add mod">
          <ac:chgData name="Дарья Шичанина" userId="6d7a17e0992a1736" providerId="LiveId" clId="{6DA7B0FD-06CE-4703-A559-C34312BDA07B}" dt="2024-12-04T07:07:43.294" v="352" actId="1076"/>
          <ac:picMkLst>
            <pc:docMk/>
            <pc:sldMk cId="0" sldId="259"/>
            <ac:picMk id="13" creationId="{C21F0826-8C14-2E41-7599-8B8276685656}"/>
          </ac:picMkLst>
        </pc:picChg>
      </pc:sldChg>
      <pc:sldChg chg="addSp delSp modSp mod">
        <pc:chgData name="Дарья Шичанина" userId="6d7a17e0992a1736" providerId="LiveId" clId="{6DA7B0FD-06CE-4703-A559-C34312BDA07B}" dt="2024-12-04T07:05:51.145" v="331"/>
        <pc:sldMkLst>
          <pc:docMk/>
          <pc:sldMk cId="0" sldId="260"/>
        </pc:sldMkLst>
        <pc:spChg chg="add mod">
          <ac:chgData name="Дарья Шичанина" userId="6d7a17e0992a1736" providerId="LiveId" clId="{6DA7B0FD-06CE-4703-A559-C34312BDA07B}" dt="2024-12-04T06:49:06.529" v="22" actId="1076"/>
          <ac:spMkLst>
            <pc:docMk/>
            <pc:sldMk cId="0" sldId="260"/>
            <ac:spMk id="4" creationId="{D3C9526F-4ACB-BAA1-0DF1-BC7263C44DA7}"/>
          </ac:spMkLst>
        </pc:spChg>
        <pc:spChg chg="mod">
          <ac:chgData name="Дарья Шичанина" userId="6d7a17e0992a1736" providerId="LiveId" clId="{6DA7B0FD-06CE-4703-A559-C34312BDA07B}" dt="2024-12-04T06:48:10.908" v="6" actId="1076"/>
          <ac:spMkLst>
            <pc:docMk/>
            <pc:sldMk cId="0" sldId="260"/>
            <ac:spMk id="5" creationId="{FFAEFFEC-72C2-B7A0-0433-7DCFD3413F12}"/>
          </ac:spMkLst>
        </pc:spChg>
        <pc:spChg chg="mod">
          <ac:chgData name="Дарья Шичанина" userId="6d7a17e0992a1736" providerId="LiveId" clId="{6DA7B0FD-06CE-4703-A559-C34312BDA07B}" dt="2024-12-04T06:47:58.233" v="4" actId="1076"/>
          <ac:spMkLst>
            <pc:docMk/>
            <pc:sldMk cId="0" sldId="260"/>
            <ac:spMk id="6" creationId="{3CD3DD78-215A-8CE7-34B7-D5020FA224E1}"/>
          </ac:spMkLst>
        </pc:spChg>
        <pc:spChg chg="mod">
          <ac:chgData name="Дарья Шичанина" userId="6d7a17e0992a1736" providerId="LiveId" clId="{6DA7B0FD-06CE-4703-A559-C34312BDA07B}" dt="2024-12-04T06:48:19.857" v="8" actId="1076"/>
          <ac:spMkLst>
            <pc:docMk/>
            <pc:sldMk cId="0" sldId="260"/>
            <ac:spMk id="7" creationId="{FCF0BCCF-E2E0-684D-1263-C9418433954D}"/>
          </ac:spMkLst>
        </pc:spChg>
        <pc:spChg chg="del mod">
          <ac:chgData name="Дарья Шичанина" userId="6d7a17e0992a1736" providerId="LiveId" clId="{6DA7B0FD-06CE-4703-A559-C34312BDA07B}" dt="2024-12-04T06:42:58.807" v="1" actId="478"/>
          <ac:spMkLst>
            <pc:docMk/>
            <pc:sldMk cId="0" sldId="260"/>
            <ac:spMk id="11" creationId="{8E2B0BFB-29E0-46E6-0891-132FA6BD7B94}"/>
          </ac:spMkLst>
        </pc:spChg>
        <pc:graphicFrameChg chg="mod">
          <ac:chgData name="Дарья Шичанина" userId="6d7a17e0992a1736" providerId="LiveId" clId="{6DA7B0FD-06CE-4703-A559-C34312BDA07B}" dt="2024-12-04T07:05:51.145" v="331"/>
          <ac:graphicFrameMkLst>
            <pc:docMk/>
            <pc:sldMk cId="0" sldId="260"/>
            <ac:graphicFrameMk id="3" creationId="{C8276612-6CF7-F070-2E0A-C5CCDA3F9107}"/>
          </ac:graphicFrameMkLst>
        </pc:graphicFrameChg>
      </pc:sldChg>
      <pc:sldChg chg="addSp delSp modSp mod">
        <pc:chgData name="Дарья Шичанина" userId="6d7a17e0992a1736" providerId="LiveId" clId="{6DA7B0FD-06CE-4703-A559-C34312BDA07B}" dt="2024-12-04T07:05:29.339" v="330" actId="1076"/>
        <pc:sldMkLst>
          <pc:docMk/>
          <pc:sldMk cId="0" sldId="265"/>
        </pc:sldMkLst>
        <pc:spChg chg="mod">
          <ac:chgData name="Дарья Шичанина" userId="6d7a17e0992a1736" providerId="LiveId" clId="{6DA7B0FD-06CE-4703-A559-C34312BDA07B}" dt="2024-12-04T07:03:18.297" v="321" actId="1076"/>
          <ac:spMkLst>
            <pc:docMk/>
            <pc:sldMk cId="0" sldId="265"/>
            <ac:spMk id="11" creationId="{C86006D4-E067-7152-4C9D-A9A00897D025}"/>
          </ac:spMkLst>
        </pc:spChg>
        <pc:picChg chg="del">
          <ac:chgData name="Дарья Шичанина" userId="6d7a17e0992a1736" providerId="LiveId" clId="{6DA7B0FD-06CE-4703-A559-C34312BDA07B}" dt="2024-12-04T07:04:53.121" v="322" actId="478"/>
          <ac:picMkLst>
            <pc:docMk/>
            <pc:sldMk cId="0" sldId="265"/>
            <ac:picMk id="4" creationId="{A12A0DF0-6A54-5AFE-8CA1-C68741AE7F4C}"/>
          </ac:picMkLst>
        </pc:picChg>
        <pc:picChg chg="add mod">
          <ac:chgData name="Дарья Шичанина" userId="6d7a17e0992a1736" providerId="LiveId" clId="{6DA7B0FD-06CE-4703-A559-C34312BDA07B}" dt="2024-12-04T07:05:11.093" v="327" actId="1076"/>
          <ac:picMkLst>
            <pc:docMk/>
            <pc:sldMk cId="0" sldId="265"/>
            <ac:picMk id="5" creationId="{8120EDF8-5324-FA04-EE14-445FE7BB449F}"/>
          </ac:picMkLst>
        </pc:picChg>
        <pc:picChg chg="add mod">
          <ac:chgData name="Дарья Шичанина" userId="6d7a17e0992a1736" providerId="LiveId" clId="{6DA7B0FD-06CE-4703-A559-C34312BDA07B}" dt="2024-12-04T07:05:29.339" v="330" actId="1076"/>
          <ac:picMkLst>
            <pc:docMk/>
            <pc:sldMk cId="0" sldId="265"/>
            <ac:picMk id="7" creationId="{DB5D36BB-32EB-4487-3320-D2C670538A15}"/>
          </ac:picMkLst>
        </pc:picChg>
        <pc:picChg chg="del">
          <ac:chgData name="Дарья Шичанина" userId="6d7a17e0992a1736" providerId="LiveId" clId="{6DA7B0FD-06CE-4703-A559-C34312BDA07B}" dt="2024-12-04T07:03:06.960" v="317" actId="478"/>
          <ac:picMkLst>
            <pc:docMk/>
            <pc:sldMk cId="0" sldId="265"/>
            <ac:picMk id="10" creationId="{3A840563-2E9F-E4F1-A4D6-07FBA7441295}"/>
          </ac:picMkLst>
        </pc:picChg>
      </pc:sldChg>
      <pc:sldChg chg="modSp mod">
        <pc:chgData name="Дарья Шичанина" userId="6d7a17e0992a1736" providerId="LiveId" clId="{6DA7B0FD-06CE-4703-A559-C34312BDA07B}" dt="2024-12-04T07:02:57.499" v="316" actId="20577"/>
        <pc:sldMkLst>
          <pc:docMk/>
          <pc:sldMk cId="0" sldId="267"/>
        </pc:sldMkLst>
        <pc:spChg chg="mod">
          <ac:chgData name="Дарья Шичанина" userId="6d7a17e0992a1736" providerId="LiveId" clId="{6DA7B0FD-06CE-4703-A559-C34312BDA07B}" dt="2024-12-04T07:02:57.499" v="316" actId="20577"/>
          <ac:spMkLst>
            <pc:docMk/>
            <pc:sldMk cId="0" sldId="267"/>
            <ac:spMk id="362" creationId="{00000000-0000-0000-0000-000000000000}"/>
          </ac:spMkLst>
        </pc:spChg>
      </pc:sldChg>
      <pc:sldChg chg="modSp mod">
        <pc:chgData name="Дарья Шичанина" userId="6d7a17e0992a1736" providerId="LiveId" clId="{6DA7B0FD-06CE-4703-A559-C34312BDA07B}" dt="2024-12-04T06:59:46.333" v="249" actId="120"/>
        <pc:sldMkLst>
          <pc:docMk/>
          <pc:sldMk cId="3456874037" sldId="274"/>
        </pc:sldMkLst>
        <pc:spChg chg="mod">
          <ac:chgData name="Дарья Шичанина" userId="6d7a17e0992a1736" providerId="LiveId" clId="{6DA7B0FD-06CE-4703-A559-C34312BDA07B}" dt="2024-12-04T06:56:55.108" v="61" actId="1076"/>
          <ac:spMkLst>
            <pc:docMk/>
            <pc:sldMk cId="3456874037" sldId="274"/>
            <ac:spMk id="8" creationId="{CA38603B-BCCE-E97C-5141-B043B6489DC5}"/>
          </ac:spMkLst>
        </pc:spChg>
        <pc:spChg chg="mod">
          <ac:chgData name="Дарья Шичанина" userId="6d7a17e0992a1736" providerId="LiveId" clId="{6DA7B0FD-06CE-4703-A559-C34312BDA07B}" dt="2024-12-04T06:59:46.333" v="249" actId="120"/>
          <ac:spMkLst>
            <pc:docMk/>
            <pc:sldMk cId="3456874037" sldId="274"/>
            <ac:spMk id="10" creationId="{734B5C39-677A-A629-9EEF-1DDAFC900842}"/>
          </ac:spMkLst>
        </pc:spChg>
      </pc:sldChg>
      <pc:sldChg chg="add del ord">
        <pc:chgData name="Дарья Шичанина" userId="6d7a17e0992a1736" providerId="LiveId" clId="{6DA7B0FD-06CE-4703-A559-C34312BDA07B}" dt="2024-12-08T23:49:28.933" v="356" actId="47"/>
        <pc:sldMkLst>
          <pc:docMk/>
          <pc:sldMk cId="2856488926" sldId="285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9662C6-32E3-CA43-91C1-01744316CC81}" type="doc">
      <dgm:prSet loTypeId="urn:microsoft.com/office/officeart/2005/8/layout/venn2" loCatId="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E909A965-9879-C344-BBA2-9CE00150632E}">
      <dgm:prSet phldrT="[Текст]"/>
      <dgm:spPr>
        <a:solidFill>
          <a:srgbClr val="15125C"/>
        </a:solidFill>
        <a:ln>
          <a:noFill/>
        </a:ln>
      </dgm:spPr>
      <dgm:t>
        <a:bodyPr/>
        <a:lstStyle/>
        <a:p>
          <a:r>
            <a:rPr lang="en-US" dirty="0">
              <a:latin typeface="Aptos" panose="020B0004020202020204" pitchFamily="34" charset="0"/>
            </a:rPr>
            <a:t>TAM</a:t>
          </a:r>
          <a:endParaRPr lang="ru-RU" dirty="0">
            <a:latin typeface="Aptos" panose="020B0004020202020204" pitchFamily="34" charset="0"/>
          </a:endParaRPr>
        </a:p>
      </dgm:t>
    </dgm:pt>
    <dgm:pt modelId="{279A241D-8CEA-C746-9458-6DF219D91FC0}" type="parTrans" cxnId="{0AAFB50F-A147-964E-9385-CB51CDB4F982}">
      <dgm:prSet/>
      <dgm:spPr/>
      <dgm:t>
        <a:bodyPr/>
        <a:lstStyle/>
        <a:p>
          <a:endParaRPr lang="ru-RU">
            <a:latin typeface="Aptos" panose="020B0004020202020204" pitchFamily="34" charset="0"/>
          </a:endParaRPr>
        </a:p>
      </dgm:t>
    </dgm:pt>
    <dgm:pt modelId="{9027A234-F05B-264F-BC0E-386ED5CA64E5}" type="sibTrans" cxnId="{0AAFB50F-A147-964E-9385-CB51CDB4F982}">
      <dgm:prSet/>
      <dgm:spPr/>
      <dgm:t>
        <a:bodyPr/>
        <a:lstStyle/>
        <a:p>
          <a:endParaRPr lang="ru-RU">
            <a:latin typeface="Aptos" panose="020B0004020202020204" pitchFamily="34" charset="0"/>
          </a:endParaRPr>
        </a:p>
      </dgm:t>
    </dgm:pt>
    <dgm:pt modelId="{7C35DBCB-D1C0-3740-A018-300A761F0E06}">
      <dgm:prSet phldrT="[Текст]"/>
      <dgm:spPr>
        <a:solidFill>
          <a:srgbClr val="1F1A8F"/>
        </a:solidFill>
        <a:ln>
          <a:noFill/>
        </a:ln>
      </dgm:spPr>
      <dgm:t>
        <a:bodyPr/>
        <a:lstStyle/>
        <a:p>
          <a:r>
            <a:rPr lang="en-US" dirty="0">
              <a:latin typeface="Aptos" panose="020B0004020202020204" pitchFamily="34" charset="0"/>
            </a:rPr>
            <a:t>SAM</a:t>
          </a:r>
          <a:endParaRPr lang="ru-RU" dirty="0">
            <a:latin typeface="Aptos" panose="020B0004020202020204" pitchFamily="34" charset="0"/>
          </a:endParaRPr>
        </a:p>
      </dgm:t>
    </dgm:pt>
    <dgm:pt modelId="{DB986FFB-FEF6-EA40-A09C-6F99A1C2C37B}" type="parTrans" cxnId="{840E2FAD-C70D-B142-8D11-138E44F2EF47}">
      <dgm:prSet/>
      <dgm:spPr/>
      <dgm:t>
        <a:bodyPr/>
        <a:lstStyle/>
        <a:p>
          <a:endParaRPr lang="ru-RU">
            <a:latin typeface="Aptos" panose="020B0004020202020204" pitchFamily="34" charset="0"/>
          </a:endParaRPr>
        </a:p>
      </dgm:t>
    </dgm:pt>
    <dgm:pt modelId="{66417AD0-8FA2-4547-8668-E917A34E34A5}" type="sibTrans" cxnId="{840E2FAD-C70D-B142-8D11-138E44F2EF47}">
      <dgm:prSet/>
      <dgm:spPr/>
      <dgm:t>
        <a:bodyPr/>
        <a:lstStyle/>
        <a:p>
          <a:endParaRPr lang="ru-RU">
            <a:latin typeface="Aptos" panose="020B0004020202020204" pitchFamily="34" charset="0"/>
          </a:endParaRPr>
        </a:p>
      </dgm:t>
    </dgm:pt>
    <dgm:pt modelId="{8F1D5E23-D38E-B842-AFD6-6E17A6E98469}">
      <dgm:prSet phldrT="[Текст]"/>
      <dgm:spPr>
        <a:solidFill>
          <a:srgbClr val="281EC5"/>
        </a:solidFill>
        <a:ln>
          <a:noFill/>
        </a:ln>
      </dgm:spPr>
      <dgm:t>
        <a:bodyPr/>
        <a:lstStyle/>
        <a:p>
          <a:r>
            <a:rPr lang="en-US" dirty="0">
              <a:latin typeface="Aptos" panose="020B0004020202020204" pitchFamily="34" charset="0"/>
            </a:rPr>
            <a:t>SOM</a:t>
          </a:r>
          <a:endParaRPr lang="ru-RU" dirty="0">
            <a:latin typeface="Aptos" panose="020B0004020202020204" pitchFamily="34" charset="0"/>
          </a:endParaRPr>
        </a:p>
      </dgm:t>
    </dgm:pt>
    <dgm:pt modelId="{0DCB4CAA-9744-C34D-8E25-760A0C09AD50}" type="parTrans" cxnId="{98294FDD-4434-D04E-A38F-8D5313E18DC7}">
      <dgm:prSet/>
      <dgm:spPr/>
      <dgm:t>
        <a:bodyPr/>
        <a:lstStyle/>
        <a:p>
          <a:endParaRPr lang="ru-RU">
            <a:latin typeface="Aptos" panose="020B0004020202020204" pitchFamily="34" charset="0"/>
          </a:endParaRPr>
        </a:p>
      </dgm:t>
    </dgm:pt>
    <dgm:pt modelId="{62F4BF5E-8B86-1F45-BB5A-A1DCD470D081}" type="sibTrans" cxnId="{98294FDD-4434-D04E-A38F-8D5313E18DC7}">
      <dgm:prSet/>
      <dgm:spPr/>
      <dgm:t>
        <a:bodyPr/>
        <a:lstStyle/>
        <a:p>
          <a:endParaRPr lang="ru-RU">
            <a:latin typeface="Aptos" panose="020B0004020202020204" pitchFamily="34" charset="0"/>
          </a:endParaRPr>
        </a:p>
      </dgm:t>
    </dgm:pt>
    <dgm:pt modelId="{D948C526-7EE7-E44D-BB5D-201E82D8E532}" type="pres">
      <dgm:prSet presAssocID="{4D9662C6-32E3-CA43-91C1-01744316CC81}" presName="Name0" presStyleCnt="0">
        <dgm:presLayoutVars>
          <dgm:chMax val="7"/>
          <dgm:resizeHandles val="exact"/>
        </dgm:presLayoutVars>
      </dgm:prSet>
      <dgm:spPr/>
    </dgm:pt>
    <dgm:pt modelId="{B957DEA5-0B25-B346-B1AB-9B550FEC6D18}" type="pres">
      <dgm:prSet presAssocID="{4D9662C6-32E3-CA43-91C1-01744316CC81}" presName="comp1" presStyleCnt="0"/>
      <dgm:spPr/>
    </dgm:pt>
    <dgm:pt modelId="{A308A42D-76B6-2C47-A023-80AE9221FE20}" type="pres">
      <dgm:prSet presAssocID="{4D9662C6-32E3-CA43-91C1-01744316CC81}" presName="circle1" presStyleLbl="node1" presStyleIdx="0" presStyleCnt="3" custLinFactNeighborX="-43067"/>
      <dgm:spPr/>
    </dgm:pt>
    <dgm:pt modelId="{E59CFDB7-B6FA-D249-BE42-4F25238CC713}" type="pres">
      <dgm:prSet presAssocID="{4D9662C6-32E3-CA43-91C1-01744316CC81}" presName="c1text" presStyleLbl="node1" presStyleIdx="0" presStyleCnt="3">
        <dgm:presLayoutVars>
          <dgm:bulletEnabled val="1"/>
        </dgm:presLayoutVars>
      </dgm:prSet>
      <dgm:spPr/>
    </dgm:pt>
    <dgm:pt modelId="{61DF17B0-1454-2440-A23C-CAD64395CC30}" type="pres">
      <dgm:prSet presAssocID="{4D9662C6-32E3-CA43-91C1-01744316CC81}" presName="comp2" presStyleCnt="0"/>
      <dgm:spPr/>
    </dgm:pt>
    <dgm:pt modelId="{E93B0AC0-7FEB-AF4F-B9F6-3FEB392EDA9B}" type="pres">
      <dgm:prSet presAssocID="{4D9662C6-32E3-CA43-91C1-01744316CC81}" presName="circle2" presStyleLbl="node1" presStyleIdx="1" presStyleCnt="3"/>
      <dgm:spPr/>
    </dgm:pt>
    <dgm:pt modelId="{67009AE5-3A23-8C45-B2C0-28D590813989}" type="pres">
      <dgm:prSet presAssocID="{4D9662C6-32E3-CA43-91C1-01744316CC81}" presName="c2text" presStyleLbl="node1" presStyleIdx="1" presStyleCnt="3">
        <dgm:presLayoutVars>
          <dgm:bulletEnabled val="1"/>
        </dgm:presLayoutVars>
      </dgm:prSet>
      <dgm:spPr/>
    </dgm:pt>
    <dgm:pt modelId="{B2B6A2A2-4D6D-B244-8572-66592D266338}" type="pres">
      <dgm:prSet presAssocID="{4D9662C6-32E3-CA43-91C1-01744316CC81}" presName="comp3" presStyleCnt="0"/>
      <dgm:spPr/>
    </dgm:pt>
    <dgm:pt modelId="{05965B9A-130C-AD48-977A-B80A202D6C58}" type="pres">
      <dgm:prSet presAssocID="{4D9662C6-32E3-CA43-91C1-01744316CC81}" presName="circle3" presStyleLbl="node1" presStyleIdx="2" presStyleCnt="3"/>
      <dgm:spPr/>
    </dgm:pt>
    <dgm:pt modelId="{C1FA8EA9-FD4D-7549-9903-49BE327330C2}" type="pres">
      <dgm:prSet presAssocID="{4D9662C6-32E3-CA43-91C1-01744316CC81}" presName="c3text" presStyleLbl="node1" presStyleIdx="2" presStyleCnt="3">
        <dgm:presLayoutVars>
          <dgm:bulletEnabled val="1"/>
        </dgm:presLayoutVars>
      </dgm:prSet>
      <dgm:spPr/>
    </dgm:pt>
  </dgm:ptLst>
  <dgm:cxnLst>
    <dgm:cxn modelId="{0AAFB50F-A147-964E-9385-CB51CDB4F982}" srcId="{4D9662C6-32E3-CA43-91C1-01744316CC81}" destId="{E909A965-9879-C344-BBA2-9CE00150632E}" srcOrd="0" destOrd="0" parTransId="{279A241D-8CEA-C746-9458-6DF219D91FC0}" sibTransId="{9027A234-F05B-264F-BC0E-386ED5CA64E5}"/>
    <dgm:cxn modelId="{5C5EE767-6A9E-B64C-9801-6E004FA310DB}" type="presOf" srcId="{7C35DBCB-D1C0-3740-A018-300A761F0E06}" destId="{67009AE5-3A23-8C45-B2C0-28D590813989}" srcOrd="1" destOrd="0" presId="urn:microsoft.com/office/officeart/2005/8/layout/venn2"/>
    <dgm:cxn modelId="{A754C179-A46C-6545-B1A7-81F319149229}" type="presOf" srcId="{8F1D5E23-D38E-B842-AFD6-6E17A6E98469}" destId="{C1FA8EA9-FD4D-7549-9903-49BE327330C2}" srcOrd="1" destOrd="0" presId="urn:microsoft.com/office/officeart/2005/8/layout/venn2"/>
    <dgm:cxn modelId="{98FC509C-6CD2-4249-993A-A91987A2FFD4}" type="presOf" srcId="{8F1D5E23-D38E-B842-AFD6-6E17A6E98469}" destId="{05965B9A-130C-AD48-977A-B80A202D6C58}" srcOrd="0" destOrd="0" presId="urn:microsoft.com/office/officeart/2005/8/layout/venn2"/>
    <dgm:cxn modelId="{424EB5AA-66D8-A847-BE9C-CA45494508B3}" type="presOf" srcId="{E909A965-9879-C344-BBA2-9CE00150632E}" destId="{E59CFDB7-B6FA-D249-BE42-4F25238CC713}" srcOrd="1" destOrd="0" presId="urn:microsoft.com/office/officeart/2005/8/layout/venn2"/>
    <dgm:cxn modelId="{840E2FAD-C70D-B142-8D11-138E44F2EF47}" srcId="{4D9662C6-32E3-CA43-91C1-01744316CC81}" destId="{7C35DBCB-D1C0-3740-A018-300A761F0E06}" srcOrd="1" destOrd="0" parTransId="{DB986FFB-FEF6-EA40-A09C-6F99A1C2C37B}" sibTransId="{66417AD0-8FA2-4547-8668-E917A34E34A5}"/>
    <dgm:cxn modelId="{2101B5B8-6279-6744-8C06-90F4051DF0BD}" type="presOf" srcId="{E909A965-9879-C344-BBA2-9CE00150632E}" destId="{A308A42D-76B6-2C47-A023-80AE9221FE20}" srcOrd="0" destOrd="0" presId="urn:microsoft.com/office/officeart/2005/8/layout/venn2"/>
    <dgm:cxn modelId="{76EF48BA-F13A-8F4C-9B27-21DD3AE5CB96}" type="presOf" srcId="{7C35DBCB-D1C0-3740-A018-300A761F0E06}" destId="{E93B0AC0-7FEB-AF4F-B9F6-3FEB392EDA9B}" srcOrd="0" destOrd="0" presId="urn:microsoft.com/office/officeart/2005/8/layout/venn2"/>
    <dgm:cxn modelId="{8BC220D5-0BC8-2243-AC70-940DE1C2B5A6}" type="presOf" srcId="{4D9662C6-32E3-CA43-91C1-01744316CC81}" destId="{D948C526-7EE7-E44D-BB5D-201E82D8E532}" srcOrd="0" destOrd="0" presId="urn:microsoft.com/office/officeart/2005/8/layout/venn2"/>
    <dgm:cxn modelId="{98294FDD-4434-D04E-A38F-8D5313E18DC7}" srcId="{4D9662C6-32E3-CA43-91C1-01744316CC81}" destId="{8F1D5E23-D38E-B842-AFD6-6E17A6E98469}" srcOrd="2" destOrd="0" parTransId="{0DCB4CAA-9744-C34D-8E25-760A0C09AD50}" sibTransId="{62F4BF5E-8B86-1F45-BB5A-A1DCD470D081}"/>
    <dgm:cxn modelId="{EF5B3262-1D0B-564D-9E93-45B804D06E35}" type="presParOf" srcId="{D948C526-7EE7-E44D-BB5D-201E82D8E532}" destId="{B957DEA5-0B25-B346-B1AB-9B550FEC6D18}" srcOrd="0" destOrd="0" presId="urn:microsoft.com/office/officeart/2005/8/layout/venn2"/>
    <dgm:cxn modelId="{74F5BD7C-7938-B94D-97BE-83A5C989545B}" type="presParOf" srcId="{B957DEA5-0B25-B346-B1AB-9B550FEC6D18}" destId="{A308A42D-76B6-2C47-A023-80AE9221FE20}" srcOrd="0" destOrd="0" presId="urn:microsoft.com/office/officeart/2005/8/layout/venn2"/>
    <dgm:cxn modelId="{4FB38EAF-35CC-3143-BF3E-89508CCF2D74}" type="presParOf" srcId="{B957DEA5-0B25-B346-B1AB-9B550FEC6D18}" destId="{E59CFDB7-B6FA-D249-BE42-4F25238CC713}" srcOrd="1" destOrd="0" presId="urn:microsoft.com/office/officeart/2005/8/layout/venn2"/>
    <dgm:cxn modelId="{6048C8D0-BEEF-5844-A9FD-BBE3E3CB6B58}" type="presParOf" srcId="{D948C526-7EE7-E44D-BB5D-201E82D8E532}" destId="{61DF17B0-1454-2440-A23C-CAD64395CC30}" srcOrd="1" destOrd="0" presId="urn:microsoft.com/office/officeart/2005/8/layout/venn2"/>
    <dgm:cxn modelId="{65794252-4523-8E4A-94B1-A70F835ABEBE}" type="presParOf" srcId="{61DF17B0-1454-2440-A23C-CAD64395CC30}" destId="{E93B0AC0-7FEB-AF4F-B9F6-3FEB392EDA9B}" srcOrd="0" destOrd="0" presId="urn:microsoft.com/office/officeart/2005/8/layout/venn2"/>
    <dgm:cxn modelId="{7AE1F7F4-9705-9142-97FC-2E43F1A17740}" type="presParOf" srcId="{61DF17B0-1454-2440-A23C-CAD64395CC30}" destId="{67009AE5-3A23-8C45-B2C0-28D590813989}" srcOrd="1" destOrd="0" presId="urn:microsoft.com/office/officeart/2005/8/layout/venn2"/>
    <dgm:cxn modelId="{F867518C-B3B2-6740-B8BD-7B727F346317}" type="presParOf" srcId="{D948C526-7EE7-E44D-BB5D-201E82D8E532}" destId="{B2B6A2A2-4D6D-B244-8572-66592D266338}" srcOrd="2" destOrd="0" presId="urn:microsoft.com/office/officeart/2005/8/layout/venn2"/>
    <dgm:cxn modelId="{22C9738E-4D36-3E44-9F1E-D1B21820FB59}" type="presParOf" srcId="{B2B6A2A2-4D6D-B244-8572-66592D266338}" destId="{05965B9A-130C-AD48-977A-B80A202D6C58}" srcOrd="0" destOrd="0" presId="urn:microsoft.com/office/officeart/2005/8/layout/venn2"/>
    <dgm:cxn modelId="{C5FEF918-264F-8644-B8FC-CDC7730F08EC}" type="presParOf" srcId="{B2B6A2A2-4D6D-B244-8572-66592D266338}" destId="{C1FA8EA9-FD4D-7549-9903-49BE327330C2}" srcOrd="1" destOrd="0" presId="urn:microsoft.com/office/officeart/2005/8/layout/venn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08A42D-76B6-2C47-A023-80AE9221FE20}">
      <dsp:nvSpPr>
        <dsp:cNvPr id="0" name=""/>
        <dsp:cNvSpPr/>
      </dsp:nvSpPr>
      <dsp:spPr>
        <a:xfrm>
          <a:off x="0" y="92286"/>
          <a:ext cx="4836160" cy="4836160"/>
        </a:xfrm>
        <a:prstGeom prst="ellipse">
          <a:avLst/>
        </a:prstGeom>
        <a:solidFill>
          <a:srgbClr val="15125C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ptos" panose="020B0004020202020204" pitchFamily="34" charset="0"/>
            </a:rPr>
            <a:t>TAM</a:t>
          </a:r>
          <a:endParaRPr lang="ru-RU" sz="2400" kern="1200" dirty="0">
            <a:latin typeface="Aptos" panose="020B0004020202020204" pitchFamily="34" charset="0"/>
          </a:endParaRPr>
        </a:p>
      </dsp:txBody>
      <dsp:txXfrm>
        <a:off x="1572961" y="334094"/>
        <a:ext cx="1690237" cy="725424"/>
      </dsp:txXfrm>
    </dsp:sp>
    <dsp:sp modelId="{E93B0AC0-7FEB-AF4F-B9F6-3FEB392EDA9B}">
      <dsp:nvSpPr>
        <dsp:cNvPr id="0" name=""/>
        <dsp:cNvSpPr/>
      </dsp:nvSpPr>
      <dsp:spPr>
        <a:xfrm>
          <a:off x="604519" y="1301326"/>
          <a:ext cx="3627120" cy="3627120"/>
        </a:xfrm>
        <a:prstGeom prst="ellipse">
          <a:avLst/>
        </a:prstGeom>
        <a:solidFill>
          <a:srgbClr val="1F1A8F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ptos" panose="020B0004020202020204" pitchFamily="34" charset="0"/>
            </a:rPr>
            <a:t>SAM</a:t>
          </a:r>
          <a:endParaRPr lang="ru-RU" sz="2400" kern="1200" dirty="0">
            <a:latin typeface="Aptos" panose="020B0004020202020204" pitchFamily="34" charset="0"/>
          </a:endParaRPr>
        </a:p>
      </dsp:txBody>
      <dsp:txXfrm>
        <a:off x="1572961" y="1528021"/>
        <a:ext cx="1690237" cy="680085"/>
      </dsp:txXfrm>
    </dsp:sp>
    <dsp:sp modelId="{05965B9A-130C-AD48-977A-B80A202D6C58}">
      <dsp:nvSpPr>
        <dsp:cNvPr id="0" name=""/>
        <dsp:cNvSpPr/>
      </dsp:nvSpPr>
      <dsp:spPr>
        <a:xfrm>
          <a:off x="1209040" y="2510366"/>
          <a:ext cx="2418080" cy="2418080"/>
        </a:xfrm>
        <a:prstGeom prst="ellipse">
          <a:avLst/>
        </a:prstGeom>
        <a:solidFill>
          <a:srgbClr val="281EC5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ptos" panose="020B0004020202020204" pitchFamily="34" charset="0"/>
            </a:rPr>
            <a:t>SOM</a:t>
          </a:r>
          <a:endParaRPr lang="ru-RU" sz="2400" kern="1200" dirty="0">
            <a:latin typeface="Aptos" panose="020B0004020202020204" pitchFamily="34" charset="0"/>
          </a:endParaRPr>
        </a:p>
      </dsp:txBody>
      <dsp:txXfrm>
        <a:off x="1563159" y="3114886"/>
        <a:ext cx="1709840" cy="12090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82CA22-0A0F-544D-B0BA-025F23BCD91E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8346E8-961C-2943-96B3-640BA736A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550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8346E8-961C-2943-96B3-640BA736AAD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123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8346E8-961C-2943-96B3-640BA736AADA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348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 bwMode="auto"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 bwMode="auto"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 bwMode="auto"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 bwMode="auto"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 bwMode="auto"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 bwMode="auto"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 bwMode="auto"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 bwMode="auto"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 bwMode="auto">
          <a:xfrm rot="10800000" flipV="1">
            <a:off x="7298265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 bwMode="auto"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 bwMode="auto"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>
            <a:graphicFrameLocks/>
          </p:cNvGraphicFramePr>
          <p:nvPr/>
        </p:nvGraphicFramePr>
        <p:xfrm>
          <a:off x="623887" y="1633919"/>
          <a:ext cx="10712586" cy="4389600"/>
        </p:xfrm>
        <a:graphic>
          <a:graphicData uri="http://schemas.openxmlformats.org/drawingml/2006/table">
            <a:tbl>
              <a:tblPr firstRow="1"/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 bwMode="auto"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 bwMode="auto"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1C737A3-3F16-83A2-8455-5E104A571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07F91-1951-F047-88A3-E9699D235946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2F9087B-D0A8-C57D-5BDC-73F6125F0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7CF4880-00D3-0D6B-1272-16C59F389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B7880-3302-5248-A932-FDE13199A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100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normAutofit/>
          </a:bodyPr>
          <a:lstStyle/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</p:sldLayoutIdLst>
  <p:txStyles>
    <p:titleStyle>
      <a:lvl1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1pPr>
      <a:lvl2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2pPr>
      <a:lvl3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3pPr>
      <a:lvl4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4pPr>
      <a:lvl5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5pPr>
      <a:lvl6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6pPr>
      <a:lvl7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7pPr>
      <a:lvl8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8pPr>
      <a:lvl9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9pPr>
    </p:titleStyle>
    <p:bodyStyle>
      <a:lvl1pPr marL="228600" marR="0" indent="-228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1pPr>
      <a:lvl2pPr marL="723900" marR="0" indent="-2667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2pPr>
      <a:lvl3pPr marL="1234438" marR="0" indent="-320038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3pPr>
      <a:lvl4pPr marL="1727199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4pPr>
      <a:lvl5pPr marL="21844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5pPr>
      <a:lvl6pPr marL="26416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6pPr>
      <a:lvl7pPr marL="30988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7pPr>
      <a:lvl8pPr marL="35560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8pPr>
      <a:lvl9pPr marL="40132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9pPr>
    </p:bodyStyle>
    <p:otherStyle>
      <a:lvl1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1pPr>
      <a:lvl2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2pPr>
      <a:lvl3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3pPr>
      <a:lvl4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4pPr>
      <a:lvl5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5pPr>
      <a:lvl6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6pPr>
      <a:lvl7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7pPr>
      <a:lvl8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8pPr>
      <a:lvl9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544A37B-3587-FA57-AD18-76CB3DC311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0278972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E738A1E-51D4-94E2-C2AF-2B68C092F8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3162300"/>
            <a:ext cx="1524000" cy="5334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D0FDCEA-D0D8-1DAC-3594-0BB2AF16ED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9567441" y="3010682"/>
            <a:ext cx="3389225" cy="836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772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 bwMode="auto">
          <a:xfrm>
            <a:off x="6103137" y="2345380"/>
            <a:ext cx="6120000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</a:defRPr>
            </a:pPr>
            <a:endParaRPr>
              <a:solidFill>
                <a:srgbClr val="FCAF17"/>
              </a:solidFill>
              <a:latin typeface="Calibri"/>
              <a:ea typeface="+mj-ea"/>
              <a:cs typeface="+mj-cs"/>
            </a:endParaRPr>
          </a:p>
        </p:txBody>
      </p:sp>
      <p:sp>
        <p:nvSpPr>
          <p:cNvPr id="149" name="Прямоугольник 10"/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</a:defRPr>
            </a:pPr>
            <a:endParaRPr>
              <a:solidFill>
                <a:srgbClr val="8F00FF"/>
              </a:solidFill>
              <a:latin typeface="Calibri"/>
              <a:ea typeface="+mj-ea"/>
              <a:cs typeface="+mj-cs"/>
            </a:endParaRPr>
          </a:p>
        </p:txBody>
      </p:sp>
      <p:sp>
        <p:nvSpPr>
          <p:cNvPr id="150" name="Прямоугольник 13"/>
          <p:cNvSpPr/>
          <p:nvPr/>
        </p:nvSpPr>
        <p:spPr bwMode="auto">
          <a:xfrm>
            <a:off x="610313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</a:defRPr>
            </a:pPr>
            <a:endParaRPr>
              <a:solidFill>
                <a:srgbClr val="FD493D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9" name="Квадрат"/>
          <p:cNvSpPr/>
          <p:nvPr/>
        </p:nvSpPr>
        <p:spPr bwMode="auto">
          <a:xfrm>
            <a:off x="8820554" y="2352968"/>
            <a:ext cx="3404109" cy="4529333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>
              <a:solidFill>
                <a:srgbClr val="FBB3C1"/>
              </a:solidFill>
            </a:endParaRPr>
          </a:p>
        </p:txBody>
      </p:sp>
      <p:sp>
        <p:nvSpPr>
          <p:cNvPr id="3" name="Текст 2"/>
          <p:cNvSpPr txBox="1"/>
          <p:nvPr/>
        </p:nvSpPr>
        <p:spPr bwMode="auto">
          <a:xfrm>
            <a:off x="304650" y="830003"/>
            <a:ext cx="4831214" cy="452933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 lnSpcReduction="10000"/>
          </a:bodyPr>
          <a:lstStyle/>
          <a:p>
            <a:pPr defTabSz="877822">
              <a:defRPr sz="4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6900" dirty="0"/>
              <a:t>Сайт «</a:t>
            </a:r>
            <a:r>
              <a:rPr lang="ru-RU" sz="6900" dirty="0" err="1"/>
              <a:t>АртДвиж</a:t>
            </a:r>
            <a:r>
              <a:rPr lang="ru-RU" sz="6900" dirty="0"/>
              <a:t>»</a:t>
            </a:r>
            <a:endParaRPr sz="69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sz="6900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dirty="0"/>
              <a:t>Спикер: Морозова Милена</a:t>
            </a:r>
            <a:endParaRPr sz="6900" dirty="0">
              <a:latin typeface="Gilroy-ExtraBold"/>
              <a:ea typeface="Gilroy-ExtraBold"/>
              <a:cs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dirty="0"/>
              <a:t>ВВГУ-2</a:t>
            </a: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en-US" dirty="0"/>
              <a:t>HOMENET</a:t>
            </a:r>
            <a:endParaRPr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8805921-5F66-CF47-320E-E20F06F093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9846" y="3515115"/>
            <a:ext cx="1524000" cy="5334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3B65102-E418-2EF4-BEB6-566C091C57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20554" y="2915578"/>
            <a:ext cx="3404111" cy="340411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0" name="Текст 2"/>
          <p:cNvSpPr txBox="1"/>
          <p:nvPr/>
        </p:nvSpPr>
        <p:spPr bwMode="auto">
          <a:xfrm>
            <a:off x="1314382" y="951400"/>
            <a:ext cx="10372013" cy="4955199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just">
              <a:defRPr/>
            </a:pPr>
            <a:r>
              <a:rPr lang="ru-RU" sz="2800" dirty="0"/>
              <a:t>Разработка сайта «</a:t>
            </a:r>
            <a:r>
              <a:rPr lang="ru-RU" sz="2800" dirty="0" err="1"/>
              <a:t>АртДвиж</a:t>
            </a:r>
            <a:r>
              <a:rPr lang="ru-RU" sz="2800" dirty="0"/>
              <a:t>» для жителей и туристов города Владивосток, где будет размещена информация о различных творческих мероприятиях и интересных местах, разбитая по отдельным разделам:</a:t>
            </a:r>
          </a:p>
          <a:p>
            <a:pPr marL="571500" indent="-571500" algn="just">
              <a:buFont typeface="Arial" panose="020B0604020202020204" pitchFamily="34" charset="0"/>
              <a:buChar char="•"/>
              <a:defRPr/>
            </a:pPr>
            <a:r>
              <a:rPr lang="ru-RU" sz="2800" dirty="0"/>
              <a:t>«Путь тигра» (основной туристический маршрут сайта, направленный на знакомство с городом)</a:t>
            </a:r>
          </a:p>
          <a:p>
            <a:pPr marL="571500" indent="-571500" algn="just">
              <a:buFont typeface="Arial" panose="020B0604020202020204" pitchFamily="34" charset="0"/>
              <a:buChar char="•"/>
              <a:defRPr/>
            </a:pPr>
            <a:r>
              <a:rPr lang="ru-RU" sz="2800" dirty="0"/>
              <a:t>Мероприятия</a:t>
            </a:r>
          </a:p>
          <a:p>
            <a:pPr marL="571500" indent="-571500" algn="just">
              <a:buFont typeface="Arial" panose="020B0604020202020204" pitchFamily="34" charset="0"/>
              <a:buChar char="•"/>
              <a:defRPr/>
            </a:pPr>
            <a:r>
              <a:rPr lang="ru-RU" sz="2800" dirty="0"/>
              <a:t>Кафе и рестораны</a:t>
            </a:r>
          </a:p>
          <a:p>
            <a:pPr marL="571500" indent="-571500" algn="just">
              <a:buFont typeface="Arial" panose="020B0604020202020204" pitchFamily="34" charset="0"/>
              <a:buChar char="•"/>
              <a:defRPr/>
            </a:pPr>
            <a:r>
              <a:rPr lang="ru-RU" sz="2800" dirty="0"/>
              <a:t>Парки города</a:t>
            </a:r>
          </a:p>
          <a:p>
            <a:pPr marL="571500" indent="-571500" algn="just">
              <a:buFont typeface="Arial" panose="020B0604020202020204" pitchFamily="34" charset="0"/>
              <a:buChar char="•"/>
              <a:defRPr/>
            </a:pPr>
            <a:r>
              <a:rPr lang="ru-RU" sz="2800" dirty="0"/>
              <a:t>Набережные и др.</a:t>
            </a:r>
          </a:p>
          <a:p>
            <a:pPr algn="ctr">
              <a:defRPr/>
            </a:pPr>
            <a:endParaRPr dirty="0"/>
          </a:p>
        </p:txBody>
      </p:sp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3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Продукт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69EA730-13D1-EEF6-5FB3-30D50BEEC7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74764" y="319542"/>
            <a:ext cx="650941" cy="22782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A38603B-BCCE-E97C-5141-B043B6489DC5}"/>
              </a:ext>
            </a:extLst>
          </p:cNvPr>
          <p:cNvSpPr/>
          <p:nvPr/>
        </p:nvSpPr>
        <p:spPr>
          <a:xfrm>
            <a:off x="6660630" y="0"/>
            <a:ext cx="5531369" cy="3742660"/>
          </a:xfrm>
          <a:prstGeom prst="rect">
            <a:avLst/>
          </a:prstGeom>
          <a:solidFill>
            <a:srgbClr val="1E198F"/>
          </a:solidFill>
          <a:ln>
            <a:solidFill>
              <a:srgbClr val="1E19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7335D766-083D-ADDD-B735-91B77041E3DC}"/>
              </a:ext>
            </a:extLst>
          </p:cNvPr>
          <p:cNvSpPr txBox="1"/>
          <p:nvPr/>
        </p:nvSpPr>
        <p:spPr>
          <a:xfrm>
            <a:off x="6660629" y="3742660"/>
            <a:ext cx="5506561" cy="314017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50000"/>
              </a:lnSpc>
            </a:pPr>
            <a:endParaRPr lang="ru-RU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10" name="TextBox 15">
            <a:extLst>
              <a:ext uri="{FF2B5EF4-FFF2-40B4-BE49-F238E27FC236}">
                <a16:creationId xmlns:a16="http://schemas.microsoft.com/office/drawing/2014/main" id="{734B5C39-677A-A629-9EEF-1DDAFC900842}"/>
              </a:ext>
            </a:extLst>
          </p:cNvPr>
          <p:cNvSpPr txBox="1"/>
          <p:nvPr/>
        </p:nvSpPr>
        <p:spPr>
          <a:xfrm>
            <a:off x="6797055" y="0"/>
            <a:ext cx="5370134" cy="266619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50000"/>
              </a:lnSpc>
            </a:pPr>
            <a:endParaRPr lang="ru-RU" sz="2400" b="1" dirty="0">
              <a:solidFill>
                <a:schemeClr val="bg1"/>
              </a:solidFill>
              <a:latin typeface="Aptos SemiBold" panose="020B0004020202020204" pitchFamily="34" charset="0"/>
              <a:ea typeface="Roboto"/>
              <a:cs typeface="Roboto"/>
              <a:sym typeface="Roboto"/>
            </a:endParaRPr>
          </a:p>
          <a:p>
            <a:pPr algn="ctr">
              <a:lnSpc>
                <a:spcPct val="150000"/>
              </a:lnSpc>
            </a:pPr>
            <a:endParaRPr lang="ru-RU" sz="2400" b="1" dirty="0">
              <a:solidFill>
                <a:schemeClr val="bg1"/>
              </a:solidFill>
              <a:latin typeface="Aptos SemiBold" panose="020B0004020202020204" pitchFamily="34" charset="0"/>
              <a:ea typeface="Roboto"/>
              <a:cs typeface="Roboto"/>
              <a:sym typeface="Roboto"/>
            </a:endParaRPr>
          </a:p>
          <a:p>
            <a:pPr>
              <a:lnSpc>
                <a:spcPct val="150000"/>
              </a:lnSpc>
            </a:pPr>
            <a:r>
              <a:rPr lang="ru-RU" sz="2400" b="1" dirty="0">
                <a:solidFill>
                  <a:schemeClr val="bg1"/>
                </a:solidFill>
                <a:latin typeface="Aptos SemiBold" panose="020B0004020202020204" pitchFamily="34" charset="0"/>
                <a:ea typeface="Roboto"/>
                <a:cs typeface="Roboto"/>
                <a:sym typeface="Roboto"/>
              </a:rPr>
              <a:t>Статистика запросов в Яндексе:</a:t>
            </a:r>
          </a:p>
          <a:p>
            <a:pPr>
              <a:lnSpc>
                <a:spcPct val="150000"/>
              </a:lnSpc>
            </a:pPr>
            <a:endParaRPr lang="ru-RU" b="1" dirty="0">
              <a:solidFill>
                <a:schemeClr val="bg1"/>
              </a:solidFill>
              <a:latin typeface="Aptos SemiBold" panose="020B0004020202020204" pitchFamily="34" charset="0"/>
              <a:ea typeface="Roboto"/>
              <a:cs typeface="Roboto"/>
              <a:sym typeface="Roboto"/>
            </a:endParaRPr>
          </a:p>
          <a:p>
            <a:pPr>
              <a:lnSpc>
                <a:spcPct val="150000"/>
              </a:lnSpc>
            </a:pPr>
            <a:r>
              <a:rPr lang="ru-RU" b="1" dirty="0">
                <a:solidFill>
                  <a:schemeClr val="bg1"/>
                </a:solidFill>
                <a:latin typeface="Aptos SemiBold" panose="020B0004020202020204" pitchFamily="34" charset="0"/>
                <a:ea typeface="Roboto"/>
                <a:cs typeface="Roboto"/>
                <a:sym typeface="Roboto"/>
              </a:rPr>
              <a:t>Владивосток что посмотреть – 5865</a:t>
            </a:r>
          </a:p>
          <a:p>
            <a:pPr>
              <a:lnSpc>
                <a:spcPct val="150000"/>
              </a:lnSpc>
            </a:pPr>
            <a:r>
              <a:rPr lang="ru-RU" b="1" dirty="0">
                <a:solidFill>
                  <a:schemeClr val="bg1"/>
                </a:solidFill>
                <a:latin typeface="Aptos SemiBold" panose="020B0004020202020204" pitchFamily="34" charset="0"/>
                <a:ea typeface="Roboto"/>
                <a:cs typeface="Roboto"/>
                <a:sym typeface="Roboto"/>
              </a:rPr>
              <a:t>Куда сходить во Владивостоке – 3735</a:t>
            </a:r>
          </a:p>
          <a:p>
            <a:pPr>
              <a:lnSpc>
                <a:spcPct val="150000"/>
              </a:lnSpc>
            </a:pPr>
            <a:r>
              <a:rPr lang="ru-RU" b="1" dirty="0">
                <a:solidFill>
                  <a:schemeClr val="bg1"/>
                </a:solidFill>
                <a:latin typeface="Aptos SemiBold" panose="020B0004020202020204" pitchFamily="34" charset="0"/>
                <a:ea typeface="Roboto"/>
                <a:cs typeface="Roboto"/>
                <a:sym typeface="Roboto"/>
              </a:rPr>
              <a:t>Отдых во Владивостоке – 2532</a:t>
            </a:r>
          </a:p>
          <a:p>
            <a:pPr>
              <a:lnSpc>
                <a:spcPct val="150000"/>
              </a:lnSpc>
            </a:pPr>
            <a:r>
              <a:rPr lang="ru-RU" b="1" dirty="0">
                <a:solidFill>
                  <a:schemeClr val="bg1"/>
                </a:solidFill>
                <a:latin typeface="Aptos SemiBold" panose="020B0004020202020204" pitchFamily="34" charset="0"/>
                <a:ea typeface="Roboto"/>
                <a:cs typeface="Roboto"/>
                <a:sym typeface="Roboto"/>
              </a:rPr>
              <a:t>Что посмотреть во Владивостоке – 2501</a:t>
            </a:r>
          </a:p>
          <a:p>
            <a:pPr>
              <a:lnSpc>
                <a:spcPct val="150000"/>
              </a:lnSpc>
            </a:pPr>
            <a:endParaRPr lang="ru-RU" b="1" dirty="0">
              <a:solidFill>
                <a:schemeClr val="bg1"/>
              </a:solidFill>
              <a:latin typeface="Aptos SemiBold" panose="020B0004020202020204" pitchFamily="34" charset="0"/>
              <a:ea typeface="Roboto"/>
              <a:cs typeface="Roboto"/>
              <a:sym typeface="Roboto"/>
            </a:endParaRPr>
          </a:p>
          <a:p>
            <a:pPr>
              <a:lnSpc>
                <a:spcPct val="150000"/>
              </a:lnSpc>
            </a:pPr>
            <a:r>
              <a:rPr lang="ru-RU" sz="1600" b="1" dirty="0">
                <a:solidFill>
                  <a:schemeClr val="bg1"/>
                </a:solidFill>
                <a:latin typeface="Aptos SemiBold" panose="020B0004020202020204" pitchFamily="34" charset="0"/>
                <a:ea typeface="Roboto"/>
                <a:cs typeface="Roboto"/>
                <a:sym typeface="Roboto"/>
              </a:rPr>
              <a:t>Данные взяты с Яндекс </a:t>
            </a:r>
            <a:r>
              <a:rPr lang="ru-RU" sz="1600" b="1" dirty="0" err="1">
                <a:solidFill>
                  <a:schemeClr val="bg1"/>
                </a:solidFill>
                <a:latin typeface="Aptos SemiBold" panose="020B0004020202020204" pitchFamily="34" charset="0"/>
                <a:ea typeface="Roboto"/>
                <a:cs typeface="Roboto"/>
                <a:sym typeface="Roboto"/>
              </a:rPr>
              <a:t>Вордстат</a:t>
            </a:r>
            <a:endParaRPr lang="ru-RU" sz="1600" b="1" dirty="0">
              <a:solidFill>
                <a:schemeClr val="bg1"/>
              </a:solidFill>
              <a:latin typeface="Aptos SemiBold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11" name="TextBox 15">
            <a:extLst>
              <a:ext uri="{FF2B5EF4-FFF2-40B4-BE49-F238E27FC236}">
                <a16:creationId xmlns:a16="http://schemas.microsoft.com/office/drawing/2014/main" id="{42D47477-E606-FB8F-E831-C0A445EB8885}"/>
              </a:ext>
            </a:extLst>
          </p:cNvPr>
          <p:cNvSpPr txBox="1"/>
          <p:nvPr/>
        </p:nvSpPr>
        <p:spPr>
          <a:xfrm>
            <a:off x="469239" y="890090"/>
            <a:ext cx="5849368" cy="798489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rgbClr val="000000"/>
                </a:solidFill>
                <a:latin typeface="Aptos SemiBold" panose="020B0004020202020204" pitchFamily="34" charset="0"/>
                <a:ea typeface="Roboto"/>
                <a:cs typeface="Roboto"/>
                <a:sym typeface="Roboto"/>
              </a:rPr>
              <a:t>Проблема трудности поиска интересного и небанального вида проведения досуга во Владивостоке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64285EDA-4918-7F9A-0549-2ACEB69AD43E}"/>
              </a:ext>
            </a:extLst>
          </p:cNvPr>
          <p:cNvCxnSpPr/>
          <p:nvPr/>
        </p:nvCxnSpPr>
        <p:spPr>
          <a:xfrm>
            <a:off x="240593" y="890089"/>
            <a:ext cx="0" cy="79849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9AC2F9C-E22D-5B72-5099-499EC0C5989A}"/>
              </a:ext>
            </a:extLst>
          </p:cNvPr>
          <p:cNvSpPr txBox="1"/>
          <p:nvPr/>
        </p:nvSpPr>
        <p:spPr>
          <a:xfrm>
            <a:off x="173966" y="2554386"/>
            <a:ext cx="5922032" cy="65158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285750" indent="-285750">
              <a:lnSpc>
                <a:spcPct val="150000"/>
              </a:lnSpc>
              <a:buClr>
                <a:srgbClr val="15125C"/>
              </a:buClr>
              <a:buSzPct val="100000"/>
              <a:buFont typeface="YuMincho +36p Kana Extrabold" panose="02020500000000000000" pitchFamily="18" charset="-128"/>
              <a:buChar char="◇"/>
            </a:pPr>
            <a:r>
              <a:rPr lang="ru-RU" sz="1600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Из-за бо</a:t>
            </a:r>
            <a:r>
              <a:rPr lang="ru-RU" sz="1600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льшого размера Владивостока не только туристы, но и местные жители не знают многих уникальных мест города;</a:t>
            </a:r>
            <a:endParaRPr lang="ru-RU" sz="16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 marL="285750" indent="-285750">
              <a:lnSpc>
                <a:spcPct val="150000"/>
              </a:lnSpc>
              <a:buClr>
                <a:srgbClr val="15125C"/>
              </a:buClr>
              <a:buSzPct val="100000"/>
              <a:buFont typeface="YuMincho +36p Kana Extrabold" panose="02020500000000000000" pitchFamily="18" charset="-128"/>
              <a:buChar char="◇"/>
            </a:pPr>
            <a:endParaRPr lang="ru-RU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9576A2-2A2D-A8FD-9279-5E43DF6D414B}"/>
              </a:ext>
            </a:extLst>
          </p:cNvPr>
          <p:cNvSpPr txBox="1"/>
          <p:nvPr/>
        </p:nvSpPr>
        <p:spPr>
          <a:xfrm>
            <a:off x="173966" y="3465616"/>
            <a:ext cx="5922032" cy="65158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285750" indent="-285750">
              <a:lnSpc>
                <a:spcPct val="150000"/>
              </a:lnSpc>
              <a:buClr>
                <a:srgbClr val="15125C"/>
              </a:buClr>
              <a:buSzPct val="100000"/>
              <a:buFont typeface="YuMincho +36p Kana Extrabold" panose="02020500000000000000" pitchFamily="18" charset="-128"/>
              <a:buChar char="◇"/>
            </a:pPr>
            <a:r>
              <a:rPr lang="ru-RU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ru-RU" sz="1600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На туристических сайтах собрана информация в основном о значимых локаций города, в которых </a:t>
            </a:r>
            <a:r>
              <a:rPr lang="ru-RU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многие уже успели </a:t>
            </a:r>
            <a:r>
              <a:rPr lang="ru-RU" sz="1600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побывать по нескольку раз; </a:t>
            </a:r>
            <a:endParaRPr lang="ru-RU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0956A8D-818F-1858-9E54-C2A77340D4E9}"/>
              </a:ext>
            </a:extLst>
          </p:cNvPr>
          <p:cNvSpPr txBox="1"/>
          <p:nvPr/>
        </p:nvSpPr>
        <p:spPr>
          <a:xfrm>
            <a:off x="173966" y="4445686"/>
            <a:ext cx="5922032" cy="65158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285750" indent="-285750">
              <a:lnSpc>
                <a:spcPct val="150000"/>
              </a:lnSpc>
              <a:buClr>
                <a:srgbClr val="15125C"/>
              </a:buClr>
              <a:buSzPct val="100000"/>
              <a:buFont typeface="YuMincho +36p Kana Extrabold" panose="02020500000000000000" pitchFamily="18" charset="-128"/>
              <a:buChar char="◇"/>
            </a:pPr>
            <a:r>
              <a:rPr lang="ru-RU" sz="1600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Из-за того что вся информация о интересных местах разбросана, появляются трудности в поисках досуга; </a:t>
            </a:r>
            <a:endParaRPr lang="ru-RU" sz="16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grpSp>
        <p:nvGrpSpPr>
          <p:cNvPr id="2" name="Прямоугольник 17">
            <a:extLst>
              <a:ext uri="{FF2B5EF4-FFF2-40B4-BE49-F238E27FC236}">
                <a16:creationId xmlns:a16="http://schemas.microsoft.com/office/drawing/2014/main" id="{532489D3-B35A-3B7B-5FC0-D9158F5A24F0}"/>
              </a:ext>
            </a:extLst>
          </p:cNvPr>
          <p:cNvGrpSpPr/>
          <p:nvPr/>
        </p:nvGrpSpPr>
        <p:grpSpPr bwMode="auto">
          <a:xfrm>
            <a:off x="24811" y="77931"/>
            <a:ext cx="2024404" cy="506844"/>
            <a:chOff x="-1" y="0"/>
            <a:chExt cx="2024402" cy="506843"/>
          </a:xfrm>
        </p:grpSpPr>
        <p:sp>
          <p:nvSpPr>
            <p:cNvPr id="3" name="Прямоугольник">
              <a:extLst>
                <a:ext uri="{FF2B5EF4-FFF2-40B4-BE49-F238E27FC236}">
                  <a16:creationId xmlns:a16="http://schemas.microsoft.com/office/drawing/2014/main" id="{EF3C95D8-5CAC-CC79-83B9-78895DFF53F2}"/>
                </a:ext>
              </a:extLst>
            </p:cNvPr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4" name="НАЗВАНИЕ РАЗДЕЛА">
              <a:extLst>
                <a:ext uri="{FF2B5EF4-FFF2-40B4-BE49-F238E27FC236}">
                  <a16:creationId xmlns:a16="http://schemas.microsoft.com/office/drawing/2014/main" id="{1FCF82EF-8896-A563-7C5E-6FDE785994E3}"/>
                </a:ext>
              </a:extLst>
            </p:cNvPr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Проблема</a:t>
              </a:r>
              <a:endParaRPr/>
            </a:p>
          </p:txBody>
        </p:sp>
      </p:grpSp>
      <p:sp>
        <p:nvSpPr>
          <p:cNvPr id="12" name="Прямоугольник 7">
            <a:extLst>
              <a:ext uri="{FF2B5EF4-FFF2-40B4-BE49-F238E27FC236}">
                <a16:creationId xmlns:a16="http://schemas.microsoft.com/office/drawing/2014/main" id="{E33840AF-90E2-563C-9935-3E645B51C7E2}"/>
              </a:ext>
            </a:extLst>
          </p:cNvPr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021E974-C95E-6932-5193-0534DEC35D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74764" y="319542"/>
            <a:ext cx="650941" cy="227829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763402D1-789C-F2CB-1294-8762E9E6BBBF}"/>
              </a:ext>
            </a:extLst>
          </p:cNvPr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17" name="Прямоугольник">
              <a:extLst>
                <a:ext uri="{FF2B5EF4-FFF2-40B4-BE49-F238E27FC236}">
                  <a16:creationId xmlns:a16="http://schemas.microsoft.com/office/drawing/2014/main" id="{97C5E623-459E-CE21-6FED-315F662F3D77}"/>
                </a:ext>
              </a:extLst>
            </p:cNvPr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18" name="Текст">
              <a:extLst>
                <a:ext uri="{FF2B5EF4-FFF2-40B4-BE49-F238E27FC236}">
                  <a16:creationId xmlns:a16="http://schemas.microsoft.com/office/drawing/2014/main" id="{68036555-7A27-A09A-02AA-E7A8C57C8959}"/>
                </a:ext>
              </a:extLst>
            </p:cNvPr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4</a:t>
              </a:fld>
              <a:endParaRPr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78CDF39B-23EB-39B6-7BB4-FED329A47480}"/>
              </a:ext>
            </a:extLst>
          </p:cNvPr>
          <p:cNvSpPr txBox="1"/>
          <p:nvPr/>
        </p:nvSpPr>
        <p:spPr>
          <a:xfrm>
            <a:off x="173966" y="5385266"/>
            <a:ext cx="5922032" cy="65158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285750" indent="-285750">
              <a:lnSpc>
                <a:spcPct val="150000"/>
              </a:lnSpc>
              <a:buClr>
                <a:srgbClr val="15125C"/>
              </a:buClr>
              <a:buSzPct val="100000"/>
              <a:buFont typeface="YuMincho +36p Kana Extrabold" panose="02020500000000000000" pitchFamily="18" charset="-128"/>
              <a:buChar char="◇"/>
            </a:pPr>
            <a:r>
              <a:rPr lang="ru-RU" sz="16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Также возникают сложности с выбором времяпрепровождения из-за финансовых возможностей, возрастных ограничений и предпочтений.</a:t>
            </a:r>
          </a:p>
        </p:txBody>
      </p:sp>
    </p:spTree>
    <p:extLst>
      <p:ext uri="{BB962C8B-B14F-4D97-AF65-F5344CB8AC3E}">
        <p14:creationId xmlns:p14="http://schemas.microsoft.com/office/powerpoint/2010/main" val="3456874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5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Решение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BDC08FE-76E8-C625-3EF5-C16F2ACCA1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74764" y="319542"/>
            <a:ext cx="650941" cy="227829"/>
          </a:xfrm>
          <a:prstGeom prst="rect">
            <a:avLst/>
          </a:prstGeom>
        </p:spPr>
      </p:pic>
      <p:sp>
        <p:nvSpPr>
          <p:cNvPr id="4" name="TextBox 15">
            <a:extLst>
              <a:ext uri="{FF2B5EF4-FFF2-40B4-BE49-F238E27FC236}">
                <a16:creationId xmlns:a16="http://schemas.microsoft.com/office/drawing/2014/main" id="{9C673678-06A5-C592-8D04-4062DC6B680F}"/>
              </a:ext>
            </a:extLst>
          </p:cNvPr>
          <p:cNvSpPr txBox="1"/>
          <p:nvPr/>
        </p:nvSpPr>
        <p:spPr>
          <a:xfrm>
            <a:off x="321157" y="625742"/>
            <a:ext cx="5369809" cy="146415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150000"/>
              </a:lnSpc>
            </a:pPr>
            <a:r>
              <a:rPr lang="ru-RU" sz="2400" b="1" dirty="0">
                <a:solidFill>
                  <a:srgbClr val="000000"/>
                </a:solidFill>
                <a:latin typeface="Aptos SemiBold" panose="020B0004020202020204" pitchFamily="34" charset="0"/>
                <a:ea typeface="Roboto"/>
                <a:cs typeface="Roboto"/>
                <a:sym typeface="Roboto"/>
              </a:rPr>
              <a:t>Наше решение – создание сайта «</a:t>
            </a:r>
            <a:r>
              <a:rPr lang="ru-RU" sz="2400" b="1" dirty="0" err="1">
                <a:solidFill>
                  <a:srgbClr val="000000"/>
                </a:solidFill>
                <a:latin typeface="Aptos SemiBold" panose="020B0004020202020204" pitchFamily="34" charset="0"/>
                <a:ea typeface="Roboto"/>
                <a:cs typeface="Roboto"/>
                <a:sym typeface="Roboto"/>
              </a:rPr>
              <a:t>АртДвиж</a:t>
            </a:r>
            <a:r>
              <a:rPr lang="ru-RU" sz="2400" b="1" dirty="0">
                <a:solidFill>
                  <a:srgbClr val="000000"/>
                </a:solidFill>
                <a:latin typeface="Aptos SemiBold" panose="020B0004020202020204" pitchFamily="34" charset="0"/>
                <a:ea typeface="Roboto"/>
                <a:cs typeface="Roboto"/>
                <a:sym typeface="Roboto"/>
              </a:rPr>
              <a:t>»	</a:t>
            </a:r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53981270-F3E5-3CD1-3057-247257DCC192}"/>
              </a:ext>
            </a:extLst>
          </p:cNvPr>
          <p:cNvSpPr txBox="1"/>
          <p:nvPr/>
        </p:nvSpPr>
        <p:spPr>
          <a:xfrm>
            <a:off x="173968" y="2164292"/>
            <a:ext cx="5922032" cy="471085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50000"/>
              </a:lnSpc>
              <a:buClr>
                <a:srgbClr val="0000FF"/>
              </a:buClr>
              <a:buSzPct val="200000"/>
            </a:pPr>
            <a:r>
              <a:rPr lang="ru-RU" u="sng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Ключевые характеристики нашего продукта:</a:t>
            </a:r>
          </a:p>
        </p:txBody>
      </p:sp>
      <p:sp>
        <p:nvSpPr>
          <p:cNvPr id="6" name="TextBox 15">
            <a:extLst>
              <a:ext uri="{FF2B5EF4-FFF2-40B4-BE49-F238E27FC236}">
                <a16:creationId xmlns:a16="http://schemas.microsoft.com/office/drawing/2014/main" id="{53B2FFB3-1581-5CC3-22BD-E3ACA21A96D9}"/>
              </a:ext>
            </a:extLst>
          </p:cNvPr>
          <p:cNvSpPr txBox="1"/>
          <p:nvPr/>
        </p:nvSpPr>
        <p:spPr>
          <a:xfrm>
            <a:off x="7596943" y="905212"/>
            <a:ext cx="3895548" cy="5460124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50000"/>
              </a:lnSpc>
            </a:pPr>
            <a:endParaRPr lang="ru-RU" dirty="0"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792041-564A-7AB3-86A3-1C2471396B21}"/>
              </a:ext>
            </a:extLst>
          </p:cNvPr>
          <p:cNvSpPr txBox="1"/>
          <p:nvPr/>
        </p:nvSpPr>
        <p:spPr>
          <a:xfrm>
            <a:off x="173966" y="2635377"/>
            <a:ext cx="5922032" cy="65158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285750" indent="-285750">
              <a:lnSpc>
                <a:spcPct val="150000"/>
              </a:lnSpc>
              <a:buClr>
                <a:srgbClr val="15125C"/>
              </a:buClr>
              <a:buSzPct val="100000"/>
              <a:buFont typeface="YuMincho +36p Kana Extrabold" panose="02020500000000000000" pitchFamily="18" charset="-128"/>
              <a:buChar char="◇"/>
            </a:pPr>
            <a:r>
              <a:rPr lang="ru-RU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ru-RU" sz="1600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Вся информация структурирована по определенным разделам;</a:t>
            </a:r>
            <a:endParaRPr lang="ru-RU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87E5BE-9583-1921-3966-2B4F78BA24D9}"/>
              </a:ext>
            </a:extLst>
          </p:cNvPr>
          <p:cNvSpPr txBox="1"/>
          <p:nvPr/>
        </p:nvSpPr>
        <p:spPr>
          <a:xfrm>
            <a:off x="225807" y="5720844"/>
            <a:ext cx="5922032" cy="65158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285750" indent="-285750">
              <a:lnSpc>
                <a:spcPct val="150000"/>
              </a:lnSpc>
              <a:buClr>
                <a:srgbClr val="15125C"/>
              </a:buClr>
              <a:buSzPct val="100000"/>
              <a:buFont typeface="YuMincho +36p Kana Extrabold" panose="02020500000000000000" pitchFamily="18" charset="-128"/>
              <a:buChar char="◇"/>
            </a:pPr>
            <a:r>
              <a:rPr lang="ru-RU" sz="1600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 Удобный и понятный интерфейс</a:t>
            </a:r>
            <a:endParaRPr lang="ru-RU" sz="16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367AB8-2473-0D86-E69D-FD86927FC385}"/>
              </a:ext>
            </a:extLst>
          </p:cNvPr>
          <p:cNvSpPr txBox="1"/>
          <p:nvPr/>
        </p:nvSpPr>
        <p:spPr>
          <a:xfrm>
            <a:off x="173968" y="3673460"/>
            <a:ext cx="5922032" cy="65158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285750" indent="-285750">
              <a:lnSpc>
                <a:spcPct val="150000"/>
              </a:lnSpc>
              <a:buClr>
                <a:srgbClr val="15125C"/>
              </a:buClr>
              <a:buSzPct val="100000"/>
              <a:buFont typeface="YuMincho +36p Kana Extrabold" panose="02020500000000000000" pitchFamily="18" charset="-128"/>
              <a:buChar char="◇"/>
            </a:pPr>
            <a:r>
              <a:rPr lang="ru-RU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Разработаны уникальные маршруты по непопулярным, но довольно интересным местам, которые позволят потребителям узнать город лучше и разнообразить свой досуг;</a:t>
            </a:r>
            <a:endParaRPr lang="ru-RU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16231D-B534-018C-F445-D0E765E2E113}"/>
              </a:ext>
            </a:extLst>
          </p:cNvPr>
          <p:cNvSpPr txBox="1"/>
          <p:nvPr/>
        </p:nvSpPr>
        <p:spPr bwMode="auto">
          <a:xfrm>
            <a:off x="130457" y="4711544"/>
            <a:ext cx="6652516" cy="116487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15125C"/>
              </a:buClr>
              <a:buSzPct val="100000"/>
              <a:buFont typeface="YuMincho +36p Kana Extrabold" panose="02020500000000000000" pitchFamily="18" charset="-128"/>
              <a:buChar char="◇"/>
            </a:pPr>
            <a:r>
              <a:rPr lang="ru-RU" sz="16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Каждый пользователь вне зависимости от своей возрастной группы, финансовых возможностей</a:t>
            </a:r>
            <a:r>
              <a:rPr lang="ru-RU" sz="1600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, семейного положения сможет подобрать себе понравившийся вид препровождения;</a:t>
            </a:r>
            <a:endParaRPr lang="ru-RU" sz="16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E398C5C-0C12-A8F5-9845-1EF877E72D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42289"/>
            <a:ext cx="5066703" cy="260225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21F0826-8C14-2E41-7599-8B82766856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94029" y="2883045"/>
            <a:ext cx="5017261" cy="300097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5">
            <a:extLst>
              <a:ext uri="{FF2B5EF4-FFF2-40B4-BE49-F238E27FC236}">
                <a16:creationId xmlns:a16="http://schemas.microsoft.com/office/drawing/2014/main" id="{EF45E9DB-1053-280F-591D-73AAAB0A0594}"/>
              </a:ext>
            </a:extLst>
          </p:cNvPr>
          <p:cNvSpPr txBox="1"/>
          <p:nvPr/>
        </p:nvSpPr>
        <p:spPr>
          <a:xfrm>
            <a:off x="347934" y="1295544"/>
            <a:ext cx="10971707" cy="5218139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50000"/>
              </a:lnSpc>
              <a:buClr>
                <a:srgbClr val="0000FF"/>
              </a:buClr>
              <a:buSzPct val="200000"/>
            </a:pPr>
            <a:r>
              <a:rPr lang="ru-RU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Для такого сайта можно использовать ряд технологий и подходов, чтобы создать удобное и доступное пространство для поиска интересных мест и мероприятий. Вот несколько возможных компонентов, которые могли бы быть применены: </a:t>
            </a:r>
          </a:p>
          <a:p>
            <a:pPr>
              <a:lnSpc>
                <a:spcPct val="150000"/>
              </a:lnSpc>
              <a:buClr>
                <a:srgbClr val="0000FF"/>
              </a:buClr>
              <a:buSzPct val="200000"/>
            </a:pPr>
            <a:r>
              <a:rPr lang="ru-RU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1.Простой и понятный интерфейс</a:t>
            </a:r>
          </a:p>
          <a:p>
            <a:pPr>
              <a:lnSpc>
                <a:spcPct val="150000"/>
              </a:lnSpc>
              <a:buClr>
                <a:srgbClr val="0000FF"/>
              </a:buClr>
              <a:buSzPct val="200000"/>
            </a:pPr>
            <a:r>
              <a:rPr lang="ru-RU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2.Телеграм канал с новостями и акциями </a:t>
            </a:r>
          </a:p>
          <a:p>
            <a:pPr>
              <a:lnSpc>
                <a:spcPct val="150000"/>
              </a:lnSpc>
              <a:buClr>
                <a:srgbClr val="0000FF"/>
              </a:buClr>
              <a:buSzPct val="200000"/>
            </a:pPr>
            <a:r>
              <a:rPr lang="ru-RU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3.Техподдержка</a:t>
            </a:r>
          </a:p>
          <a:p>
            <a:pPr>
              <a:lnSpc>
                <a:spcPct val="150000"/>
              </a:lnSpc>
              <a:buClr>
                <a:srgbClr val="0000FF"/>
              </a:buClr>
              <a:buSzPct val="200000"/>
            </a:pPr>
            <a:r>
              <a:rPr lang="ru-RU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4. В дальнейшем есть вариант разработки мобильного приложения для улучшения удобств пользования нашим продуктом</a:t>
            </a:r>
            <a:endParaRPr lang="ru-RU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grpSp>
        <p:nvGrpSpPr>
          <p:cNvPr id="2" name="Прямоугольник 17">
            <a:extLst>
              <a:ext uri="{FF2B5EF4-FFF2-40B4-BE49-F238E27FC236}">
                <a16:creationId xmlns:a16="http://schemas.microsoft.com/office/drawing/2014/main" id="{8813C7F2-3848-05DA-5921-44555A0650BD}"/>
              </a:ext>
            </a:extLst>
          </p:cNvPr>
          <p:cNvGrpSpPr/>
          <p:nvPr/>
        </p:nvGrpSpPr>
        <p:grpSpPr bwMode="auto">
          <a:xfrm>
            <a:off x="-18523" y="-7366"/>
            <a:ext cx="3150606" cy="506844"/>
            <a:chOff x="-1" y="0"/>
            <a:chExt cx="2024402" cy="506843"/>
          </a:xfrm>
        </p:grpSpPr>
        <p:sp>
          <p:nvSpPr>
            <p:cNvPr id="3" name="Прямоугольник">
              <a:extLst>
                <a:ext uri="{FF2B5EF4-FFF2-40B4-BE49-F238E27FC236}">
                  <a16:creationId xmlns:a16="http://schemas.microsoft.com/office/drawing/2014/main" id="{0BB0D8EC-8DC3-8D5E-91BD-2A03E0AA71A3}"/>
                </a:ext>
              </a:extLst>
            </p:cNvPr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5" name="НАЗВАНИЕ РАЗДЕЛА">
              <a:extLst>
                <a:ext uri="{FF2B5EF4-FFF2-40B4-BE49-F238E27FC236}">
                  <a16:creationId xmlns:a16="http://schemas.microsoft.com/office/drawing/2014/main" id="{F657A68E-AB7A-1675-51DF-64F1D5624959}"/>
                </a:ext>
              </a:extLst>
            </p:cNvPr>
            <p:cNvSpPr/>
            <p:nvPr/>
          </p:nvSpPr>
          <p:spPr bwMode="auto">
            <a:xfrm>
              <a:off x="151230" y="22588"/>
              <a:ext cx="1691724" cy="461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 dirty="0"/>
                <a:t>Решение. Принцип работы</a:t>
              </a:r>
              <a:endParaRPr dirty="0"/>
            </a:p>
          </p:txBody>
        </p:sp>
      </p:grpSp>
      <p:grpSp>
        <p:nvGrpSpPr>
          <p:cNvPr id="8" name="Прямоугольник 16">
            <a:extLst>
              <a:ext uri="{FF2B5EF4-FFF2-40B4-BE49-F238E27FC236}">
                <a16:creationId xmlns:a16="http://schemas.microsoft.com/office/drawing/2014/main" id="{09E552E6-734B-329A-A3BF-DC7A3DF86F06}"/>
              </a:ext>
            </a:extLst>
          </p:cNvPr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10" name="Прямоугольник">
              <a:extLst>
                <a:ext uri="{FF2B5EF4-FFF2-40B4-BE49-F238E27FC236}">
                  <a16:creationId xmlns:a16="http://schemas.microsoft.com/office/drawing/2014/main" id="{2ACD1AE9-0A17-CBE0-806C-38B24E53336F}"/>
                </a:ext>
              </a:extLst>
            </p:cNvPr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11" name="Текст">
              <a:extLst>
                <a:ext uri="{FF2B5EF4-FFF2-40B4-BE49-F238E27FC236}">
                  <a16:creationId xmlns:a16="http://schemas.microsoft.com/office/drawing/2014/main" id="{721565F6-47B5-BF78-91C8-4E91095B1352}"/>
                </a:ext>
              </a:extLst>
            </p:cNvPr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6</a:t>
              </a:fld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305873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7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Рынок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7552D96-F09B-6759-26CA-78A3B4209E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74764" y="319542"/>
            <a:ext cx="650941" cy="227829"/>
          </a:xfrm>
          <a:prstGeom prst="rect">
            <a:avLst/>
          </a:prstGeom>
        </p:spPr>
      </p:pic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C8276612-6CF7-F070-2E0A-C5CCDA3F9107}"/>
              </a:ext>
            </a:extLst>
          </p:cNvPr>
          <p:cNvGraphicFramePr/>
          <p:nvPr/>
        </p:nvGraphicFramePr>
        <p:xfrm>
          <a:off x="2113280" y="918633"/>
          <a:ext cx="4836160" cy="5020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15">
            <a:extLst>
              <a:ext uri="{FF2B5EF4-FFF2-40B4-BE49-F238E27FC236}">
                <a16:creationId xmlns:a16="http://schemas.microsoft.com/office/drawing/2014/main" id="{FFAEFFEC-72C2-B7A0-0433-7DCFD3413F12}"/>
              </a:ext>
            </a:extLst>
          </p:cNvPr>
          <p:cNvSpPr txBox="1"/>
          <p:nvPr/>
        </p:nvSpPr>
        <p:spPr>
          <a:xfrm>
            <a:off x="6367288" y="1354728"/>
            <a:ext cx="3352800" cy="856826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ctr" fontAlgn="ctr"/>
            <a:r>
              <a:rPr lang="ru-RU" sz="1400" dirty="0">
                <a:effectLst/>
                <a:latin typeface="Times New Roman" panose="02020603050405020304" pitchFamily="18" charset="0"/>
              </a:rPr>
              <a:t>~70% от PAM ищут интересные места для отдыха: 1091628*0,7=764140 чел.</a:t>
            </a:r>
            <a:endParaRPr lang="ru-RU" sz="1050" dirty="0">
              <a:effectLst/>
            </a:endParaRPr>
          </a:p>
        </p:txBody>
      </p:sp>
      <p:sp>
        <p:nvSpPr>
          <p:cNvPr id="6" name="TextBox 15">
            <a:extLst>
              <a:ext uri="{FF2B5EF4-FFF2-40B4-BE49-F238E27FC236}">
                <a16:creationId xmlns:a16="http://schemas.microsoft.com/office/drawing/2014/main" id="{3CD3DD78-215A-8CE7-34B7-D5020FA224E1}"/>
              </a:ext>
            </a:extLst>
          </p:cNvPr>
          <p:cNvSpPr txBox="1"/>
          <p:nvPr/>
        </p:nvSpPr>
        <p:spPr>
          <a:xfrm>
            <a:off x="7126365" y="2483391"/>
            <a:ext cx="3352800" cy="856826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50000"/>
              </a:lnSpc>
              <a:buClr>
                <a:srgbClr val="0000FF"/>
              </a:buClr>
              <a:buSzPct val="200000"/>
            </a:pPr>
            <a:r>
              <a:rPr lang="ru-RU" sz="1400" dirty="0">
                <a:effectLst/>
                <a:latin typeface="Times New Roman" panose="02020603050405020304" pitchFamily="18" charset="0"/>
              </a:rPr>
              <a:t>~30% от TAM хотят посетить художественные выставки: 764140*0,3=229242 чел.</a:t>
            </a:r>
            <a:endParaRPr lang="ru-RU" sz="1050" dirty="0">
              <a:effectLst/>
            </a:endParaRPr>
          </a:p>
          <a:p>
            <a:pPr algn="ctr">
              <a:lnSpc>
                <a:spcPct val="150000"/>
              </a:lnSpc>
              <a:buClr>
                <a:srgbClr val="0000FF"/>
              </a:buClr>
              <a:buSzPct val="200000"/>
            </a:pPr>
            <a:endParaRPr lang="ru-RU" sz="14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7" name="TextBox 15">
            <a:extLst>
              <a:ext uri="{FF2B5EF4-FFF2-40B4-BE49-F238E27FC236}">
                <a16:creationId xmlns:a16="http://schemas.microsoft.com/office/drawing/2014/main" id="{FCF0BCCF-E2E0-684D-1263-C9418433954D}"/>
              </a:ext>
            </a:extLst>
          </p:cNvPr>
          <p:cNvSpPr txBox="1"/>
          <p:nvPr/>
        </p:nvSpPr>
        <p:spPr>
          <a:xfrm>
            <a:off x="6731016" y="4533025"/>
            <a:ext cx="3352800" cy="856826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ctr" fontAlgn="ctr"/>
            <a:r>
              <a:rPr lang="ru-RU" sz="1400" dirty="0">
                <a:effectLst/>
                <a:latin typeface="Times New Roman" panose="02020603050405020304" pitchFamily="18" charset="0"/>
              </a:rPr>
              <a:t>~30% от SAM: 229242*0,3=68773 чел.</a:t>
            </a:r>
            <a:endParaRPr lang="ru-RU" sz="1050" dirty="0">
              <a:effectLst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CDD8C08-2A07-E208-3A6B-B55F81688E75}"/>
              </a:ext>
            </a:extLst>
          </p:cNvPr>
          <p:cNvCxnSpPr/>
          <p:nvPr/>
        </p:nvCxnSpPr>
        <p:spPr>
          <a:xfrm>
            <a:off x="5338640" y="3413790"/>
            <a:ext cx="4608000" cy="0"/>
          </a:xfrm>
          <a:prstGeom prst="line">
            <a:avLst/>
          </a:prstGeom>
          <a:ln w="9525">
            <a:solidFill>
              <a:srgbClr val="14115C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FA7208F0-E12B-1691-82BD-E439859CF3B5}"/>
              </a:ext>
            </a:extLst>
          </p:cNvPr>
          <p:cNvCxnSpPr/>
          <p:nvPr/>
        </p:nvCxnSpPr>
        <p:spPr>
          <a:xfrm>
            <a:off x="4936708" y="4887865"/>
            <a:ext cx="4608000" cy="0"/>
          </a:xfrm>
          <a:prstGeom prst="line">
            <a:avLst/>
          </a:prstGeom>
          <a:ln w="9525">
            <a:solidFill>
              <a:srgbClr val="14115C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69BC126F-BFA0-F713-4E17-6046123ADCE6}"/>
              </a:ext>
            </a:extLst>
          </p:cNvPr>
          <p:cNvCxnSpPr/>
          <p:nvPr/>
        </p:nvCxnSpPr>
        <p:spPr>
          <a:xfrm>
            <a:off x="4645440" y="1866142"/>
            <a:ext cx="4608000" cy="0"/>
          </a:xfrm>
          <a:prstGeom prst="line">
            <a:avLst/>
          </a:prstGeom>
          <a:ln w="9525">
            <a:solidFill>
              <a:srgbClr val="14115C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3C9526F-4ACB-BAA1-0DF1-BC7263C44DA7}"/>
              </a:ext>
            </a:extLst>
          </p:cNvPr>
          <p:cNvSpPr txBox="1"/>
          <p:nvPr/>
        </p:nvSpPr>
        <p:spPr bwMode="auto">
          <a:xfrm>
            <a:off x="5671328" y="338029"/>
            <a:ext cx="2776712" cy="1015663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</a:rPr>
              <a:t>PAM</a:t>
            </a:r>
            <a:r>
              <a:rPr lang="ru-RU" sz="1400" dirty="0">
                <a:latin typeface="Times New Roman" panose="02020603050405020304" pitchFamily="18" charset="0"/>
              </a:rPr>
              <a:t>: 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591628 чел.(местные) + 100000 чел.(туристы)=1091628 чел.</a:t>
            </a:r>
            <a:endParaRPr lang="ru-RU" sz="1400" dirty="0">
              <a:effectLst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8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Конкуренты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sp>
        <p:nvSpPr>
          <p:cNvPr id="4" name="Текст 2"/>
          <p:cNvSpPr txBox="1"/>
          <p:nvPr/>
        </p:nvSpPr>
        <p:spPr bwMode="auto">
          <a:xfrm>
            <a:off x="1115353" y="497308"/>
            <a:ext cx="10372013" cy="120032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r>
              <a:rPr lang="ru-RU" dirty="0"/>
              <a:t>Анализ конкурентов, основные конкурентные преимущества</a:t>
            </a:r>
            <a:endParaRPr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659215"/>
              </p:ext>
            </p:extLst>
          </p:nvPr>
        </p:nvGraphicFramePr>
        <p:xfrm>
          <a:off x="423030" y="1710634"/>
          <a:ext cx="11391897" cy="2651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5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600" b="1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ПРОИЗВОДИТЕЛЬ</a:t>
                      </a:r>
                      <a:endParaRPr dirty="0"/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rgbClr val="B5D8E1"/>
                      </a:solidFill>
                    </a:lnR>
                    <a:lnT w="12700" algn="ctr">
                      <a:noFill/>
                    </a:lnT>
                    <a:lnB w="28575" algn="ctr">
                      <a:solidFill>
                        <a:schemeClr val="bg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b="1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Преимущество</a:t>
                      </a:r>
                      <a:endParaRPr dirty="0"/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12700" algn="ctr">
                      <a:noFill/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 i="0" u="none" strike="noStrike" cap="none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Times New Roman"/>
                        </a:rPr>
                        <a:t> недостаток</a:t>
                      </a:r>
                      <a:endParaRPr dirty="0"/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12700" algn="ctr">
                      <a:noFill/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 i="0" u="none" strike="noStrike" cap="none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Times New Roman"/>
                        </a:rPr>
                        <a:t> чем наша идея лучше</a:t>
                      </a:r>
                      <a:endParaRPr dirty="0"/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12700" algn="ctr">
                      <a:noFill/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 i="0" dirty="0">
                          <a:solidFill>
                            <a:schemeClr val="bg1"/>
                          </a:solidFill>
                          <a:latin typeface="+mj-lt"/>
                          <a:cs typeface="Times New Roman"/>
                        </a:rPr>
                        <a:t>ПРОДУКТ ПРОЕКТА</a:t>
                      </a:r>
                      <a:endParaRPr lang="de-DE" sz="1600" b="1" i="0" dirty="0">
                        <a:solidFill>
                          <a:schemeClr val="bg1"/>
                        </a:solidFill>
                        <a:latin typeface="+mj-lt"/>
                        <a:cs typeface="Times New Roman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92">
                <a:tc>
                  <a:txBody>
                    <a:bodyPr/>
                    <a:lstStyle/>
                    <a:p>
                      <a:pPr marL="0" algn="l" defTabSz="914400">
                        <a:lnSpc>
                          <a:spcPct val="100000"/>
                        </a:lnSpc>
                        <a:defRPr/>
                      </a:pPr>
                      <a:r>
                        <a:rPr lang="en-US" sz="16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Vl.ru</a:t>
                      </a:r>
                      <a:endParaRPr dirty="0"/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chemeClr val="bg1"/>
                      </a:solidFill>
                    </a:lnT>
                    <a:lnB w="28575" algn="ctr">
                      <a:solidFill>
                        <a:schemeClr val="bg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dirty="0">
                          <a:latin typeface="+mj-lt"/>
                          <a:cs typeface="Times New Roman"/>
                        </a:rPr>
                        <a:t>Объявления о всевозможных мероприятиях</a:t>
                      </a:r>
                      <a:r>
                        <a:rPr lang="en-US" sz="1400" b="0" i="0" dirty="0">
                          <a:latin typeface="+mj-lt"/>
                          <a:cs typeface="Times New Roman"/>
                        </a:rPr>
                        <a:t>,</a:t>
                      </a:r>
                      <a:r>
                        <a:rPr lang="ru-RU" sz="1400" b="0" i="0" dirty="0">
                          <a:latin typeface="+mj-lt"/>
                          <a:cs typeface="Times New Roman"/>
                        </a:rPr>
                        <a:t> афиши, возможность приобретения билетов 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dirty="0">
                          <a:latin typeface="+mj-lt"/>
                          <a:cs typeface="Times New Roman"/>
                        </a:rPr>
                        <a:t>Неудобный и устаревший интерфейс; помимо мероприятий есть разделы направленные в основном на жителей города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dirty="0">
                          <a:latin typeface="+mj-lt"/>
                          <a:cs typeface="Times New Roman"/>
                        </a:rPr>
                        <a:t>Подбор информации сконцентрирован на разнообразие досуга местных жителей и туристов города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latin typeface="+mj-lt"/>
                          <a:cs typeface="Times New Roman"/>
                        </a:rPr>
                        <a:t>сайт</a:t>
                      </a:r>
                      <a:endParaRPr lang="ru-RU" sz="1800" b="0" i="0" dirty="0">
                        <a:solidFill>
                          <a:schemeClr val="tx1"/>
                        </a:solidFill>
                        <a:latin typeface="+mj-lt"/>
                        <a:cs typeface="Times New Roman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12700" algn="ctr">
                      <a:noFill/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1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Яндекс. Афиша</a:t>
                      </a:r>
                      <a:endParaRPr dirty="0"/>
                    </a:p>
                  </a:txBody>
                  <a:tcPr anchor="ctr">
                    <a:lnL w="12700" algn="ctr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algn="ctr">
                      <a:solidFill>
                        <a:schemeClr val="bg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сервис по продаже билетов на развлекательные мероприятия: театры, концерты, кино, шоу и другие события</a:t>
                      </a:r>
                      <a:r>
                        <a:rPr lang="ru-RU" sz="1400" dirty="0">
                          <a:latin typeface="+mj-lt"/>
                          <a:cs typeface="Times New Roman"/>
                        </a:rPr>
                        <a:t>.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+mj-lt"/>
                          <a:cs typeface="Times New Roman"/>
                        </a:rPr>
                        <a:t>При отмене мероприятия трудно вернуть деньги, иногда присутствует неточная информация при заказе билета.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+mj-lt"/>
                          <a:cs typeface="Times New Roman"/>
                        </a:rPr>
                        <a:t>Более узкая направленность, поэтому будет легче сделать выбор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+mj-lt"/>
                          <a:cs typeface="Times New Roman"/>
                        </a:rPr>
                        <a:t>сайт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algn="ctr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 bwMode="auto">
          <a:xfrm>
            <a:off x="225807" y="4962926"/>
            <a:ext cx="6172198" cy="15696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latin typeface="+mj-lt"/>
              </a:rPr>
              <a:t>ПРЕИМУЩЕСТВА ПРОДУКТА</a:t>
            </a:r>
            <a:r>
              <a:rPr lang="en-US" sz="1600" b="1" dirty="0">
                <a:latin typeface="+mj-lt"/>
              </a:rPr>
              <a:t>:</a:t>
            </a:r>
            <a:r>
              <a:rPr lang="ru-RU" sz="1600" b="1" dirty="0">
                <a:latin typeface="+mj-lt"/>
              </a:rPr>
              <a:t> </a:t>
            </a:r>
            <a:endParaRPr dirty="0"/>
          </a:p>
          <a:p>
            <a:pPr>
              <a:defRPr/>
            </a:pPr>
            <a:r>
              <a:rPr lang="ru-RU" sz="1600" dirty="0">
                <a:solidFill>
                  <a:srgbClr val="ED3833"/>
                </a:solidFill>
                <a:latin typeface="+mj-lt"/>
              </a:rPr>
              <a:t>Актуальность нашей идеи заключается в том, что нет достаточной информации о культурных местах во Владивостоке и она вся разбросана на разных сайтах , а мы собираемся найти всю информации и структурировать ее.</a:t>
            </a:r>
            <a:endParaRPr lang="ru-RU" sz="1600" dirty="0">
              <a:latin typeface="+mj-lt"/>
            </a:endParaRPr>
          </a:p>
          <a:p>
            <a:pPr>
              <a:defRPr/>
            </a:pPr>
            <a:endParaRPr lang="ru-RU" sz="16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6630592" y="4962926"/>
            <a:ext cx="5174233" cy="1815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latin typeface="+mj-lt"/>
              </a:rPr>
              <a:t>НИША ПРОДУКТА</a:t>
            </a:r>
            <a:r>
              <a:rPr lang="en-US" sz="1600" b="1" dirty="0">
                <a:latin typeface="+mj-lt"/>
              </a:rPr>
              <a:t>:</a:t>
            </a:r>
            <a:r>
              <a:rPr lang="ru-RU" sz="1600" b="1" dirty="0">
                <a:latin typeface="+mj-lt"/>
              </a:rPr>
              <a:t> </a:t>
            </a:r>
            <a:endParaRPr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solidFill>
                  <a:srgbClr val="ED3833"/>
                </a:solidFill>
                <a:latin typeface="+mj-lt"/>
              </a:rPr>
              <a:t>Женщины и мужчины 20+,студенты, имеющие небольшой уровень дохода и проживающие на территории ПК</a:t>
            </a:r>
            <a:endParaRPr lang="ru-RU" sz="16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solidFill>
                  <a:srgbClr val="ED3833"/>
                </a:solidFill>
                <a:latin typeface="+mj-lt"/>
              </a:rPr>
              <a:t>Женщины и мужчины 30-40+,работающие люди, имеющие средний уровень дохода, проживающие на территории ПК</a:t>
            </a:r>
            <a:endParaRPr lang="ru-RU" sz="1600" dirty="0">
              <a:latin typeface="+mj-lt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4772F1-B817-257F-ABAC-E14DCC4EC9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74764" y="319542"/>
            <a:ext cx="650941" cy="22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394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9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Бизнес-модель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graphicFrame>
        <p:nvGraphicFramePr>
          <p:cNvPr id="3" name="Google Shape;101;p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5860588"/>
              </p:ext>
            </p:extLst>
          </p:nvPr>
        </p:nvGraphicFramePr>
        <p:xfrm>
          <a:off x="165457" y="866264"/>
          <a:ext cx="11807467" cy="5581892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253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03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63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30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02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62582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i="0" u="none" strike="noStrike" cap="none" spc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cs typeface="Times New Roman"/>
                        </a:rPr>
                        <a:t>ПРОБЛЕМА</a:t>
                      </a:r>
                      <a:endParaRPr dirty="0"/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РЕШЕНИЕ</a:t>
                      </a:r>
                      <a:endParaRPr dirty="0"/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i="0" u="none" strike="noStrike" cap="none" spc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ЦЕННОСТНОЕ ПРЕДЛОЖЕНИЕ</a:t>
                      </a: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СКРЫТОЕ ПРЕИМУЩЕСТВО</a:t>
                      </a:r>
                      <a:endParaRPr dirty="0"/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ПОТРЕБИТЕЛЬСКИЙ СЕГМЕНТ</a:t>
                      </a:r>
                      <a:endParaRPr dirty="0"/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5993">
                <a:tc rowSpan="3">
                  <a:txBody>
                    <a:bodyPr/>
                    <a:lstStyle/>
                    <a:p>
                      <a:pPr marL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Проблема трудности поиска интересного и небанального вида проведения досуга во Владивостоке</a:t>
                      </a: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Создание отдельного удобного сайта под названием «</a:t>
                      </a:r>
                      <a:r>
                        <a:rPr lang="ru-RU" sz="1200" dirty="0" err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АртДвиж</a:t>
                      </a: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», который поможет потребителям выбрать оптимальное решение проведения своего досуга путем путешествия по городу и посещения его необычных мест</a:t>
                      </a: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marL="0" marR="429911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0" dirty="0">
                          <a:solidFill>
                            <a:schemeClr val="dk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 На нашем сайте информация будет структурирована по разделам (маршруты, мероприятия, музеи и галереи и </a:t>
                      </a:r>
                      <a:r>
                        <a:rPr lang="ru-RU" sz="1200" b="0" dirty="0" err="1">
                          <a:solidFill>
                            <a:schemeClr val="dk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т.д</a:t>
                      </a:r>
                      <a:r>
                        <a:rPr lang="ru-RU" sz="1200" b="0" dirty="0">
                          <a:solidFill>
                            <a:schemeClr val="dk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), благодаря чему пользователи смогут быстро и без проблем находить нужную им информацию.</a:t>
                      </a:r>
                      <a:endParaRPr sz="1200" b="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Уникальные маршруты, которые были составлены на основе знаний о городе нашей команды</a:t>
                      </a: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171450" marR="0" lvl="0" indent="-17145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Студенты (17-21 год, низкий </a:t>
                      </a:r>
                      <a:r>
                        <a:rPr lang="ru-RU" sz="1200" dirty="0" err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ур</a:t>
                      </a: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. дохода)</a:t>
                      </a:r>
                    </a:p>
                    <a:p>
                      <a:pPr marL="171450" marR="0" lvl="0" indent="-17145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Ж и М (22-28 лет, средний/высокий </a:t>
                      </a:r>
                      <a:r>
                        <a:rPr lang="ru-RU" sz="1200" dirty="0" err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ур</a:t>
                      </a: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. дохода,</a:t>
                      </a:r>
                      <a:r>
                        <a:rPr lang="ru-RU" sz="1200" b="0" i="0" u="none" strike="noStrike" cap="none" spc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0" i="0" u="none" strike="noStrike" cap="none" spc="0" dirty="0" err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</a:rPr>
                        <a:t>сем.пол</a:t>
                      </a:r>
                      <a:r>
                        <a:rPr lang="ru-RU" sz="1200" b="0" i="0" u="none" strike="noStrike" cap="none" spc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</a:rPr>
                        <a:t>. есть/нет</a:t>
                      </a: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)</a:t>
                      </a:r>
                    </a:p>
                    <a:p>
                      <a:pPr marL="171450" marR="0" lvl="0" indent="-171450" algn="l" defTabSz="91440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i="0" u="none" strike="noStrike" cap="none" spc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</a:rPr>
                        <a:t>Ж и М (29-32 лет, средний/высокий </a:t>
                      </a:r>
                      <a:r>
                        <a:rPr lang="ru-RU" sz="1200" b="0" i="0" u="none" strike="noStrike" cap="none" spc="0" dirty="0" err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</a:rPr>
                        <a:t>ур</a:t>
                      </a:r>
                      <a:r>
                        <a:rPr lang="ru-RU" sz="1200" b="0" i="0" u="none" strike="noStrike" cap="none" spc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</a:rPr>
                        <a:t>. Дохода, </a:t>
                      </a:r>
                      <a:r>
                        <a:rPr lang="ru-RU" sz="1200" b="0" i="0" u="none" strike="noStrike" cap="none" spc="0" dirty="0" err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</a:rPr>
                        <a:t>сем.пол</a:t>
                      </a:r>
                      <a:r>
                        <a:rPr lang="ru-RU" sz="1200" b="0" i="0" u="none" strike="noStrike" cap="none" spc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</a:rPr>
                        <a:t>. есть/нет)</a:t>
                      </a:r>
                    </a:p>
                    <a:p>
                      <a:pPr marL="171450" marR="0" lvl="0" indent="-171450" algn="l" defTabSz="91440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i="0" u="none" strike="noStrike" cap="none" spc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</a:rPr>
                        <a:t>Ж и М (33-45 лет, средний/высокий </a:t>
                      </a:r>
                      <a:r>
                        <a:rPr lang="ru-RU" sz="1200" b="0" i="0" u="none" strike="noStrike" cap="none" spc="0" dirty="0" err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</a:rPr>
                        <a:t>ур</a:t>
                      </a:r>
                      <a:r>
                        <a:rPr lang="ru-RU" sz="1200" b="0" i="0" u="none" strike="noStrike" cap="none" spc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</a:rPr>
                        <a:t>. дохода, </a:t>
                      </a:r>
                      <a:r>
                        <a:rPr lang="ru-RU" sz="1200" b="0" i="0" u="none" strike="noStrike" cap="none" spc="0" dirty="0" err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</a:rPr>
                        <a:t>сем.пол</a:t>
                      </a:r>
                      <a:r>
                        <a:rPr lang="ru-RU" sz="1200" b="0" i="0" u="none" strike="noStrike" cap="none" spc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</a:rPr>
                        <a:t>. есть/нет)</a:t>
                      </a:r>
                    </a:p>
                    <a:p>
                      <a:pPr marL="171450" marR="0" lvl="0" indent="-17145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582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КЛЮЧЕВЫЕ МЕТРИКИ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КАНАЛЫ РАСПРОСТРАНЕНИЯ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8587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Количество посещений сайта</a:t>
                      </a: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Реклама, социальные сети</a:t>
                      </a: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582">
                <a:tc gridSpan="3"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Структура затрат</a:t>
                      </a:r>
                      <a:endParaRPr sz="1200" b="1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Потоки поступления дохода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04150">
                <a:tc gridSpan="3"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Издержки: затраты на разработку и поддержание сайта, зарплата разработчикам новых маршрутов.</a:t>
                      </a:r>
                    </a:p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Постоянные затраты: оплата Тильды, зарплата работникам техподдержки, </a:t>
                      </a:r>
                      <a:r>
                        <a:rPr lang="en-US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SEO-</a:t>
                      </a: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специалистам и т.д., налоги</a:t>
                      </a: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Сотрудничество с заведениями и туристическими компаниями на платной основе; более интересные и продолжительные маршруты будут платными</a:t>
                      </a: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6E939A4-0662-9265-E3D0-74C3E27420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74764" y="319542"/>
            <a:ext cx="650941" cy="22782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>
            <a:extLst>
              <a:ext uri="{FF2B5EF4-FFF2-40B4-BE49-F238E27FC236}">
                <a16:creationId xmlns:a16="http://schemas.microsoft.com/office/drawing/2014/main" id="{53A53CAE-9E7B-D2F1-DF14-B7EBA6E96893}"/>
              </a:ext>
            </a:extLst>
          </p:cNvPr>
          <p:cNvGrpSpPr/>
          <p:nvPr/>
        </p:nvGrpSpPr>
        <p:grpSpPr>
          <a:xfrm>
            <a:off x="764550" y="1450570"/>
            <a:ext cx="2994034" cy="1978430"/>
            <a:chOff x="0" y="0"/>
            <a:chExt cx="6667622" cy="3552093"/>
          </a:xfrm>
          <a:solidFill>
            <a:srgbClr val="0000FF"/>
          </a:solidFill>
        </p:grpSpPr>
        <p:sp>
          <p:nvSpPr>
            <p:cNvPr id="3" name="Freeform 10">
              <a:extLst>
                <a:ext uri="{FF2B5EF4-FFF2-40B4-BE49-F238E27FC236}">
                  <a16:creationId xmlns:a16="http://schemas.microsoft.com/office/drawing/2014/main" id="{972AF259-0E52-BDAB-861F-01CC0744851B}"/>
                </a:ext>
              </a:extLst>
            </p:cNvPr>
            <p:cNvSpPr/>
            <p:nvPr/>
          </p:nvSpPr>
          <p:spPr>
            <a:xfrm>
              <a:off x="0" y="0"/>
              <a:ext cx="6667622" cy="3552092"/>
            </a:xfrm>
            <a:custGeom>
              <a:avLst/>
              <a:gdLst/>
              <a:ahLst/>
              <a:cxnLst/>
              <a:rect l="l" t="t" r="r" b="b"/>
              <a:pathLst>
                <a:path w="6667622" h="3552092">
                  <a:moveTo>
                    <a:pt x="0" y="0"/>
                  </a:moveTo>
                  <a:lnTo>
                    <a:pt x="0" y="3552092"/>
                  </a:lnTo>
                  <a:lnTo>
                    <a:pt x="6667622" y="3552092"/>
                  </a:lnTo>
                  <a:lnTo>
                    <a:pt x="6667622" y="0"/>
                  </a:lnTo>
                  <a:lnTo>
                    <a:pt x="0" y="0"/>
                  </a:lnTo>
                  <a:close/>
                  <a:moveTo>
                    <a:pt x="6606661" y="3491133"/>
                  </a:moveTo>
                  <a:lnTo>
                    <a:pt x="59690" y="3491133"/>
                  </a:lnTo>
                  <a:lnTo>
                    <a:pt x="59690" y="59690"/>
                  </a:lnTo>
                  <a:lnTo>
                    <a:pt x="6606661" y="59690"/>
                  </a:lnTo>
                  <a:lnTo>
                    <a:pt x="6606661" y="3491133"/>
                  </a:lnTo>
                  <a:close/>
                </a:path>
              </a:pathLst>
            </a:custGeom>
            <a:grpFill/>
            <a:ln>
              <a:solidFill>
                <a:srgbClr val="1E198F"/>
              </a:solidFill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1" name="Group 14">
            <a:extLst>
              <a:ext uri="{FF2B5EF4-FFF2-40B4-BE49-F238E27FC236}">
                <a16:creationId xmlns:a16="http://schemas.microsoft.com/office/drawing/2014/main" id="{E49F0FA2-0D06-44F8-6E29-6B8A346F0495}"/>
              </a:ext>
            </a:extLst>
          </p:cNvPr>
          <p:cNvGrpSpPr/>
          <p:nvPr/>
        </p:nvGrpSpPr>
        <p:grpSpPr>
          <a:xfrm>
            <a:off x="4520698" y="1450570"/>
            <a:ext cx="2994034" cy="1978429"/>
            <a:chOff x="0" y="0"/>
            <a:chExt cx="6667622" cy="4151786"/>
          </a:xfrm>
          <a:solidFill>
            <a:srgbClr val="0000FF"/>
          </a:solidFill>
        </p:grpSpPr>
        <p:sp>
          <p:nvSpPr>
            <p:cNvPr id="13" name="Freeform 15">
              <a:extLst>
                <a:ext uri="{FF2B5EF4-FFF2-40B4-BE49-F238E27FC236}">
                  <a16:creationId xmlns:a16="http://schemas.microsoft.com/office/drawing/2014/main" id="{96120AC2-6FF0-2A41-D581-2406C34AD171}"/>
                </a:ext>
              </a:extLst>
            </p:cNvPr>
            <p:cNvSpPr/>
            <p:nvPr/>
          </p:nvSpPr>
          <p:spPr>
            <a:xfrm>
              <a:off x="0" y="0"/>
              <a:ext cx="6667622" cy="4151786"/>
            </a:xfrm>
            <a:custGeom>
              <a:avLst/>
              <a:gdLst/>
              <a:ahLst/>
              <a:cxnLst/>
              <a:rect l="l" t="t" r="r" b="b"/>
              <a:pathLst>
                <a:path w="6667622" h="4151786">
                  <a:moveTo>
                    <a:pt x="0" y="0"/>
                  </a:moveTo>
                  <a:lnTo>
                    <a:pt x="0" y="4151786"/>
                  </a:lnTo>
                  <a:lnTo>
                    <a:pt x="6667622" y="4151786"/>
                  </a:lnTo>
                  <a:lnTo>
                    <a:pt x="6667622" y="0"/>
                  </a:lnTo>
                  <a:lnTo>
                    <a:pt x="0" y="0"/>
                  </a:lnTo>
                  <a:close/>
                  <a:moveTo>
                    <a:pt x="6606661" y="4090825"/>
                  </a:moveTo>
                  <a:lnTo>
                    <a:pt x="59690" y="4090825"/>
                  </a:lnTo>
                  <a:lnTo>
                    <a:pt x="59690" y="59690"/>
                  </a:lnTo>
                  <a:lnTo>
                    <a:pt x="6606661" y="59690"/>
                  </a:lnTo>
                  <a:lnTo>
                    <a:pt x="6606661" y="4090825"/>
                  </a:lnTo>
                  <a:close/>
                </a:path>
              </a:pathLst>
            </a:custGeom>
            <a:grpFill/>
            <a:ln>
              <a:solidFill>
                <a:srgbClr val="1E198F"/>
              </a:solidFill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8" name="Group 19">
            <a:extLst>
              <a:ext uri="{FF2B5EF4-FFF2-40B4-BE49-F238E27FC236}">
                <a16:creationId xmlns:a16="http://schemas.microsoft.com/office/drawing/2014/main" id="{A99D8106-C0CF-F33D-788D-560509C8245E}"/>
              </a:ext>
            </a:extLst>
          </p:cNvPr>
          <p:cNvGrpSpPr/>
          <p:nvPr/>
        </p:nvGrpSpPr>
        <p:grpSpPr>
          <a:xfrm>
            <a:off x="8276846" y="1450570"/>
            <a:ext cx="3082924" cy="1978429"/>
            <a:chOff x="0" y="0"/>
            <a:chExt cx="6865576" cy="3552093"/>
          </a:xfrm>
          <a:solidFill>
            <a:srgbClr val="0000FF"/>
          </a:solidFill>
        </p:grpSpPr>
        <p:sp>
          <p:nvSpPr>
            <p:cNvPr id="19" name="Freeform 20">
              <a:extLst>
                <a:ext uri="{FF2B5EF4-FFF2-40B4-BE49-F238E27FC236}">
                  <a16:creationId xmlns:a16="http://schemas.microsoft.com/office/drawing/2014/main" id="{DAFBBF93-90E4-2958-A299-79702B02BDF3}"/>
                </a:ext>
              </a:extLst>
            </p:cNvPr>
            <p:cNvSpPr/>
            <p:nvPr/>
          </p:nvSpPr>
          <p:spPr>
            <a:xfrm>
              <a:off x="0" y="0"/>
              <a:ext cx="6865576" cy="3552092"/>
            </a:xfrm>
            <a:custGeom>
              <a:avLst/>
              <a:gdLst/>
              <a:ahLst/>
              <a:cxnLst/>
              <a:rect l="l" t="t" r="r" b="b"/>
              <a:pathLst>
                <a:path w="6865576" h="3552092">
                  <a:moveTo>
                    <a:pt x="0" y="0"/>
                  </a:moveTo>
                  <a:lnTo>
                    <a:pt x="0" y="3552092"/>
                  </a:lnTo>
                  <a:lnTo>
                    <a:pt x="6865576" y="3552092"/>
                  </a:lnTo>
                  <a:lnTo>
                    <a:pt x="6865576" y="0"/>
                  </a:lnTo>
                  <a:lnTo>
                    <a:pt x="0" y="0"/>
                  </a:lnTo>
                  <a:close/>
                  <a:moveTo>
                    <a:pt x="6804616" y="3491133"/>
                  </a:moveTo>
                  <a:lnTo>
                    <a:pt x="59690" y="3491133"/>
                  </a:lnTo>
                  <a:lnTo>
                    <a:pt x="59690" y="59690"/>
                  </a:lnTo>
                  <a:lnTo>
                    <a:pt x="6804616" y="59690"/>
                  </a:lnTo>
                  <a:lnTo>
                    <a:pt x="6804616" y="3491133"/>
                  </a:lnTo>
                  <a:close/>
                </a:path>
              </a:pathLst>
            </a:custGeom>
            <a:grpFill/>
            <a:ln>
              <a:solidFill>
                <a:srgbClr val="1E198F"/>
              </a:solidFill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" name="Group 26">
            <a:extLst>
              <a:ext uri="{FF2B5EF4-FFF2-40B4-BE49-F238E27FC236}">
                <a16:creationId xmlns:a16="http://schemas.microsoft.com/office/drawing/2014/main" id="{D90B1BF3-0C98-3C13-23FA-A124142F75BF}"/>
              </a:ext>
            </a:extLst>
          </p:cNvPr>
          <p:cNvGrpSpPr/>
          <p:nvPr/>
        </p:nvGrpSpPr>
        <p:grpSpPr>
          <a:xfrm>
            <a:off x="8276846" y="4060687"/>
            <a:ext cx="3082924" cy="1978428"/>
            <a:chOff x="0" y="0"/>
            <a:chExt cx="6667622" cy="3102323"/>
          </a:xfrm>
          <a:solidFill>
            <a:srgbClr val="0000FF"/>
          </a:solidFill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BC61979F-5285-EACA-C3E8-1167A8569947}"/>
                </a:ext>
              </a:extLst>
            </p:cNvPr>
            <p:cNvSpPr/>
            <p:nvPr/>
          </p:nvSpPr>
          <p:spPr>
            <a:xfrm>
              <a:off x="0" y="0"/>
              <a:ext cx="6667622" cy="3102323"/>
            </a:xfrm>
            <a:custGeom>
              <a:avLst/>
              <a:gdLst/>
              <a:ahLst/>
              <a:cxnLst/>
              <a:rect l="l" t="t" r="r" b="b"/>
              <a:pathLst>
                <a:path w="6667622" h="3102323">
                  <a:moveTo>
                    <a:pt x="0" y="0"/>
                  </a:moveTo>
                  <a:lnTo>
                    <a:pt x="0" y="3102323"/>
                  </a:lnTo>
                  <a:lnTo>
                    <a:pt x="6667622" y="3102323"/>
                  </a:lnTo>
                  <a:lnTo>
                    <a:pt x="6667622" y="0"/>
                  </a:lnTo>
                  <a:lnTo>
                    <a:pt x="0" y="0"/>
                  </a:lnTo>
                  <a:close/>
                  <a:moveTo>
                    <a:pt x="6606661" y="3041363"/>
                  </a:moveTo>
                  <a:lnTo>
                    <a:pt x="59690" y="3041363"/>
                  </a:lnTo>
                  <a:lnTo>
                    <a:pt x="59690" y="59690"/>
                  </a:lnTo>
                  <a:lnTo>
                    <a:pt x="6606661" y="59690"/>
                  </a:lnTo>
                  <a:lnTo>
                    <a:pt x="6606661" y="3041363"/>
                  </a:lnTo>
                  <a:close/>
                </a:path>
              </a:pathLst>
            </a:custGeom>
            <a:grpFill/>
            <a:ln>
              <a:solidFill>
                <a:srgbClr val="1E198F"/>
              </a:solidFill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0" name="Group 24">
            <a:extLst>
              <a:ext uri="{FF2B5EF4-FFF2-40B4-BE49-F238E27FC236}">
                <a16:creationId xmlns:a16="http://schemas.microsoft.com/office/drawing/2014/main" id="{126B08CC-6BD2-C729-3464-0947E61BCE6D}"/>
              </a:ext>
            </a:extLst>
          </p:cNvPr>
          <p:cNvGrpSpPr/>
          <p:nvPr/>
        </p:nvGrpSpPr>
        <p:grpSpPr>
          <a:xfrm>
            <a:off x="4520698" y="4060687"/>
            <a:ext cx="2994034" cy="1978428"/>
            <a:chOff x="0" y="0"/>
            <a:chExt cx="6667622" cy="3102323"/>
          </a:xfrm>
          <a:solidFill>
            <a:srgbClr val="0000FF"/>
          </a:solidFill>
        </p:grpSpPr>
        <p:sp>
          <p:nvSpPr>
            <p:cNvPr id="69" name="Freeform 25">
              <a:extLst>
                <a:ext uri="{FF2B5EF4-FFF2-40B4-BE49-F238E27FC236}">
                  <a16:creationId xmlns:a16="http://schemas.microsoft.com/office/drawing/2014/main" id="{6BD465D8-7DB6-5687-9D82-858C55292A4A}"/>
                </a:ext>
              </a:extLst>
            </p:cNvPr>
            <p:cNvSpPr/>
            <p:nvPr/>
          </p:nvSpPr>
          <p:spPr>
            <a:xfrm>
              <a:off x="0" y="0"/>
              <a:ext cx="6667622" cy="3102323"/>
            </a:xfrm>
            <a:custGeom>
              <a:avLst/>
              <a:gdLst/>
              <a:ahLst/>
              <a:cxnLst/>
              <a:rect l="l" t="t" r="r" b="b"/>
              <a:pathLst>
                <a:path w="6667622" h="3102323">
                  <a:moveTo>
                    <a:pt x="0" y="0"/>
                  </a:moveTo>
                  <a:lnTo>
                    <a:pt x="0" y="3102323"/>
                  </a:lnTo>
                  <a:lnTo>
                    <a:pt x="6667622" y="3102323"/>
                  </a:lnTo>
                  <a:lnTo>
                    <a:pt x="6667622" y="0"/>
                  </a:lnTo>
                  <a:lnTo>
                    <a:pt x="0" y="0"/>
                  </a:lnTo>
                  <a:close/>
                  <a:moveTo>
                    <a:pt x="6606661" y="3041363"/>
                  </a:moveTo>
                  <a:lnTo>
                    <a:pt x="59690" y="3041363"/>
                  </a:lnTo>
                  <a:lnTo>
                    <a:pt x="59690" y="59690"/>
                  </a:lnTo>
                  <a:lnTo>
                    <a:pt x="6606661" y="59690"/>
                  </a:lnTo>
                  <a:lnTo>
                    <a:pt x="6606661" y="3041363"/>
                  </a:lnTo>
                  <a:close/>
                </a:path>
              </a:pathLst>
            </a:custGeom>
            <a:grpFill/>
            <a:ln>
              <a:solidFill>
                <a:srgbClr val="1E198F"/>
              </a:solidFill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0" name="TextBox 40">
            <a:extLst>
              <a:ext uri="{FF2B5EF4-FFF2-40B4-BE49-F238E27FC236}">
                <a16:creationId xmlns:a16="http://schemas.microsoft.com/office/drawing/2014/main" id="{54583947-609D-FB99-E5D4-33966A353AD6}"/>
              </a:ext>
            </a:extLst>
          </p:cNvPr>
          <p:cNvSpPr txBox="1"/>
          <p:nvPr/>
        </p:nvSpPr>
        <p:spPr>
          <a:xfrm>
            <a:off x="4755685" y="4232711"/>
            <a:ext cx="2488730" cy="162622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ts val="1680"/>
              </a:lnSpc>
            </a:pPr>
            <a:r>
              <a:rPr lang="en-US" sz="1200" b="1" dirty="0">
                <a:solidFill>
                  <a:srgbClr val="000000"/>
                </a:solidFill>
                <a:latin typeface="Aptos" panose="020B0004020202020204" pitchFamily="34" charset="0"/>
                <a:ea typeface="Roboto Bold"/>
                <a:cs typeface="Roboto Bold"/>
                <a:sym typeface="Roboto Bold"/>
              </a:rPr>
              <a:t>ИТОГ</a:t>
            </a:r>
          </a:p>
          <a:p>
            <a:pPr>
              <a:lnSpc>
                <a:spcPts val="1680"/>
              </a:lnSpc>
            </a:pPr>
            <a:r>
              <a:rPr lang="ru-RU" sz="12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Б</a:t>
            </a:r>
            <a:r>
              <a:rPr lang="en-US" sz="1200" dirty="0" err="1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юджет</a:t>
            </a:r>
            <a:r>
              <a:rPr lang="en-US" sz="12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проекта</a:t>
            </a:r>
            <a:r>
              <a:rPr lang="en-US" sz="12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</a:p>
          <a:p>
            <a:pPr>
              <a:lnSpc>
                <a:spcPts val="1680"/>
              </a:lnSpc>
            </a:pPr>
            <a:endParaRPr lang="en-US" sz="12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>
              <a:lnSpc>
                <a:spcPts val="1680"/>
              </a:lnSpc>
            </a:pPr>
            <a:r>
              <a:rPr lang="ru-RU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1 600 000</a:t>
            </a:r>
            <a:r>
              <a:rPr lang="en-US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1200" dirty="0" err="1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руб</a:t>
            </a:r>
            <a:endParaRPr lang="en-US" sz="1200" dirty="0">
              <a:solidFill>
                <a:srgbClr val="281EC5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71" name="TextBox 40">
            <a:extLst>
              <a:ext uri="{FF2B5EF4-FFF2-40B4-BE49-F238E27FC236}">
                <a16:creationId xmlns:a16="http://schemas.microsoft.com/office/drawing/2014/main" id="{9774E3C6-4DD5-7A26-DF8C-6D96AFC00F35}"/>
              </a:ext>
            </a:extLst>
          </p:cNvPr>
          <p:cNvSpPr txBox="1"/>
          <p:nvPr/>
        </p:nvSpPr>
        <p:spPr>
          <a:xfrm>
            <a:off x="999537" y="1585773"/>
            <a:ext cx="2488730" cy="16262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ts val="1680"/>
              </a:lnSpc>
            </a:pPr>
            <a:r>
              <a:rPr lang="ru-RU" sz="12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Р</a:t>
            </a:r>
            <a:r>
              <a:rPr lang="en-US" sz="1200" dirty="0" err="1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азработка</a:t>
            </a:r>
            <a:r>
              <a:rPr lang="en-US" sz="12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прототипа</a:t>
            </a:r>
            <a:endParaRPr lang="en-US" sz="12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>
              <a:lnSpc>
                <a:spcPts val="1680"/>
              </a:lnSpc>
            </a:pPr>
            <a:endParaRPr lang="en-US" sz="12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>
              <a:lnSpc>
                <a:spcPts val="1680"/>
              </a:lnSpc>
            </a:pPr>
            <a:r>
              <a:rPr lang="ru-RU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2</a:t>
            </a:r>
            <a:r>
              <a:rPr lang="en-US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1200" dirty="0" err="1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мес</a:t>
            </a:r>
            <a:r>
              <a:rPr lang="en-US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., </a:t>
            </a:r>
            <a:r>
              <a:rPr lang="ru-RU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500 000</a:t>
            </a:r>
            <a:r>
              <a:rPr lang="en-US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1200" dirty="0" err="1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руб</a:t>
            </a:r>
            <a:endParaRPr lang="en-US" sz="1200" dirty="0">
              <a:solidFill>
                <a:srgbClr val="281EC5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72" name="TextBox 40">
            <a:extLst>
              <a:ext uri="{FF2B5EF4-FFF2-40B4-BE49-F238E27FC236}">
                <a16:creationId xmlns:a16="http://schemas.microsoft.com/office/drawing/2014/main" id="{744D1E70-A6B5-E285-A004-135375E93B93}"/>
              </a:ext>
            </a:extLst>
          </p:cNvPr>
          <p:cNvSpPr txBox="1"/>
          <p:nvPr/>
        </p:nvSpPr>
        <p:spPr>
          <a:xfrm>
            <a:off x="4763569" y="1585773"/>
            <a:ext cx="2488730" cy="162622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ts val="1680"/>
              </a:lnSpc>
            </a:pPr>
            <a:r>
              <a:rPr lang="ru-RU" sz="12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Ис</a:t>
            </a:r>
            <a:r>
              <a:rPr lang="en-US" sz="1200" dirty="0" err="1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пытание</a:t>
            </a:r>
            <a:r>
              <a:rPr lang="en-US" sz="12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разработанного</a:t>
            </a:r>
            <a:r>
              <a:rPr lang="en-US" sz="12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продукта</a:t>
            </a:r>
            <a:r>
              <a:rPr lang="en-US" sz="12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.. </a:t>
            </a:r>
            <a:r>
              <a:rPr lang="en-US" sz="1200" dirty="0" err="1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по</a:t>
            </a:r>
            <a:r>
              <a:rPr lang="en-US" sz="12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функциональным</a:t>
            </a:r>
            <a:r>
              <a:rPr lang="en-US" sz="12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свойствам</a:t>
            </a:r>
            <a:r>
              <a:rPr lang="en-US" sz="12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и</a:t>
            </a:r>
            <a:r>
              <a:rPr lang="en-US" sz="12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технико-экономическим</a:t>
            </a:r>
            <a:r>
              <a:rPr lang="en-US" sz="12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характеристикам</a:t>
            </a:r>
            <a:r>
              <a:rPr lang="en-US" sz="12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в</a:t>
            </a:r>
            <a:r>
              <a:rPr lang="en-US" sz="12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условиях</a:t>
            </a:r>
            <a:r>
              <a:rPr lang="en-US" sz="12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... </a:t>
            </a:r>
          </a:p>
          <a:p>
            <a:pPr>
              <a:lnSpc>
                <a:spcPts val="1680"/>
              </a:lnSpc>
            </a:pPr>
            <a:endParaRPr lang="en-US" sz="12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>
              <a:lnSpc>
                <a:spcPts val="1680"/>
              </a:lnSpc>
            </a:pPr>
            <a:r>
              <a:rPr lang="ru-RU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3</a:t>
            </a:r>
            <a:r>
              <a:rPr lang="en-US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1200" dirty="0" err="1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мес</a:t>
            </a:r>
            <a:r>
              <a:rPr lang="en-US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., </a:t>
            </a:r>
            <a:r>
              <a:rPr lang="ru-RU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300 000 </a:t>
            </a:r>
            <a:r>
              <a:rPr lang="en-US" sz="1200" dirty="0" err="1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руб</a:t>
            </a:r>
            <a:endParaRPr lang="en-US" sz="1200" dirty="0">
              <a:solidFill>
                <a:srgbClr val="281EC5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73" name="TextBox 40">
            <a:extLst>
              <a:ext uri="{FF2B5EF4-FFF2-40B4-BE49-F238E27FC236}">
                <a16:creationId xmlns:a16="http://schemas.microsoft.com/office/drawing/2014/main" id="{5FB3E8B5-A8E3-E233-A4E1-5BC1277EC562}"/>
              </a:ext>
            </a:extLst>
          </p:cNvPr>
          <p:cNvSpPr txBox="1"/>
          <p:nvPr/>
        </p:nvSpPr>
        <p:spPr>
          <a:xfrm>
            <a:off x="8573943" y="1585773"/>
            <a:ext cx="2488730" cy="162622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ts val="1680"/>
              </a:lnSpc>
            </a:pPr>
            <a:r>
              <a:rPr lang="ru-RU" sz="12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С</a:t>
            </a:r>
            <a:r>
              <a:rPr lang="en-US" sz="1200" dirty="0" err="1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ертификация</a:t>
            </a:r>
            <a:r>
              <a:rPr lang="en-US" sz="12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продукта</a:t>
            </a:r>
            <a:endParaRPr lang="en-US" sz="12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>
              <a:lnSpc>
                <a:spcPts val="1680"/>
              </a:lnSpc>
            </a:pPr>
            <a:r>
              <a:rPr lang="en-US" sz="1200" dirty="0" err="1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производство</a:t>
            </a:r>
            <a:r>
              <a:rPr lang="en-US" sz="12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: </a:t>
            </a:r>
            <a:r>
              <a:rPr lang="en-US" sz="1200" dirty="0" err="1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контрактное</a:t>
            </a:r>
            <a:endParaRPr lang="en-US" sz="12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>
              <a:lnSpc>
                <a:spcPts val="1680"/>
              </a:lnSpc>
            </a:pPr>
            <a:r>
              <a:rPr lang="en-US" sz="1200" dirty="0" err="1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вывод</a:t>
            </a:r>
            <a:r>
              <a:rPr lang="en-US" sz="12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на</a:t>
            </a:r>
            <a:r>
              <a:rPr lang="en-US" sz="12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рынок</a:t>
            </a:r>
            <a:endParaRPr lang="en-US" sz="12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>
              <a:lnSpc>
                <a:spcPts val="1680"/>
              </a:lnSpc>
            </a:pPr>
            <a:endParaRPr lang="en-US" sz="12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>
              <a:lnSpc>
                <a:spcPts val="1680"/>
              </a:lnSpc>
            </a:pPr>
            <a:r>
              <a:rPr lang="ru-RU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3</a:t>
            </a:r>
            <a:r>
              <a:rPr lang="en-US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1200" dirty="0" err="1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мес</a:t>
            </a:r>
            <a:r>
              <a:rPr lang="en-US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., </a:t>
            </a:r>
            <a:r>
              <a:rPr lang="ru-RU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300 000 </a:t>
            </a:r>
            <a:r>
              <a:rPr lang="en-US" sz="1200" dirty="0" err="1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руб</a:t>
            </a:r>
            <a:endParaRPr lang="en-US" sz="1200" dirty="0">
              <a:solidFill>
                <a:srgbClr val="281EC5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74" name="TextBox 40">
            <a:extLst>
              <a:ext uri="{FF2B5EF4-FFF2-40B4-BE49-F238E27FC236}">
                <a16:creationId xmlns:a16="http://schemas.microsoft.com/office/drawing/2014/main" id="{0F065D7E-C09A-7154-1BE1-9581DDF5EA03}"/>
              </a:ext>
            </a:extLst>
          </p:cNvPr>
          <p:cNvSpPr txBox="1"/>
          <p:nvPr/>
        </p:nvSpPr>
        <p:spPr>
          <a:xfrm>
            <a:off x="8573943" y="4232711"/>
            <a:ext cx="2488730" cy="162622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ts val="1680"/>
              </a:lnSpc>
            </a:pPr>
            <a:r>
              <a:rPr lang="ru-RU" sz="12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У</a:t>
            </a:r>
            <a:r>
              <a:rPr lang="en-US" sz="1200" dirty="0" err="1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величение</a:t>
            </a:r>
            <a:r>
              <a:rPr lang="en-US" sz="12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продаж</a:t>
            </a:r>
            <a:r>
              <a:rPr lang="en-US" sz="12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продукта</a:t>
            </a:r>
            <a:endParaRPr lang="en-US" sz="12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>
              <a:lnSpc>
                <a:spcPts val="1680"/>
              </a:lnSpc>
            </a:pPr>
            <a:r>
              <a:rPr lang="en-US" sz="1200" dirty="0" err="1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производство</a:t>
            </a:r>
            <a:r>
              <a:rPr lang="en-US" sz="12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: </a:t>
            </a:r>
            <a:r>
              <a:rPr lang="en-US" sz="1200" dirty="0" err="1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контрактное</a:t>
            </a:r>
            <a:r>
              <a:rPr lang="en-US" sz="12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/</a:t>
            </a:r>
            <a:r>
              <a:rPr lang="en-US" sz="1200" dirty="0" err="1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собственное</a:t>
            </a:r>
            <a:endParaRPr lang="en-US" sz="12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>
              <a:lnSpc>
                <a:spcPts val="1680"/>
              </a:lnSpc>
            </a:pPr>
            <a:endParaRPr lang="en-US" sz="12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>
              <a:lnSpc>
                <a:spcPts val="1680"/>
              </a:lnSpc>
            </a:pPr>
            <a:r>
              <a:rPr lang="ru-RU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6</a:t>
            </a:r>
            <a:r>
              <a:rPr lang="en-US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1200" dirty="0" err="1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мес</a:t>
            </a:r>
            <a:r>
              <a:rPr lang="en-US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., </a:t>
            </a:r>
            <a:r>
              <a:rPr lang="ru-RU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500 000 </a:t>
            </a:r>
            <a:r>
              <a:rPr lang="en-US" sz="1200" dirty="0" err="1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руб</a:t>
            </a:r>
            <a:endParaRPr lang="en-US" sz="1200" dirty="0">
              <a:solidFill>
                <a:srgbClr val="281EC5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76" name="Овал 75">
            <a:extLst>
              <a:ext uri="{FF2B5EF4-FFF2-40B4-BE49-F238E27FC236}">
                <a16:creationId xmlns:a16="http://schemas.microsoft.com/office/drawing/2014/main" id="{D3066CB8-E6BA-153A-80D2-140D38B9E2B7}"/>
              </a:ext>
            </a:extLst>
          </p:cNvPr>
          <p:cNvSpPr/>
          <p:nvPr/>
        </p:nvSpPr>
        <p:spPr>
          <a:xfrm>
            <a:off x="3869641" y="2128883"/>
            <a:ext cx="540000" cy="540000"/>
          </a:xfrm>
          <a:prstGeom prst="ellipse">
            <a:avLst/>
          </a:prstGeom>
          <a:solidFill>
            <a:srgbClr val="1F1A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→</a:t>
            </a:r>
          </a:p>
        </p:txBody>
      </p:sp>
      <p:sp>
        <p:nvSpPr>
          <p:cNvPr id="77" name="Овал 76">
            <a:extLst>
              <a:ext uri="{FF2B5EF4-FFF2-40B4-BE49-F238E27FC236}">
                <a16:creationId xmlns:a16="http://schemas.microsoft.com/office/drawing/2014/main" id="{B01322B5-1E2C-BB4E-A4F6-E0075221A7CE}"/>
              </a:ext>
            </a:extLst>
          </p:cNvPr>
          <p:cNvSpPr/>
          <p:nvPr/>
        </p:nvSpPr>
        <p:spPr>
          <a:xfrm>
            <a:off x="7625990" y="2128883"/>
            <a:ext cx="540000" cy="540000"/>
          </a:xfrm>
          <a:prstGeom prst="ellipse">
            <a:avLst/>
          </a:prstGeom>
          <a:solidFill>
            <a:srgbClr val="1F1A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→</a:t>
            </a:r>
          </a:p>
        </p:txBody>
      </p:sp>
      <p:sp>
        <p:nvSpPr>
          <p:cNvPr id="78" name="Овал 77">
            <a:extLst>
              <a:ext uri="{FF2B5EF4-FFF2-40B4-BE49-F238E27FC236}">
                <a16:creationId xmlns:a16="http://schemas.microsoft.com/office/drawing/2014/main" id="{16467AED-3CF0-9F29-0E8C-14CF5B43A0DC}"/>
              </a:ext>
            </a:extLst>
          </p:cNvPr>
          <p:cNvSpPr/>
          <p:nvPr/>
        </p:nvSpPr>
        <p:spPr>
          <a:xfrm rot="5400000">
            <a:off x="9548308" y="3446121"/>
            <a:ext cx="540000" cy="540000"/>
          </a:xfrm>
          <a:prstGeom prst="ellipse">
            <a:avLst/>
          </a:prstGeom>
          <a:solidFill>
            <a:srgbClr val="1F1A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→</a:t>
            </a:r>
          </a:p>
        </p:txBody>
      </p:sp>
      <p:sp>
        <p:nvSpPr>
          <p:cNvPr id="79" name="Овал 78">
            <a:extLst>
              <a:ext uri="{FF2B5EF4-FFF2-40B4-BE49-F238E27FC236}">
                <a16:creationId xmlns:a16="http://schemas.microsoft.com/office/drawing/2014/main" id="{6EFB6CCF-E47B-4D59-C667-7C05818C7EE2}"/>
              </a:ext>
            </a:extLst>
          </p:cNvPr>
          <p:cNvSpPr/>
          <p:nvPr/>
        </p:nvSpPr>
        <p:spPr>
          <a:xfrm rot="10800000">
            <a:off x="7625990" y="4775820"/>
            <a:ext cx="540000" cy="540000"/>
          </a:xfrm>
          <a:prstGeom prst="ellipse">
            <a:avLst/>
          </a:prstGeom>
          <a:solidFill>
            <a:srgbClr val="1F1A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→</a:t>
            </a:r>
          </a:p>
        </p:txBody>
      </p:sp>
      <p:sp>
        <p:nvSpPr>
          <p:cNvPr id="4" name="Прямоугольник 7">
            <a:extLst>
              <a:ext uri="{FF2B5EF4-FFF2-40B4-BE49-F238E27FC236}">
                <a16:creationId xmlns:a16="http://schemas.microsoft.com/office/drawing/2014/main" id="{D0B16C3D-8C0D-CA7A-EFE4-48BA57782A3F}"/>
              </a:ext>
            </a:extLst>
          </p:cNvPr>
          <p:cNvSpPr/>
          <p:nvPr/>
        </p:nvSpPr>
        <p:spPr bwMode="auto">
          <a:xfrm>
            <a:off x="11408469" y="0"/>
            <a:ext cx="783529" cy="813956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7" tIns="45717" rIns="45717" bIns="45717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D063257-6644-C313-A56F-EC522D0AE4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74764" y="319542"/>
            <a:ext cx="650941" cy="227829"/>
          </a:xfrm>
          <a:prstGeom prst="rect">
            <a:avLst/>
          </a:prstGeom>
        </p:spPr>
      </p:pic>
      <p:grpSp>
        <p:nvGrpSpPr>
          <p:cNvPr id="8" name="Прямоугольник 17">
            <a:extLst>
              <a:ext uri="{FF2B5EF4-FFF2-40B4-BE49-F238E27FC236}">
                <a16:creationId xmlns:a16="http://schemas.microsoft.com/office/drawing/2014/main" id="{120986D9-F89E-7ADA-CBC4-E4FE1430BD2C}"/>
              </a:ext>
            </a:extLst>
          </p:cNvPr>
          <p:cNvGrpSpPr/>
          <p:nvPr/>
        </p:nvGrpSpPr>
        <p:grpSpPr bwMode="auto">
          <a:xfrm>
            <a:off x="66295" y="52377"/>
            <a:ext cx="2529760" cy="506844"/>
            <a:chOff x="-1" y="0"/>
            <a:chExt cx="2024402" cy="506843"/>
          </a:xfrm>
        </p:grpSpPr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id="{0C18F6F6-F1F3-44BD-D2C2-71AFD4F58BC5}"/>
                </a:ext>
              </a:extLst>
            </p:cNvPr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10" name="НАЗВАНИЕ РАЗДЕЛА">
              <a:extLst>
                <a:ext uri="{FF2B5EF4-FFF2-40B4-BE49-F238E27FC236}">
                  <a16:creationId xmlns:a16="http://schemas.microsoft.com/office/drawing/2014/main" id="{12E55C06-57D1-CB0E-FC1E-BE10DD0658BB}"/>
                </a:ext>
              </a:extLst>
            </p:cNvPr>
            <p:cNvSpPr/>
            <p:nvPr/>
          </p:nvSpPr>
          <p:spPr bwMode="auto">
            <a:xfrm>
              <a:off x="151230" y="22588"/>
              <a:ext cx="1691724" cy="461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 dirty="0"/>
                <a:t>Стратегия развития проекта</a:t>
              </a:r>
              <a:endParaRPr dirty="0"/>
            </a:p>
          </p:txBody>
        </p:sp>
      </p:grp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B83ABF80-48B6-1DE1-EE74-9F1B1A3E80D2}"/>
              </a:ext>
            </a:extLst>
          </p:cNvPr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122FD2AF-E03E-4FAD-EFE9-2A0A7FDDA78B}"/>
                </a:ext>
              </a:extLst>
            </p:cNvPr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15" name="Текст">
              <a:extLst>
                <a:ext uri="{FF2B5EF4-FFF2-40B4-BE49-F238E27FC236}">
                  <a16:creationId xmlns:a16="http://schemas.microsoft.com/office/drawing/2014/main" id="{C599B9D6-9D8D-80AC-A358-330D46F5CA9D}"/>
                </a:ext>
              </a:extLst>
            </p:cNvPr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10</a:t>
              </a:fld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08769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930843733" name="Прямоугольник 16"/>
          <p:cNvGrpSpPr/>
          <p:nvPr/>
        </p:nvGrpSpPr>
        <p:grpSpPr bwMode="auto">
          <a:xfrm>
            <a:off x="-6778" y="6365336"/>
            <a:ext cx="542262" cy="506844"/>
            <a:chOff x="0" y="0"/>
            <a:chExt cx="542261" cy="506841"/>
          </a:xfrm>
        </p:grpSpPr>
        <p:sp>
          <p:nvSpPr>
            <p:cNvPr id="1824284633" name="Прямоугольник"/>
            <p:cNvSpPr/>
            <p:nvPr/>
          </p:nvSpPr>
          <p:spPr bwMode="auto">
            <a:xfrm>
              <a:off x="0" y="0"/>
              <a:ext cx="542262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7" tIns="45717" rIns="45717" bIns="45717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002410341" name="Текст"/>
            <p:cNvSpPr txBox="1"/>
            <p:nvPr/>
          </p:nvSpPr>
          <p:spPr bwMode="auto">
            <a:xfrm>
              <a:off x="137235" y="148344"/>
              <a:ext cx="190699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7" tIns="45717" rIns="45717" bIns="45717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2873BF59-2EB9-1FEF-C98D-18302F468AFD}" type="slidenum">
                <a:rPr/>
                <a:t>11</a:t>
              </a:fld>
              <a:endParaRPr/>
            </a:p>
          </p:txBody>
        </p:sp>
      </p:grpSp>
      <p:grpSp>
        <p:nvGrpSpPr>
          <p:cNvPr id="244605712" name="Прямоугольник 17"/>
          <p:cNvGrpSpPr/>
          <p:nvPr/>
        </p:nvGrpSpPr>
        <p:grpSpPr bwMode="auto">
          <a:xfrm>
            <a:off x="-18522" y="-7365"/>
            <a:ext cx="2024403" cy="506844"/>
            <a:chOff x="0" y="0"/>
            <a:chExt cx="2024403" cy="506844"/>
          </a:xfrm>
        </p:grpSpPr>
        <p:sp>
          <p:nvSpPr>
            <p:cNvPr id="399383092" name="Прямоугольник"/>
            <p:cNvSpPr/>
            <p:nvPr/>
          </p:nvSpPr>
          <p:spPr bwMode="auto">
            <a:xfrm>
              <a:off x="0" y="0"/>
              <a:ext cx="2024403" cy="506844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7" tIns="45717" rIns="45717" bIns="45717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1253693170" name="НАЗВАНИЕ РАЗДЕЛА"/>
            <p:cNvSpPr/>
            <p:nvPr/>
          </p:nvSpPr>
          <p:spPr bwMode="auto">
            <a:xfrm>
              <a:off x="151230" y="117520"/>
              <a:ext cx="1694605" cy="2746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7" tIns="45717" rIns="45717" bIns="45717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 dirty="0"/>
                <a:t>Прототип</a:t>
              </a:r>
              <a:endParaRPr dirty="0"/>
            </a:p>
          </p:txBody>
        </p:sp>
      </p:grpSp>
      <p:sp>
        <p:nvSpPr>
          <p:cNvPr id="764990454" name="Прямоугольник 7"/>
          <p:cNvSpPr/>
          <p:nvPr/>
        </p:nvSpPr>
        <p:spPr bwMode="auto">
          <a:xfrm>
            <a:off x="11408469" y="0"/>
            <a:ext cx="783529" cy="813956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7" tIns="45717" rIns="45717" bIns="45717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90684091" name="TextBox 17"/>
          <p:cNvSpPr txBox="1"/>
          <p:nvPr/>
        </p:nvSpPr>
        <p:spPr bwMode="auto">
          <a:xfrm>
            <a:off x="10083816" y="3791"/>
            <a:ext cx="3205158" cy="276994"/>
          </a:xfrm>
          <a:prstGeom prst="rect">
            <a:avLst/>
          </a:prstGeom>
          <a:ln w="12700">
            <a:miter lim="400000"/>
          </a:ln>
        </p:spPr>
        <p:txBody>
          <a:bodyPr lIns="45717" tIns="45717" rIns="45717" bIns="45717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sp>
        <p:nvSpPr>
          <p:cNvPr id="563994253" name="Текст 2"/>
          <p:cNvSpPr txBox="1"/>
          <p:nvPr/>
        </p:nvSpPr>
        <p:spPr bwMode="auto">
          <a:xfrm>
            <a:off x="993678" y="3181256"/>
            <a:ext cx="10522852" cy="646325"/>
          </a:xfrm>
          <a:prstGeom prst="rect">
            <a:avLst/>
          </a:prstGeom>
          <a:ln w="12700">
            <a:miter lim="400000"/>
          </a:ln>
        </p:spPr>
        <p:txBody>
          <a:bodyPr wrap="square" lIns="45717" tIns="45717" rIns="45717" bIns="45717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E047304-2508-3DC5-402E-D02CE1C133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74764" y="319542"/>
            <a:ext cx="650941" cy="22782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2752146-2EC6-5F0D-3DC3-0B54306380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8"/>
          <a:stretch/>
        </p:blipFill>
        <p:spPr>
          <a:xfrm>
            <a:off x="132708" y="3827581"/>
            <a:ext cx="5851782" cy="282565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86006D4-E067-7152-4C9D-A9A00897D025}"/>
              </a:ext>
            </a:extLst>
          </p:cNvPr>
          <p:cNvSpPr txBox="1"/>
          <p:nvPr/>
        </p:nvSpPr>
        <p:spPr bwMode="auto">
          <a:xfrm>
            <a:off x="7528388" y="6207172"/>
            <a:ext cx="4530904" cy="36933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r>
              <a:rPr lang="ru-RU" dirty="0"/>
              <a:t>Внешний вид сайта «</a:t>
            </a:r>
            <a:r>
              <a:rPr lang="ru-RU" dirty="0" err="1"/>
              <a:t>АртДвиж</a:t>
            </a:r>
            <a:r>
              <a:rPr lang="ru-RU" dirty="0"/>
              <a:t>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20EDF8-5324-FA04-EE14-445FE7BB44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09" y="732195"/>
            <a:ext cx="5851782" cy="30054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B5D36BB-32EB-4487-3320-D2C670538A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511" y="1714500"/>
            <a:ext cx="5732859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12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Команда проекта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graphicFrame>
        <p:nvGraphicFramePr>
          <p:cNvPr id="31" name="Таблица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9161348"/>
              </p:ext>
            </p:extLst>
          </p:nvPr>
        </p:nvGraphicFramePr>
        <p:xfrm>
          <a:off x="-2658140" y="3505553"/>
          <a:ext cx="14699646" cy="22644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17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989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281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214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337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270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dirty="0"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12700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1" i="0" u="none" strike="noStrike" cap="none" spc="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Times New Roman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12700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b="1" dirty="0">
                          <a:solidFill>
                            <a:schemeClr val="accent1"/>
                          </a:solidFill>
                          <a:latin typeface="+mj-lt"/>
                        </a:rPr>
                        <a:t>Научный руководитель</a:t>
                      </a:r>
                      <a:endParaRPr lang="en-US" sz="1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КОНСУЛЬТИРОВАНИЕ/МЕНТОР</a:t>
                      </a:r>
                      <a:endParaRPr lang="ru-RU" sz="1200" b="1" i="0" u="none" strike="noStrike" cap="none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+mn-ea"/>
                        <a:cs typeface="Times New Roman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12700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b="1" dirty="0">
                          <a:solidFill>
                            <a:schemeClr val="accent1"/>
                          </a:solidFill>
                          <a:latin typeface="+mj-lt"/>
                        </a:rPr>
                        <a:t>Лидер команды</a:t>
                      </a:r>
                      <a:endParaRPr sz="1100" dirty="0"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12700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dirty="0"/>
                    </a:p>
                  </a:txBody>
                  <a:tcPr anchor="ctr">
                    <a:lnL w="28575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222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spc="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Times New Roman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ТРУБИНА</a:t>
                      </a:r>
                    </a:p>
                    <a:p>
                      <a:pPr algn="ctr">
                        <a:defRPr/>
                      </a:pPr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Таисия Евгеньевна</a:t>
                      </a:r>
                      <a:endParaRPr dirty="0"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Times New Roman"/>
                        </a:rPr>
                        <a:t>ВОРОНИН</a:t>
                      </a:r>
                    </a:p>
                    <a:p>
                      <a:pPr algn="ctr">
                        <a:defRPr/>
                      </a:pPr>
                      <a:r>
                        <a:rPr lang="ru-RU" sz="1400" b="1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Times New Roman"/>
                        </a:rPr>
                        <a:t>Михаил</a:t>
                      </a:r>
                      <a:endParaRPr lang="ru-RU" sz="1000" b="0" i="0" dirty="0">
                        <a:latin typeface="+mj-lt"/>
                        <a:cs typeface="Times New Roman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ШИЧАНИНА</a:t>
                      </a:r>
                    </a:p>
                    <a:p>
                      <a:pPr algn="ctr">
                        <a:defRPr/>
                      </a:pPr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Дарья Юрьевна</a:t>
                      </a:r>
                      <a:endParaRPr lang="ru-RU" sz="1200" b="0" i="0" dirty="0">
                        <a:latin typeface="+mj-lt"/>
                        <a:cs typeface="Times New Roman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МИРОНОВА</a:t>
                      </a:r>
                      <a:endParaRPr dirty="0"/>
                    </a:p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Анастасия Сергеевна</a:t>
                      </a:r>
                      <a:endParaRPr dirty="0"/>
                    </a:p>
                  </a:txBody>
                  <a:tcPr anchor="ctr">
                    <a:lnL w="28575" algn="ctr">
                      <a:noFill/>
                    </a:lnL>
                    <a:lnR w="12700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55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i="0" u="none" strike="noStrike" cap="none" spc="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Студент 2-го курса </a:t>
                      </a:r>
                      <a:r>
                        <a:rPr lang="ru-RU" sz="1200" b="1" i="1" u="none" strike="noStrike" cap="none" spc="0" dirty="0">
                          <a:solidFill>
                            <a:srgbClr val="FD493D"/>
                          </a:solidFill>
                          <a:latin typeface="+mj-lt"/>
                          <a:ea typeface="+mn-ea"/>
                          <a:cs typeface="+mn-cs"/>
                        </a:rPr>
                        <a:t>ВВГУ</a:t>
                      </a:r>
                      <a:endParaRPr lang="ru-RU" dirty="0">
                        <a:latin typeface="+mj-lt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1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i="0" u="none" strike="noStrike" cap="none" spc="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Студент 2-го курса </a:t>
                      </a:r>
                      <a:r>
                        <a:rPr lang="ru-RU" sz="1200" b="1" i="1" u="none" strike="noStrike" cap="none" spc="0" dirty="0">
                          <a:solidFill>
                            <a:srgbClr val="FD493D"/>
                          </a:solidFill>
                          <a:latin typeface="+mj-lt"/>
                          <a:ea typeface="+mn-ea"/>
                          <a:cs typeface="+mn-cs"/>
                        </a:rPr>
                        <a:t>ВВГУ</a:t>
                      </a:r>
                      <a:endParaRPr lang="ru-RU" dirty="0">
                        <a:latin typeface="+mj-lt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i="0" u="none" strike="noStrike" cap="none" spc="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Студент 2-го курса </a:t>
                      </a:r>
                      <a:r>
                        <a:rPr lang="ru-RU" sz="1200" b="1" i="1" u="none" strike="noStrike" cap="none" spc="0" dirty="0">
                          <a:solidFill>
                            <a:srgbClr val="FD493D"/>
                          </a:solidFill>
                          <a:latin typeface="+mj-lt"/>
                          <a:ea typeface="+mn-ea"/>
                          <a:cs typeface="+mn-cs"/>
                        </a:rPr>
                        <a:t>ВВГУ</a:t>
                      </a:r>
                      <a:endParaRPr lang="ru-RU" dirty="0">
                        <a:latin typeface="+mj-lt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12700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55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anchor="ctr">
                    <a:lnL w="28575" algn="ctr">
                      <a:noFill/>
                    </a:lnL>
                    <a:lnR w="12700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2DA218A-891D-347A-2636-B16C281F4D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74764" y="319542"/>
            <a:ext cx="650941" cy="22782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CC02C09-A081-E5F5-F42F-591162455E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1" r="6925"/>
          <a:stretch/>
        </p:blipFill>
        <p:spPr>
          <a:xfrm>
            <a:off x="535484" y="1094860"/>
            <a:ext cx="1988077" cy="22644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18EAC38-2A68-1234-F8A1-C199E532560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6" t="7283" r="12853" b="27490"/>
          <a:stretch/>
        </p:blipFill>
        <p:spPr>
          <a:xfrm>
            <a:off x="9680449" y="1029799"/>
            <a:ext cx="1794315" cy="2264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572CAF5-49EA-1374-0AEA-807F9980214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" t="18275" b="26308"/>
          <a:stretch/>
        </p:blipFill>
        <p:spPr>
          <a:xfrm>
            <a:off x="6729665" y="1019528"/>
            <a:ext cx="2219218" cy="227291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657292F-07C0-7673-6356-52E13B84BF7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281" y="1059254"/>
            <a:ext cx="2264400" cy="22644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13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Команда проекта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graphicFrame>
        <p:nvGraphicFramePr>
          <p:cNvPr id="31" name="Таблица 30"/>
          <p:cNvGraphicFramePr>
            <a:graphicFrameLocks noGrp="1"/>
          </p:cNvGraphicFramePr>
          <p:nvPr/>
        </p:nvGraphicFramePr>
        <p:xfrm>
          <a:off x="-2732567" y="3926906"/>
          <a:ext cx="14361286" cy="12788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766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48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74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224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936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spc="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Times New Roman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7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КОЛТОВСКАЯ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Камилла Константиновна</a:t>
                      </a:r>
                      <a:endParaRPr lang="ru-RU" sz="1200" b="0" i="0" u="none" strike="noStrike" cap="none" spc="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Times New Roman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7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ЧАЙКОВСКАЯ</a:t>
                      </a:r>
                      <a:b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</a:br>
                      <a:r>
                        <a:rPr lang="ru-RU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Диана Дмитриевна</a:t>
                      </a:r>
                      <a:endParaRPr lang="ru-RU" sz="1500" b="0" i="0" dirty="0">
                        <a:latin typeface="+mj-lt"/>
                        <a:cs typeface="Times New Roman"/>
                      </a:endParaRPr>
                    </a:p>
                  </a:txBody>
                  <a:tcPr marL="111313" marR="111313" marT="55656" marB="55656"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7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МОРОЗОВА</a:t>
                      </a:r>
                      <a:endParaRPr sz="1500" dirty="0"/>
                    </a:p>
                    <a:p>
                      <a:pPr algn="ctr">
                        <a:defRPr/>
                      </a:pPr>
                      <a:r>
                        <a:rPr lang="ru-RU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Милена Сергеевна</a:t>
                      </a:r>
                      <a:endParaRPr sz="1500" dirty="0"/>
                    </a:p>
                  </a:txBody>
                  <a:tcPr marL="111313" marR="111313" marT="55656" marB="55656" anchor="ctr">
                    <a:lnL w="28575" algn="ctr">
                      <a:noFill/>
                    </a:lnL>
                    <a:lnR w="12700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93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dirty="0"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Студент 2-го курса </a:t>
                      </a:r>
                      <a:r>
                        <a:rPr lang="ru-RU" sz="1500" b="1" i="1" dirty="0">
                          <a:solidFill>
                            <a:srgbClr val="FD493D"/>
                          </a:solidFill>
                          <a:latin typeface="+mj-lt"/>
                        </a:rPr>
                        <a:t>ВВГУ</a:t>
                      </a:r>
                      <a:endParaRPr lang="ru-RU" sz="1500" dirty="0"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35353">
                              <a:lumMod val="60000"/>
                              <a:lumOff val="40000"/>
                            </a:srgbClr>
                          </a:solidFill>
                          <a:effectLst/>
                          <a:uLnTx/>
                          <a:uFillTx/>
                          <a:latin typeface="Calibri"/>
                          <a:cs typeface="Helvetica"/>
                        </a:rPr>
                        <a:t>Студент 2-го курса </a:t>
                      </a:r>
                      <a:r>
                        <a:rPr kumimoji="0" lang="ru-RU" sz="1500" b="1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D493D"/>
                          </a:solidFill>
                          <a:effectLst/>
                          <a:uLnTx/>
                          <a:uFillTx/>
                          <a:latin typeface="Calibri"/>
                          <a:cs typeface="Helvetica"/>
                        </a:rPr>
                        <a:t>ВВГУ</a:t>
                      </a:r>
                      <a:endParaRPr kumimoji="0" lang="ru-RU" sz="15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elvetica"/>
                        <a:cs typeface="Helvetica"/>
                      </a:endParaRPr>
                    </a:p>
                  </a:txBody>
                  <a:tcPr marL="111313" marR="111313" marT="55656" marB="55656"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35353">
                              <a:lumMod val="60000"/>
                              <a:lumOff val="40000"/>
                            </a:srgbClr>
                          </a:solidFill>
                          <a:effectLst/>
                          <a:uLnTx/>
                          <a:uFillTx/>
                          <a:latin typeface="Calibri"/>
                          <a:cs typeface="Helvetica"/>
                        </a:rPr>
                        <a:t>Студент 2-го курса </a:t>
                      </a:r>
                      <a:r>
                        <a:rPr kumimoji="0" lang="ru-RU" sz="1500" b="1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D493D"/>
                          </a:solidFill>
                          <a:effectLst/>
                          <a:uLnTx/>
                          <a:uFillTx/>
                          <a:latin typeface="Calibri"/>
                          <a:cs typeface="Helvetica"/>
                        </a:rPr>
                        <a:t>ВВГУ</a:t>
                      </a:r>
                      <a:endParaRPr kumimoji="0" lang="ru-RU" sz="15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elvetica"/>
                        <a:cs typeface="Helvetica"/>
                      </a:endParaRPr>
                    </a:p>
                  </a:txBody>
                  <a:tcPr marL="111313" marR="111313" marT="55656" marB="55656" anchor="ctr">
                    <a:lnL w="28575" algn="ctr">
                      <a:noFill/>
                    </a:lnL>
                    <a:lnR w="12700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393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500" dirty="0"/>
                    </a:p>
                  </a:txBody>
                  <a:tcPr marL="111313" marR="111313" marT="55656" marB="55656"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500" dirty="0"/>
                    </a:p>
                  </a:txBody>
                  <a:tcPr marL="111313" marR="111313" marT="55656" marB="55656"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500" dirty="0"/>
                    </a:p>
                  </a:txBody>
                  <a:tcPr marL="111313" marR="111313" marT="55656" marB="55656"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500" dirty="0"/>
                    </a:p>
                  </a:txBody>
                  <a:tcPr marL="111313" marR="111313" marT="55656" marB="55656" anchor="ctr">
                    <a:lnL w="28575" algn="ctr">
                      <a:noFill/>
                    </a:lnL>
                    <a:lnR w="12700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2DA218A-891D-347A-2636-B16C281F4D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74764" y="319542"/>
            <a:ext cx="650941" cy="22782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8E20C7-117C-D2A9-65F6-449E4E9512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1" t="16047" r="6811" b="17663"/>
          <a:stretch/>
        </p:blipFill>
        <p:spPr bwMode="auto">
          <a:xfrm>
            <a:off x="5288547" y="1238232"/>
            <a:ext cx="1988077" cy="22644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FC0838F-687A-530D-E040-BE4C80B55E3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6" t="27131" r="16594" b="24629"/>
          <a:stretch/>
        </p:blipFill>
        <p:spPr bwMode="auto">
          <a:xfrm>
            <a:off x="8902095" y="1238232"/>
            <a:ext cx="1842565" cy="22644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6A58396-6883-4F2D-6D3E-27FCA9F1492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63" r="11835"/>
          <a:stretch/>
        </p:blipFill>
        <p:spPr bwMode="auto">
          <a:xfrm>
            <a:off x="1319254" y="1238232"/>
            <a:ext cx="2219218" cy="226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564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6" name="Прямоугольник 7"/>
          <p:cNvSpPr/>
          <p:nvPr/>
        </p:nvSpPr>
        <p:spPr bwMode="auto">
          <a:xfrm>
            <a:off x="6103137" y="1742787"/>
            <a:ext cx="6121525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n-lt"/>
                <a:ea typeface="+mn-ea"/>
                <a:cs typeface="+mn-cs"/>
              </a:defRPr>
            </a:pPr>
            <a:endParaRPr/>
          </a:p>
        </p:txBody>
      </p:sp>
      <p:sp>
        <p:nvSpPr>
          <p:cNvPr id="357" name="Прямоугольник 10"/>
          <p:cNvSpPr/>
          <p:nvPr/>
        </p:nvSpPr>
        <p:spPr bwMode="auto">
          <a:xfrm>
            <a:off x="6103137" y="-6261"/>
            <a:ext cx="6121527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  <a:endParaRPr/>
          </a:p>
        </p:txBody>
      </p:sp>
      <p:sp>
        <p:nvSpPr>
          <p:cNvPr id="358" name="Прямоугольник 13"/>
          <p:cNvSpPr/>
          <p:nvPr/>
        </p:nvSpPr>
        <p:spPr bwMode="auto">
          <a:xfrm>
            <a:off x="6102381" y="5347906"/>
            <a:ext cx="2372738" cy="151588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endParaRPr/>
          </a:p>
        </p:txBody>
      </p:sp>
      <p:sp>
        <p:nvSpPr>
          <p:cNvPr id="359" name="Прямоугольник 9"/>
          <p:cNvSpPr/>
          <p:nvPr/>
        </p:nvSpPr>
        <p:spPr bwMode="auto">
          <a:xfrm>
            <a:off x="8355782" y="-12041"/>
            <a:ext cx="3868879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n-lt"/>
                <a:ea typeface="+mn-ea"/>
                <a:cs typeface="+mn-cs"/>
              </a:defRPr>
            </a:pPr>
            <a:endParaRPr/>
          </a:p>
        </p:txBody>
      </p:sp>
      <p:pic>
        <p:nvPicPr>
          <p:cNvPr id="360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/>
        </p:blipFill>
        <p:spPr bwMode="auto">
          <a:xfrm>
            <a:off x="8806690" y="2333918"/>
            <a:ext cx="3417973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361" name="image2.png" descr="image2.png"/>
          <p:cNvPicPr>
            <a:picLocks noChangeAspect="1"/>
          </p:cNvPicPr>
          <p:nvPr/>
        </p:nvPicPr>
        <p:blipFill>
          <a:blip r:embed="rId3"/>
          <a:srcRect t="720" b="5620"/>
          <a:stretch/>
        </p:blipFill>
        <p:spPr bwMode="auto">
          <a:xfrm>
            <a:off x="8362269" y="1788748"/>
            <a:ext cx="3896248" cy="5131928"/>
          </a:xfrm>
          <a:prstGeom prst="rect">
            <a:avLst/>
          </a:prstGeom>
          <a:ln w="12700">
            <a:miter lim="400000"/>
          </a:ln>
        </p:spPr>
      </p:pic>
      <p:sp>
        <p:nvSpPr>
          <p:cNvPr id="362" name="Текст 2"/>
          <p:cNvSpPr txBox="1"/>
          <p:nvPr/>
        </p:nvSpPr>
        <p:spPr bwMode="auto">
          <a:xfrm>
            <a:off x="532008" y="995119"/>
            <a:ext cx="4831214" cy="452933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dirty="0"/>
              <a:t>Сайт «</a:t>
            </a:r>
            <a:r>
              <a:rPr lang="ru-RU" dirty="0" err="1"/>
              <a:t>АртДвиж</a:t>
            </a:r>
            <a:r>
              <a:rPr lang="ru-RU" dirty="0"/>
              <a:t>»</a:t>
            </a:r>
            <a:endParaRPr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sz="7200"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dirty="0"/>
              <a:t>Лидер команды – Шичанина Дарья Юрьевна</a:t>
            </a:r>
            <a:endParaRPr dirty="0"/>
          </a:p>
        </p:txBody>
      </p:sp>
      <p:grpSp>
        <p:nvGrpSpPr>
          <p:cNvPr id="2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3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4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14</a:t>
              </a:fld>
              <a:endParaRPr/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29913C-A4DC-BBBF-2F02-7DB34D3076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7066" y="588997"/>
            <a:ext cx="1606653" cy="598714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0F73CF79-A50C-5D54-405B-C2C0647E3766}"/>
              </a:ext>
            </a:extLst>
          </p:cNvPr>
          <p:cNvSpPr txBox="1"/>
          <p:nvPr/>
        </p:nvSpPr>
        <p:spPr>
          <a:xfrm>
            <a:off x="652728" y="5524452"/>
            <a:ext cx="4230624" cy="101416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r>
              <a:rPr lang="ru-RU" sz="1600" b="1" dirty="0">
                <a:latin typeface="Aptos SemiBold" panose="020B0004020202020204" pitchFamily="34" charset="0"/>
                <a:ea typeface="Gilroy Bold"/>
                <a:cs typeface="Times New Roman" panose="02020603050405020304" pitchFamily="18" charset="0"/>
                <a:sym typeface="Gilroy Bold"/>
              </a:rPr>
              <a:t>Контакты</a:t>
            </a:r>
          </a:p>
          <a:p>
            <a:r>
              <a:rPr lang="ru-RU" sz="1600" b="1" dirty="0">
                <a:latin typeface="Aptos SemiBold" panose="020B0004020202020204" pitchFamily="34" charset="0"/>
                <a:ea typeface="Gilroy Bold"/>
                <a:cs typeface="Times New Roman" panose="02020603050405020304" pitchFamily="18" charset="0"/>
                <a:sym typeface="Gilroy Bold"/>
              </a:rPr>
              <a:t>📞 </a:t>
            </a:r>
            <a:r>
              <a:rPr lang="ru-RU" sz="1600" dirty="0">
                <a:latin typeface="Aptos" panose="020B0004020202020204" pitchFamily="34" charset="0"/>
                <a:ea typeface="Gilroy Bold"/>
                <a:cs typeface="Times New Roman" panose="02020603050405020304" pitchFamily="18" charset="0"/>
                <a:sym typeface="Gilroy Bold"/>
              </a:rPr>
              <a:t>[номер телефона]</a:t>
            </a:r>
          </a:p>
          <a:p>
            <a:r>
              <a:rPr lang="ru-RU" sz="1600" dirty="0">
                <a:latin typeface="Aptos SemiBold" panose="020B0004020202020204" pitchFamily="34" charset="0"/>
                <a:ea typeface="Gilroy Bold"/>
                <a:cs typeface="Times New Roman" panose="02020603050405020304" pitchFamily="18" charset="0"/>
                <a:sym typeface="Gilroy Bold"/>
              </a:rPr>
              <a:t>✉️ </a:t>
            </a:r>
            <a:r>
              <a:rPr lang="ru-RU" sz="1600" dirty="0">
                <a:latin typeface="Aptos" panose="020B0004020202020204" pitchFamily="34" charset="0"/>
                <a:ea typeface="Gilroy Bold"/>
                <a:cs typeface="Times New Roman" panose="02020603050405020304" pitchFamily="18" charset="0"/>
                <a:sym typeface="Gilroy Bold"/>
              </a:rPr>
              <a:t>[почта и/или </a:t>
            </a:r>
            <a:r>
              <a:rPr lang="ru-RU" sz="1600" dirty="0" err="1">
                <a:latin typeface="Aptos" panose="020B0004020202020204" pitchFamily="34" charset="0"/>
                <a:ea typeface="Gilroy Bold"/>
                <a:cs typeface="Times New Roman" panose="02020603050405020304" pitchFamily="18" charset="0"/>
                <a:sym typeface="Gilroy Bold"/>
              </a:rPr>
              <a:t>телеграм</a:t>
            </a:r>
            <a:r>
              <a:rPr lang="ru-RU" sz="1600" dirty="0">
                <a:latin typeface="Aptos" panose="020B0004020202020204" pitchFamily="34" charset="0"/>
                <a:ea typeface="Gilroy Bold"/>
                <a:cs typeface="Times New Roman" panose="02020603050405020304" pitchFamily="18" charset="0"/>
                <a:sym typeface="Gilroy Bold"/>
              </a:rPr>
              <a:t>]</a:t>
            </a:r>
            <a:endParaRPr lang="en-US" sz="1400" dirty="0">
              <a:latin typeface="Aptos" panose="020B0004020202020204" pitchFamily="34" charset="0"/>
              <a:ea typeface="Gilroy Bold"/>
              <a:cs typeface="Times New Roman" panose="02020603050405020304" pitchFamily="18" charset="0"/>
              <a:sym typeface="Gilroy Bold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065EC46-EA83-9A14-10F7-009FE599EF41}"/>
              </a:ext>
            </a:extLst>
          </p:cNvPr>
          <p:cNvSpPr/>
          <p:nvPr/>
        </p:nvSpPr>
        <p:spPr>
          <a:xfrm>
            <a:off x="6144927" y="2429258"/>
            <a:ext cx="2175553" cy="2283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ptos" panose="020B0004020202020204" pitchFamily="34" charset="0"/>
              </a:rPr>
              <a:t>Место для 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Aptos" panose="020B0004020202020204" pitchFamily="34" charset="0"/>
              </a:rPr>
              <a:t>QR-</a:t>
            </a:r>
            <a:r>
              <a:rPr lang="ru-RU" dirty="0">
                <a:solidFill>
                  <a:schemeClr val="tx1"/>
                </a:solidFill>
                <a:latin typeface="Aptos" panose="020B0004020202020204" pitchFamily="34" charset="0"/>
              </a:rPr>
              <a:t>кода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spDef>
    <a:lnDef>
      <a:spPr bwMode="auto">
        <a:prstGeom prst="rect">
          <a:avLst/>
        </a:prstGeom>
        <a:noFill/>
        <a:ln w="25400" cap="flat">
          <a:solidFill>
            <a:schemeClr val="accent1"/>
          </a:solidFill>
          <a:prstDash val="solid"/>
          <a:round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lnDef>
    <a:txDef>
      <a:spPr bwMode="auto">
        <a:prstGeom prst="rect">
          <a:avLst/>
        </a:prstGeom>
        <a:noFill/>
        <a:ln w="12700" cap="flat">
          <a:noFill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307</TotalTime>
  <Words>979</Words>
  <Application>Microsoft Office PowerPoint</Application>
  <DocSecurity>0</DocSecurity>
  <PresentationFormat>Широкоэкранный</PresentationFormat>
  <Paragraphs>166</Paragraphs>
  <Slides>14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5" baseType="lpstr">
      <vt:lpstr>Aptos</vt:lpstr>
      <vt:lpstr>Aptos SemiBold</vt:lpstr>
      <vt:lpstr>Arial</vt:lpstr>
      <vt:lpstr>Calibri</vt:lpstr>
      <vt:lpstr>Calibri Light</vt:lpstr>
      <vt:lpstr>Gilroy-ExtraBold</vt:lpstr>
      <vt:lpstr>Helvetica</vt:lpstr>
      <vt:lpstr>Helvetica Neue</vt:lpstr>
      <vt:lpstr>Times New Roman</vt:lpstr>
      <vt:lpstr>YuMincho +36p Kana Extrabold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Виктория Бокарева</dc:creator>
  <cp:keywords/>
  <dc:description/>
  <cp:lastModifiedBy>Дарья Шичанина</cp:lastModifiedBy>
  <cp:revision>119</cp:revision>
  <dcterms:modified xsi:type="dcterms:W3CDTF">2024-12-09T10:07:33Z</dcterms:modified>
  <cp:category/>
  <dc:identifier/>
  <cp:contentStatus/>
  <dc:language/>
  <cp:version/>
</cp:coreProperties>
</file>