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 SemiBold"/>
      <p:regular r:id="rId22"/>
      <p:bold r:id="rId23"/>
      <p:italic r:id="rId24"/>
      <p:boldItalic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018455-BA60-4BCB-9F54-6B253F372EE9}">
  <a:tblStyle styleId="{8A018455-BA60-4BCB-9F54-6B253F372E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SemiBold-italic.fntdata"/><Relationship Id="rId23" Type="http://schemas.openxmlformats.org/officeDocument/2006/relationships/font" Target="fonts/RalewaySemiBo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font" Target="fonts/RalewaySemiBold-boldItalic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9b8ee7c2b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9b8ee7c2b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Relationship Id="rId5" Type="http://schemas.openxmlformats.org/officeDocument/2006/relationships/image" Target="../media/image20.jp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21.jpg"/><Relationship Id="rId5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iren-rina@mail.ru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56717" y="1347619"/>
            <a:ext cx="4655700" cy="86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VR DERM</a:t>
            </a:r>
            <a:r>
              <a:rPr lang="ru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4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56776" y="2329675"/>
            <a:ext cx="4455600" cy="13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Разработка инновационной программы</a:t>
            </a:r>
            <a:endParaRPr sz="16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для обучения, подготовки студентов, а также повышения квалификации врачей</a:t>
            </a:r>
            <a:endParaRPr sz="16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14393" y="1559706"/>
            <a:ext cx="6153300" cy="3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Программа “VR DERM” включает в себя базу из более 50 клинических случаев кожных и венерологических заболеваний, которая позволяет в короткий срок </a:t>
            </a:r>
            <a:r>
              <a:rPr lang="ru" sz="1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повысить качество усвояемого материала во время обучения, уровень понимания клинических проявлений различных заболеваний.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4325" y="16747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386950" y="1270138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3845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25" y="2078424"/>
            <a:ext cx="79932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Times New Roman"/>
                <a:ea typeface="Times New Roman"/>
                <a:cs typeface="Times New Roman"/>
                <a:sym typeface="Times New Roman"/>
              </a:rPr>
              <a:t>B2G 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студенты и ординаторы медицинских ВУЗов и ССУЗов.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государственные медицинские организации: поликлиники, кож. вен диспансеры, стационары.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Times New Roman"/>
                <a:ea typeface="Times New Roman"/>
                <a:cs typeface="Times New Roman"/>
                <a:sym typeface="Times New Roman"/>
              </a:rPr>
              <a:t>B2B  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частные клиники.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врачи-косметологи.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частные обучающие центры.</a:t>
            </a:r>
            <a:endParaRPr sz="18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1370667" y="690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838625" y="1606750"/>
            <a:ext cx="6597600" cy="31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студентов и ординаторов: ограниченность материала, недостаточность понимания клинической картины, сложность усвоения большого количества информации, изложенной в учебниках и атласах.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врачей-косметологов: ошибки в протоколе лечения, сомнения в постановке диагноза.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Частные клиники и обучающие центры: отсутствие клинической практики у специалистов, трудности  в обучении, необходимость в дифференциации кожных заболеваний.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363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575393" y="3962281"/>
            <a:ext cx="7993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/>
        </p:nvSpPr>
        <p:spPr>
          <a:xfrm>
            <a:off x="258050" y="1943025"/>
            <a:ext cx="8069100" cy="21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7800" marR="25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целью улучшения качества образования и профессиональной квалификации врачей, студентов вузов будет разработана инновационная программа для очков виртуальной реальности, благодаря которой мы сможем совместить обширный учебный материал и богатый клинический опыт с современными технологиями.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25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mes New Roman"/>
              <a:buAutoNum type="arabicPeriod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программы для очков виртуальной реальности, используемых по соглашению с институтом инновационного развития СамГМУ, VR-очки Lenovo Explorer;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mes New Roman"/>
              <a:buAutoNum type="arabicPeriod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Расширить список клинических случаев в программе 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VR DERM</a:t>
            </a:r>
            <a:r>
              <a:rPr lang="ru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mes New Roman"/>
              <a:buAutoNum type="arabicPeriod"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Расширить список партнеров и открыть новые рынки реализации. 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271276" y="1645425"/>
            <a:ext cx="7197000" cy="3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Наша программа </a:t>
            </a:r>
            <a:r>
              <a:rPr lang="ru" sz="15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VR DERM</a:t>
            </a:r>
            <a:r>
              <a:rPr lang="ru" sz="15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 сможет помочь в решении проблемы: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1. Лучше выявлять и разбираться в различных кожных и венерических заболеваний.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2. Достигнуть хорошего понимания и запоминания клинических проявлений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3. Оптимизировать и модернизировать систему обучения.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4. Сократить число ошибочных диагнозов в медицинских организациях, оказывающих первичную медико-санитарную помощь.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5. Облегчение доступа и взаимодействия обучающегося с пациентом.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 Тем самым мы значительно повысим скорость, качество и правильность оказания медицинской помощи.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6142454" y="3288900"/>
            <a:ext cx="1845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456818" y="4262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1"/>
          <p:cNvSpPr txBox="1"/>
          <p:nvPr/>
        </p:nvSpPr>
        <p:spPr>
          <a:xfrm>
            <a:off x="147201" y="1063100"/>
            <a:ext cx="79362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90500" marR="5715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данным на 2023 год общее количество университетов, где реализуется постдипломное образование по направлению кожных и венерических болезней, составляет </a:t>
            </a:r>
            <a:r>
              <a:rPr b="1"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108</a:t>
            </a: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территории Российской Федерации. 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marR="5715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marR="5715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Однако, ни один из представленных университетов на данный момент не имеет в свободном доступе программ, позволяющих наглядно и доступно преподнести информацию для специалистов, проходящих обучение и курсы повышения квалификации.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marR="5715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90500" marR="5715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улучшения качества образования и создания прочной клинической базы у обучающихся и действующих специалистов необходима подходящая программа, представляющая собой методические материалы по различным заболеваниям дерматовенерологического профиля в доступной и наглядной форме, которой можно добиться с помощью применения методов визуализации с очками виртуальной реальности. 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1"/>
          <p:cNvSpPr txBox="1"/>
          <p:nvPr>
            <p:ph type="title"/>
          </p:nvPr>
        </p:nvSpPr>
        <p:spPr>
          <a:xfrm>
            <a:off x="456817" y="3917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26" y="3016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2"/>
          <p:cNvSpPr txBox="1"/>
          <p:nvPr>
            <p:ph type="title"/>
          </p:nvPr>
        </p:nvSpPr>
        <p:spPr>
          <a:xfrm>
            <a:off x="456825" y="2671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324025" y="1430963"/>
            <a:ext cx="64356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Virtual Derm 2 (швейцарское приложение по дерматологии)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Стол Пирогова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UpSurgeOn Neurosurgery (содержит 3D-инструменты для улучшения знаний в области нейрохирургии)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Top Derm (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американское приложение по дерматологии)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Атлас по дерматовенерологии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/>
        </p:nvSpPr>
        <p:spPr>
          <a:xfrm>
            <a:off x="488950" y="1377024"/>
            <a:ext cx="69366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</a:t>
            </a:r>
            <a:r>
              <a:rPr lang="ru" sz="2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</a:t>
            </a:r>
            <a:r>
              <a:rPr lang="ru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Варианты продажи подписки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</a:t>
            </a: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Минимум (30 000 руб.):</a:t>
            </a: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</a:t>
            </a: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Максимум (100 000 руб.):</a:t>
            </a:r>
            <a:endParaRPr b="1"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 к программе “VR DERM”                          -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 к программе “VR DERM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Инструкция по использованию                           - Инструкция по использованию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Методические рекомендации                             - Методические рекомендации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                                          - VR - очки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488951" y="5367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3"/>
          <p:cNvSpPr txBox="1"/>
          <p:nvPr>
            <p:ph type="title"/>
          </p:nvPr>
        </p:nvSpPr>
        <p:spPr>
          <a:xfrm>
            <a:off x="456826" y="510750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/>
          <p:nvPr>
            <p:ph type="title"/>
          </p:nvPr>
        </p:nvSpPr>
        <p:spPr>
          <a:xfrm>
            <a:off x="414392" y="2928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4"/>
          <p:cNvSpPr txBox="1"/>
          <p:nvPr>
            <p:ph idx="1" type="body"/>
          </p:nvPr>
        </p:nvSpPr>
        <p:spPr>
          <a:xfrm>
            <a:off x="244475" y="1107175"/>
            <a:ext cx="8315700" cy="43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1. </a:t>
            </a:r>
            <a:r>
              <a:rPr lang="ru"/>
              <a:t>На базе кафедры кожных и венерических болезней Самарского государственного медицинского университета нами было проведено исследование эффективности обучения с использованием очков виртуальной реальности.</a:t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!Проведенное нами исследование показало </a:t>
            </a:r>
            <a:r>
              <a:rPr b="1" lang="ru"/>
              <a:t>положительную динамику</a:t>
            </a:r>
            <a:r>
              <a:rPr lang="ru"/>
              <a:t> в результативности студентов по окончанию цикла кожных и венерических болезней с применение технологий виртуальной реальности.</a:t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2. Также было проведено проблемное интервью с врачами на предмет отсутствия возможности качественного повышения квалификации, В ходе него мы выяснили, что отсутствие методов визуализации.</a:t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3. Составлена база из более 50 клинических случаев.</a:t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778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4. Начальные этапы разработки программы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34"/>
          <p:cNvPicPr preferRelativeResize="0"/>
          <p:nvPr/>
        </p:nvPicPr>
        <p:blipFill rotWithShape="1">
          <a:blip r:embed="rId3">
            <a:alphaModFix/>
          </a:blip>
          <a:srcRect b="13526" l="0" r="0" t="8330"/>
          <a:stretch/>
        </p:blipFill>
        <p:spPr>
          <a:xfrm>
            <a:off x="5336525" y="3248075"/>
            <a:ext cx="2471000" cy="193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456817" y="1084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2" name="Google Shape;252;p35"/>
          <p:cNvGraphicFramePr/>
          <p:nvPr/>
        </p:nvGraphicFramePr>
        <p:xfrm>
          <a:off x="531060" y="84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{8A018455-BA60-4BCB-9F54-6B253F372EE9}</a:tableStyleId>
              </a:tblPr>
              <a:tblGrid>
                <a:gridCol w="2510675"/>
                <a:gridCol w="2510675"/>
                <a:gridCol w="2510675"/>
              </a:tblGrid>
              <a:tr h="543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Аристархова Рената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Русакова Елизавета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Нестерова Екатерина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9" name="Google Shape;259;p35"/>
          <p:cNvPicPr preferRelativeResize="0"/>
          <p:nvPr/>
        </p:nvPicPr>
        <p:blipFill rotWithShape="1">
          <a:blip r:embed="rId3">
            <a:alphaModFix/>
          </a:blip>
          <a:srcRect b="36190" l="41542" r="9469" t="17800"/>
          <a:stretch/>
        </p:blipFill>
        <p:spPr>
          <a:xfrm>
            <a:off x="6184900" y="2665300"/>
            <a:ext cx="986275" cy="110180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1" name="Google Shape;261;p35"/>
          <p:cNvPicPr preferRelativeResize="0"/>
          <p:nvPr/>
        </p:nvPicPr>
        <p:blipFill rotWithShape="1">
          <a:blip r:embed="rId4">
            <a:alphaModFix/>
          </a:blip>
          <a:srcRect b="44042" l="24348" r="13473" t="8122"/>
          <a:stretch/>
        </p:blipFill>
        <p:spPr>
          <a:xfrm>
            <a:off x="6231075" y="3900650"/>
            <a:ext cx="940099" cy="11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 rotWithShape="1">
          <a:blip r:embed="rId5">
            <a:alphaModFix/>
          </a:blip>
          <a:srcRect b="41920" l="31824" r="21470" t="19245"/>
          <a:stretch/>
        </p:blipFill>
        <p:spPr>
          <a:xfrm>
            <a:off x="6184900" y="1446650"/>
            <a:ext cx="986275" cy="1085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456817" y="10850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/>
          </a:p>
        </p:txBody>
      </p:sp>
      <p:graphicFrame>
        <p:nvGraphicFramePr>
          <p:cNvPr id="268" name="Google Shape;268;p36"/>
          <p:cNvGraphicFramePr/>
          <p:nvPr/>
        </p:nvGraphicFramePr>
        <p:xfrm>
          <a:off x="509835" y="808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{8A018455-BA60-4BCB-9F54-6B253F372EE9}</a:tableStyleId>
              </a:tblPr>
              <a:tblGrid>
                <a:gridCol w="2510675"/>
                <a:gridCol w="2510675"/>
                <a:gridCol w="2510675"/>
              </a:tblGrid>
              <a:tr h="543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PR-МЕНЕДЖЕР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Побежимов Артем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МЛАДШИЙ НАУЧНЫЙ СОТРУДНИК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Ермонина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8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 b="61362" l="34090" r="28720" t="9359"/>
          <a:stretch/>
        </p:blipFill>
        <p:spPr>
          <a:xfrm>
            <a:off x="6333400" y="1437750"/>
            <a:ext cx="912050" cy="10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6"/>
          <p:cNvPicPr preferRelativeResize="0"/>
          <p:nvPr/>
        </p:nvPicPr>
        <p:blipFill rotWithShape="1">
          <a:blip r:embed="rId4">
            <a:alphaModFix/>
          </a:blip>
          <a:srcRect b="46532" l="22150" r="27665" t="11835"/>
          <a:stretch/>
        </p:blipFill>
        <p:spPr>
          <a:xfrm>
            <a:off x="6333400" y="2644400"/>
            <a:ext cx="912049" cy="107992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0" name="Google Shape;280;p37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0" lvl="0" marL="50800" marR="50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1 этап. Разработка сайта компании.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2 этап. Расширение базы клинических случаев.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3 этап. Тестирование VR-очков.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4 этап. Выступления на конференциях, симпозиумах, выставках для врачей о разрабатываемом нами инновационном материале.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5 этап. Написание патентов РФ на изобретение.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6 этап. Дозакупка оборудования и расходных материалов. </a:t>
            </a:r>
            <a:endParaRPr sz="1500"/>
          </a:p>
          <a:p>
            <a:pPr indent="0" lvl="0" marL="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7 этап. Продажи на конференциях, официальном сайте компании.</a:t>
            </a:r>
            <a:endParaRPr sz="1500"/>
          </a:p>
          <a:p>
            <a:pPr indent="0" lvl="0" marL="457200" marR="5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 txBox="1"/>
          <p:nvPr/>
        </p:nvSpPr>
        <p:spPr>
          <a:xfrm>
            <a:off x="477925" y="2709325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>
            <p:ph type="title"/>
          </p:nvPr>
        </p:nvSpPr>
        <p:spPr>
          <a:xfrm>
            <a:off x="1337042" y="6562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5" name="Google Shape;295;p38"/>
          <p:cNvSpPr txBox="1"/>
          <p:nvPr>
            <p:ph idx="1" type="body"/>
          </p:nvPr>
        </p:nvSpPr>
        <p:spPr>
          <a:xfrm>
            <a:off x="4298950" y="2088563"/>
            <a:ext cx="3996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Аристархова Рената Ринатовна 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Ординатор 1 года обучения 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Кафедры кожных и венерических болезней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тел. 89172805679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почта: </a:t>
            </a:r>
            <a:r>
              <a:rPr lang="ru" sz="15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iren-rina@mail.ru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Телеграм: https://t.me/Ar_rena</a:t>
            </a:r>
            <a:endParaRPr sz="1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4" name="Google Shape;30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666" y="1548656"/>
            <a:ext cx="2502892" cy="3340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