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y="5143500" cx="9144000"/>
  <p:notesSz cx="6858000" cy="9144000"/>
  <p:embeddedFontLst>
    <p:embeddedFont>
      <p:font typeface="Raleway"/>
      <p:regular r:id="rId27"/>
      <p:bold r:id="rId28"/>
      <p:italic r:id="rId29"/>
      <p:boldItalic r:id="rId30"/>
    </p:embeddedFont>
    <p:embeddedFont>
      <p:font typeface="Raleway SemiBold"/>
      <p:regular r:id="rId31"/>
      <p:bold r:id="rId32"/>
      <p:italic r:id="rId33"/>
      <p:boldItalic r:id="rId34"/>
    </p:embeddedFont>
    <p:embeddedFont>
      <p:font typeface="Roboto"/>
      <p:regular r:id="rId35"/>
      <p:bold r:id="rId36"/>
      <p:italic r:id="rId37"/>
      <p:boldItalic r:id="rId38"/>
    </p:embeddedFont>
    <p:embeddedFont>
      <p:font typeface="Raleway Medium"/>
      <p:regular r:id="rId39"/>
      <p:bold r:id="rId40"/>
      <p:italic r:id="rId41"/>
      <p:boldItalic r:id="rId42"/>
    </p:embeddedFont>
    <p:embeddedFont>
      <p:font typeface="Helvetica Neue"/>
      <p:regular r:id="rId43"/>
      <p:bold r:id="rId44"/>
      <p:italic r:id="rId45"/>
      <p:boldItalic r:id="rId46"/>
    </p:embeddedFont>
    <p:embeddedFont>
      <p:font typeface="Century Gothic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51" roundtripDataSignature="AMtx7mhD2/cdZzy67GK7j58o5eyiF416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1DCDBC9-7F9A-4237-8B1A-9020DB46CBE7}">
  <a:tblStyle styleId="{71DCDBC9-7F9A-4237-8B1A-9020DB46CBE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alewayMedium-bold.fntdata"/><Relationship Id="rId42" Type="http://schemas.openxmlformats.org/officeDocument/2006/relationships/font" Target="fonts/RalewayMedium-boldItalic.fntdata"/><Relationship Id="rId41" Type="http://schemas.openxmlformats.org/officeDocument/2006/relationships/font" Target="fonts/RalewayMedium-italic.fntdata"/><Relationship Id="rId44" Type="http://schemas.openxmlformats.org/officeDocument/2006/relationships/font" Target="fonts/HelveticaNeue-bold.fntdata"/><Relationship Id="rId43" Type="http://schemas.openxmlformats.org/officeDocument/2006/relationships/font" Target="fonts/HelveticaNeue-regular.fntdata"/><Relationship Id="rId46" Type="http://schemas.openxmlformats.org/officeDocument/2006/relationships/font" Target="fonts/HelveticaNeue-boldItalic.fntdata"/><Relationship Id="rId45" Type="http://schemas.openxmlformats.org/officeDocument/2006/relationships/font" Target="fonts/HelveticaNeue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CenturyGothic-bold.fntdata"/><Relationship Id="rId47" Type="http://schemas.openxmlformats.org/officeDocument/2006/relationships/font" Target="fonts/CenturyGothic-regular.fntdata"/><Relationship Id="rId49" Type="http://schemas.openxmlformats.org/officeDocument/2006/relationships/font" Target="fonts/CenturyGothic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SemiBold-regular.fntdata"/><Relationship Id="rId30" Type="http://schemas.openxmlformats.org/officeDocument/2006/relationships/font" Target="fonts/Raleway-boldItalic.fntdata"/><Relationship Id="rId33" Type="http://schemas.openxmlformats.org/officeDocument/2006/relationships/font" Target="fonts/RalewaySemiBold-italic.fntdata"/><Relationship Id="rId32" Type="http://schemas.openxmlformats.org/officeDocument/2006/relationships/font" Target="fonts/RalewaySemiBold-bold.fntdata"/><Relationship Id="rId35" Type="http://schemas.openxmlformats.org/officeDocument/2006/relationships/font" Target="fonts/Roboto-regular.fntdata"/><Relationship Id="rId34" Type="http://schemas.openxmlformats.org/officeDocument/2006/relationships/font" Target="fonts/RalewaySemiBold-boldItalic.fntdata"/><Relationship Id="rId37" Type="http://schemas.openxmlformats.org/officeDocument/2006/relationships/font" Target="fonts/Roboto-italic.fntdata"/><Relationship Id="rId36" Type="http://schemas.openxmlformats.org/officeDocument/2006/relationships/font" Target="fonts/Roboto-bold.fntdata"/><Relationship Id="rId39" Type="http://schemas.openxmlformats.org/officeDocument/2006/relationships/font" Target="fonts/RalewayMedium-regular.fntdata"/><Relationship Id="rId38" Type="http://schemas.openxmlformats.org/officeDocument/2006/relationships/font" Target="fonts/Roboto-boldItalic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Raleway-bold.fntdata"/><Relationship Id="rId27" Type="http://schemas.openxmlformats.org/officeDocument/2006/relationships/font" Target="fonts/Raleway-regular.fntdata"/><Relationship Id="rId29" Type="http://schemas.openxmlformats.org/officeDocument/2006/relationships/font" Target="fonts/Raleway-italic.fntdata"/><Relationship Id="rId51" Type="http://customschemas.google.com/relationships/presentationmetadata" Target="metadata"/><Relationship Id="rId50" Type="http://schemas.openxmlformats.org/officeDocument/2006/relationships/font" Target="fonts/CenturyGothic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997cb2ba0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997cb2ba0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997cb2ba08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997cb2ba0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a243404f5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a243404f5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9bef5d3182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g29bef5d3182_0_1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9bef5d318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g29bef5d3182_0_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997cb2ba0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997cb2ba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7" name="Google Shape;247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2" name="Google Shape;262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6" name="Google Shape;316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1" name="Google Shape;331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hyperlink" Target="https://xn--51-jlcd0ajobiic1al.xn--p1ai/" TargetMode="External"/><Relationship Id="rId5" Type="http://schemas.openxmlformats.org/officeDocument/2006/relationships/hyperlink" Target="https://vk.com/fish.house_51" TargetMode="External"/><Relationship Id="rId6" Type="http://schemas.openxmlformats.org/officeDocument/2006/relationships/hyperlink" Target="https://xn----7sbafhzhktpc8a7kc.xn--p1ai/" TargetMode="External"/><Relationship Id="rId7" Type="http://schemas.openxmlformats.org/officeDocument/2006/relationships/hyperlink" Target="https://vk.com/fish051" TargetMode="External"/><Relationship Id="rId8" Type="http://schemas.openxmlformats.org/officeDocument/2006/relationships/hyperlink" Target="http://www.katran.ru.com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25.jpg"/><Relationship Id="rId5" Type="http://schemas.openxmlformats.org/officeDocument/2006/relationships/image" Target="../media/image2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7200" y="1853071"/>
            <a:ext cx="44193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6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ArcticPack</a:t>
            </a:r>
            <a:endParaRPr b="1" sz="65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6813" y="3841750"/>
            <a:ext cx="1218360" cy="10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"/>
          <p:cNvSpPr txBox="1"/>
          <p:nvPr>
            <p:ph idx="1" type="body"/>
          </p:nvPr>
        </p:nvSpPr>
        <p:spPr>
          <a:xfrm>
            <a:off x="196500" y="3115800"/>
            <a:ext cx="5271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1100"/>
              <a:t>Экологичная упаковка для продуктов в подарок себе и близким</a:t>
            </a:r>
            <a:endParaRPr b="1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231500" y="1144950"/>
            <a:ext cx="6718800" cy="28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 сегодняшний день гости области испытывают </a:t>
            </a:r>
            <a:r>
              <a:rPr b="1"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трудности при перевозке продуктов</a:t>
            </a: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Товар зачастую не “доживает” до дома. </a:t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Основываясь</a:t>
            </a: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на современном </a:t>
            </a:r>
            <a:r>
              <a:rPr b="1"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движении по сохранению окружающей среды</a:t>
            </a: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было принято решение разработать </a:t>
            </a:r>
            <a:r>
              <a:rPr b="1"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арктическую эко-упаковку с дизайном отображающим айдентику области. Такая упаковка позволит покупателю транспортировать товар в его изначальном виде на момент покупки</a:t>
            </a:r>
            <a:r>
              <a:rPr lang="ru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endParaRPr b="0" i="0" sz="17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83175" y="0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" sz="30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АКТУАЛЬНОСТЬ ПРОЕКТА</a:t>
            </a:r>
            <a:endParaRPr b="1" i="0" sz="3000" u="none" cap="none" strike="noStrike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1395592" y="6364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ЦЕЛЕВАЯ АУДИТОРИЯ</a:t>
            </a:r>
            <a:endParaRPr b="1"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319675" y="1270225"/>
            <a:ext cx="4178100" cy="1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/>
              <a:t>В2В</a:t>
            </a:r>
            <a:endParaRPr b="1" sz="1900"/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b="1" lang="ru" sz="1900"/>
              <a:t>Владельцы бизнесов</a:t>
            </a:r>
            <a:r>
              <a:rPr lang="ru" sz="1900"/>
              <a:t> </a:t>
            </a:r>
            <a:endParaRPr sz="1900"/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b="1" lang="ru" sz="1900"/>
              <a:t>Распространители гастрономической продукции </a:t>
            </a:r>
            <a:endParaRPr b="1" sz="1900"/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b="1" lang="ru" sz="1900"/>
              <a:t>Магазины розницы </a:t>
            </a:r>
            <a:endParaRPr b="1" sz="1900"/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b="1" lang="ru" sz="1900"/>
              <a:t>Фирмы - производители готовой  еды</a:t>
            </a:r>
            <a:endParaRPr b="1" sz="19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132C40"/>
                </a:solidFill>
              </a:rPr>
              <a:t> </a:t>
            </a:r>
            <a:endParaRPr b="1" sz="19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"/>
          <p:cNvSpPr txBox="1"/>
          <p:nvPr/>
        </p:nvSpPr>
        <p:spPr>
          <a:xfrm>
            <a:off x="5360825" y="1270000"/>
            <a:ext cx="3108300" cy="35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b="1" lang="ru" sz="1900">
                <a:solidFill>
                  <a:srgbClr val="19191A"/>
                </a:solidFill>
                <a:highlight>
                  <a:schemeClr val="lt1"/>
                </a:highlight>
              </a:rPr>
              <a:t>Дары 7 морей  </a:t>
            </a:r>
            <a:endParaRPr b="1" sz="1900">
              <a:solidFill>
                <a:srgbClr val="19191A"/>
              </a:solidFill>
              <a:highlight>
                <a:schemeClr val="lt1"/>
              </a:highlight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lang="ru">
                <a:solidFill>
                  <a:srgbClr val="0077C8"/>
                </a:solidFill>
                <a:highlight>
                  <a:schemeClr val="lt1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морепродукт51.рф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b="1" lang="ru" sz="1900">
                <a:solidFill>
                  <a:srgbClr val="19191A"/>
                </a:solidFill>
                <a:highlight>
                  <a:schemeClr val="lt1"/>
                </a:highlight>
              </a:rPr>
              <a:t>Рыбный дом </a:t>
            </a:r>
            <a:endParaRPr b="1" sz="1900">
              <a:solidFill>
                <a:srgbClr val="19191A"/>
              </a:solidFill>
              <a:highlight>
                <a:schemeClr val="lt1"/>
              </a:highlight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lang="ru">
                <a:solidFill>
                  <a:srgbClr val="0077C8"/>
                </a:solidFill>
                <a:highlight>
                  <a:schemeClr val="lt1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vk.com/fish.house_51</a:t>
            </a:r>
            <a:endParaRPr b="1" sz="1900">
              <a:solidFill>
                <a:srgbClr val="19191A"/>
              </a:solidFill>
              <a:highlight>
                <a:schemeClr val="lt1"/>
              </a:highlight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b="1" lang="ru" sz="1900">
                <a:solidFill>
                  <a:srgbClr val="19191A"/>
                </a:solidFill>
                <a:highlight>
                  <a:schemeClr val="lt1"/>
                </a:highlight>
              </a:rPr>
              <a:t>«Рыбный» </a:t>
            </a:r>
            <a:endParaRPr b="1" sz="1900">
              <a:solidFill>
                <a:srgbClr val="19191A"/>
              </a:solidFill>
              <a:highlight>
                <a:schemeClr val="lt1"/>
              </a:highlight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lang="ru">
                <a:solidFill>
                  <a:srgbClr val="184089"/>
                </a:solidFill>
                <a:highlight>
                  <a:schemeClr val="lt1"/>
                </a:highlight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магазин-рыбный.рф</a:t>
            </a:r>
            <a:endParaRPr b="1" sz="1900">
              <a:solidFill>
                <a:srgbClr val="19191A"/>
              </a:solidFill>
              <a:highlight>
                <a:schemeClr val="lt1"/>
              </a:highlight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b="1" lang="ru" sz="1900">
                <a:solidFill>
                  <a:srgbClr val="19191A"/>
                </a:solidFill>
                <a:highlight>
                  <a:schemeClr val="lt1"/>
                </a:highlight>
              </a:rPr>
              <a:t>«Рыба тут!» </a:t>
            </a:r>
            <a:endParaRPr b="1" sz="1900">
              <a:solidFill>
                <a:srgbClr val="19191A"/>
              </a:solidFill>
              <a:highlight>
                <a:schemeClr val="lt1"/>
              </a:highlight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lang="ru">
                <a:solidFill>
                  <a:srgbClr val="0077C8"/>
                </a:solidFill>
                <a:highlight>
                  <a:schemeClr val="lt1"/>
                </a:highlight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vk.com/fish051</a:t>
            </a:r>
            <a:endParaRPr b="1" sz="1900">
              <a:solidFill>
                <a:srgbClr val="19191A"/>
              </a:solidFill>
              <a:highlight>
                <a:schemeClr val="lt1"/>
              </a:highlight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b="1" lang="ru" sz="1900">
                <a:solidFill>
                  <a:srgbClr val="19191A"/>
                </a:solidFill>
                <a:highlight>
                  <a:schemeClr val="lt1"/>
                </a:highlight>
              </a:rPr>
              <a:t>KatranStore </a:t>
            </a:r>
            <a:endParaRPr b="1" sz="1900">
              <a:solidFill>
                <a:srgbClr val="19191A"/>
              </a:solidFill>
              <a:highlight>
                <a:schemeClr val="lt1"/>
              </a:highlight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lang="ru">
                <a:solidFill>
                  <a:srgbClr val="0077C8"/>
                </a:solidFill>
                <a:highlight>
                  <a:schemeClr val="lt1"/>
                </a:highlight>
                <a:uFill>
                  <a:noFill/>
                </a:u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katran.ru.com</a:t>
            </a:r>
            <a:endParaRPr b="1" sz="1900">
              <a:solidFill>
                <a:srgbClr val="19191A"/>
              </a:solidFill>
              <a:highlight>
                <a:schemeClr val="lt1"/>
              </a:highlight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b="1" lang="ru" sz="1900">
                <a:solidFill>
                  <a:srgbClr val="19191A"/>
                </a:solidFill>
                <a:highlight>
                  <a:schemeClr val="lt1"/>
                </a:highlight>
              </a:rPr>
              <a:t>Северная рыба 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997cb2ba08_0_14"/>
          <p:cNvSpPr txBox="1"/>
          <p:nvPr>
            <p:ph type="title"/>
          </p:nvPr>
        </p:nvSpPr>
        <p:spPr>
          <a:xfrm>
            <a:off x="148217" y="92031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b="1"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ЦЕЛЕВАЯ АУДИТОРИЯ</a:t>
            </a:r>
            <a:endParaRPr/>
          </a:p>
        </p:txBody>
      </p:sp>
      <p:pic>
        <p:nvPicPr>
          <p:cNvPr id="156" name="Google Shape;156;g2997cb2ba08_0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225" y="954074"/>
            <a:ext cx="8602650" cy="359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2997cb2ba08_0_14"/>
          <p:cNvSpPr txBox="1"/>
          <p:nvPr/>
        </p:nvSpPr>
        <p:spPr>
          <a:xfrm>
            <a:off x="7193500" y="1892144"/>
            <a:ext cx="1508700" cy="1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83,3 %</a:t>
            </a:r>
            <a:endParaRPr b="1" sz="3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да</a:t>
            </a:r>
            <a:endParaRPr b="1" sz="3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997cb2ba08_0_21"/>
          <p:cNvSpPr txBox="1"/>
          <p:nvPr>
            <p:ph type="title"/>
          </p:nvPr>
        </p:nvSpPr>
        <p:spPr>
          <a:xfrm>
            <a:off x="136767" y="263481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b="1"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ЦЕЛЕВАЯ АУДИТОРИЯ</a:t>
            </a:r>
            <a:endParaRPr/>
          </a:p>
        </p:txBody>
      </p:sp>
      <p:pic>
        <p:nvPicPr>
          <p:cNvPr id="163" name="Google Shape;163;g2997cb2ba08_0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800" y="1030824"/>
            <a:ext cx="8620401" cy="390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a243404f53_0_5"/>
          <p:cNvSpPr txBox="1"/>
          <p:nvPr>
            <p:ph type="title"/>
          </p:nvPr>
        </p:nvSpPr>
        <p:spPr>
          <a:xfrm>
            <a:off x="136767" y="263481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b="1"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ЦЕЛЕВАЯ АУДИТОРИЯ</a:t>
            </a:r>
            <a:endParaRPr/>
          </a:p>
        </p:txBody>
      </p:sp>
      <p:sp>
        <p:nvSpPr>
          <p:cNvPr id="169" name="Google Shape;169;g2a243404f53_0_5"/>
          <p:cNvSpPr txBox="1"/>
          <p:nvPr/>
        </p:nvSpPr>
        <p:spPr>
          <a:xfrm>
            <a:off x="1704675" y="2162825"/>
            <a:ext cx="4544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тут резы опроса рыбников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"/>
          <p:cNvSpPr txBox="1"/>
          <p:nvPr>
            <p:ph type="title"/>
          </p:nvPr>
        </p:nvSpPr>
        <p:spPr>
          <a:xfrm>
            <a:off x="1340367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1"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5" name="Google Shape;175;p4"/>
          <p:cNvSpPr txBox="1"/>
          <p:nvPr>
            <p:ph idx="1" type="body"/>
          </p:nvPr>
        </p:nvSpPr>
        <p:spPr>
          <a:xfrm>
            <a:off x="456827" y="1560025"/>
            <a:ext cx="8079600" cy="3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/>
              <a:t>Отсутствует</a:t>
            </a:r>
            <a:r>
              <a:rPr lang="ru" sz="1900"/>
              <a:t> экологичная, </a:t>
            </a:r>
            <a:r>
              <a:rPr lang="ru" sz="1900">
                <a:solidFill>
                  <a:srgbClr val="132C40"/>
                </a:solidFill>
              </a:rPr>
              <a:t>привлекательная и оригинальная </a:t>
            </a:r>
            <a:r>
              <a:rPr b="1" lang="ru" sz="1900">
                <a:solidFill>
                  <a:srgbClr val="132C40"/>
                </a:solidFill>
              </a:rPr>
              <a:t>упаковка,</a:t>
            </a:r>
            <a:r>
              <a:rPr lang="ru" sz="1900">
                <a:solidFill>
                  <a:srgbClr val="132C40"/>
                </a:solidFill>
              </a:rPr>
              <a:t> отражающая айдентику арктического региона, </a:t>
            </a:r>
            <a:r>
              <a:rPr b="1" lang="ru" sz="1900">
                <a:solidFill>
                  <a:srgbClr val="132C40"/>
                </a:solidFill>
              </a:rPr>
              <a:t>которая сможет сохранить продукт</a:t>
            </a:r>
            <a:r>
              <a:rPr lang="ru" sz="1900">
                <a:solidFill>
                  <a:srgbClr val="132C40"/>
                </a:solidFill>
              </a:rPr>
              <a:t> в первоначальном виде во время транспортировки.</a:t>
            </a:r>
            <a:endParaRPr sz="1900">
              <a:solidFill>
                <a:srgbClr val="132C40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132C40"/>
                </a:solidFill>
              </a:rPr>
              <a:t>Существующих вариантов решения недостаточно</a:t>
            </a:r>
            <a:r>
              <a:rPr lang="ru" sz="1900">
                <a:solidFill>
                  <a:srgbClr val="132C40"/>
                </a:solidFill>
              </a:rPr>
              <a:t> и в связи с этим спрос на продукты падает.</a:t>
            </a:r>
            <a:endParaRPr sz="19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76" name="Google Shape;176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3" name="Google Shape;1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"/>
          <p:cNvSpPr txBox="1"/>
          <p:nvPr>
            <p:ph type="title"/>
          </p:nvPr>
        </p:nvSpPr>
        <p:spPr>
          <a:xfrm>
            <a:off x="1347667" y="2525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РЕШЕНИЕ</a:t>
            </a:r>
            <a:endParaRPr b="1"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5"/>
          <p:cNvSpPr txBox="1"/>
          <p:nvPr>
            <p:ph idx="1" type="body"/>
          </p:nvPr>
        </p:nvSpPr>
        <p:spPr>
          <a:xfrm>
            <a:off x="530793" y="960206"/>
            <a:ext cx="7993200" cy="40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/>
              <a:t>Мы предлагаем использовать переработанный пластик </a:t>
            </a:r>
            <a:r>
              <a:rPr b="1" lang="ru" sz="170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PCR, PIR и</a:t>
            </a:r>
            <a:r>
              <a:rPr lang="ru" sz="150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900"/>
              <a:t>аккумулятор с хладоэлементами </a:t>
            </a:r>
            <a:r>
              <a:rPr b="1" lang="ru" sz="1900"/>
              <a:t>для создания многоразового хладо-контейнера.</a:t>
            </a:r>
            <a:endParaRPr b="1" sz="1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/>
              <a:t>Преимущества</a:t>
            </a:r>
            <a:r>
              <a:rPr b="1" lang="ru" sz="1700"/>
              <a:t>:</a:t>
            </a:r>
            <a:endParaRPr b="1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" sz="1700"/>
              <a:t>Местное производство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" sz="1700"/>
              <a:t>Инновации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" sz="1700"/>
              <a:t>Сохранение окружающей среды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" sz="1700"/>
              <a:t>Арктический дизайн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" sz="1700"/>
              <a:t>Сохранение первозданного вида продуктов</a:t>
            </a:r>
            <a:endParaRPr sz="2050">
              <a:highlight>
                <a:schemeClr val="lt1"/>
              </a:highlight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650">
                <a:highlight>
                  <a:schemeClr val="lt1"/>
                </a:highlight>
              </a:rPr>
              <a:t>П</a:t>
            </a:r>
            <a:r>
              <a:rPr lang="ru" sz="1650">
                <a:highlight>
                  <a:schemeClr val="lt1"/>
                </a:highlight>
              </a:rPr>
              <a:t>ри производстве потребляется мало энергии, а выбросов и отходов гораздо меньше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90" name="Google Shape;190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5"/>
          <p:cNvSpPr/>
          <p:nvPr/>
        </p:nvSpPr>
        <p:spPr>
          <a:xfrm>
            <a:off x="530793" y="17859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96" y="25258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9bef5d3182_0_18"/>
          <p:cNvSpPr txBox="1"/>
          <p:nvPr>
            <p:ph type="title"/>
          </p:nvPr>
        </p:nvSpPr>
        <p:spPr>
          <a:xfrm>
            <a:off x="1255392" y="359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РЕШЕНИЕ сейчас </a:t>
            </a:r>
            <a:endParaRPr b="1"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g29bef5d3182_0_18"/>
          <p:cNvSpPr txBox="1"/>
          <p:nvPr>
            <p:ph idx="1" type="body"/>
          </p:nvPr>
        </p:nvSpPr>
        <p:spPr>
          <a:xfrm>
            <a:off x="457193" y="1537406"/>
            <a:ext cx="7993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Char char="●"/>
            </a:pPr>
            <a:r>
              <a:t/>
            </a:r>
            <a:endParaRPr sz="17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04" name="Google Shape;204;g29bef5d3182_0_1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g29bef5d3182_0_1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29bef5d3182_0_18"/>
          <p:cNvSpPr/>
          <p:nvPr/>
        </p:nvSpPr>
        <p:spPr>
          <a:xfrm>
            <a:off x="382843" y="30546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g29bef5d3182_0_1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g29bef5d3182_0_1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g29bef5d3182_0_1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g29bef5d3182_0_1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1" name="Google Shape;211;g29bef5d3182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6821" y="37946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g29bef5d3182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2850" y="1215101"/>
            <a:ext cx="4768699" cy="311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g29bef5d3182_0_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725" y="1132475"/>
            <a:ext cx="2945275" cy="320074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g29bef5d3182_0_18"/>
          <p:cNvSpPr txBox="1"/>
          <p:nvPr/>
        </p:nvSpPr>
        <p:spPr>
          <a:xfrm>
            <a:off x="4077750" y="4394325"/>
            <a:ext cx="4543800" cy="4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с хладоэлементами, лед</a:t>
            </a:r>
            <a:endParaRPr sz="18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5" name="Google Shape;215;g29bef5d3182_0_18"/>
          <p:cNvSpPr txBox="1"/>
          <p:nvPr/>
        </p:nvSpPr>
        <p:spPr>
          <a:xfrm>
            <a:off x="565100" y="4486150"/>
            <a:ext cx="3386700" cy="4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подогревом  и работа от сети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9bef5d3182_0_5"/>
          <p:cNvSpPr txBox="1"/>
          <p:nvPr>
            <p:ph type="title"/>
          </p:nvPr>
        </p:nvSpPr>
        <p:spPr>
          <a:xfrm>
            <a:off x="1324592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Прототип упаковки</a:t>
            </a:r>
            <a:endParaRPr b="1"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g29bef5d3182_0_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g29bef5d3182_0_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29bef5d3182_0_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g29bef5d3182_0_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g29bef5d3182_0_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g29bef5d3182_0_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g29bef5d3182_0_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8" name="Google Shape;228;g29bef5d3182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29bef5d3182_0_5"/>
          <p:cNvSpPr txBox="1"/>
          <p:nvPr/>
        </p:nvSpPr>
        <p:spPr>
          <a:xfrm>
            <a:off x="1412800" y="2154950"/>
            <a:ext cx="4544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вот сюда картинки серебряного контейнера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997cb2ba08_0_0"/>
          <p:cNvSpPr txBox="1"/>
          <p:nvPr>
            <p:ph type="title"/>
          </p:nvPr>
        </p:nvSpPr>
        <p:spPr>
          <a:xfrm>
            <a:off x="282150" y="264775"/>
            <a:ext cx="63372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ТЕХНОЛОГИИ И ХАРАКТЕРИСТИКА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g2997cb2ba08_0_0"/>
          <p:cNvSpPr txBox="1"/>
          <p:nvPr>
            <p:ph idx="1" type="body"/>
          </p:nvPr>
        </p:nvSpPr>
        <p:spPr>
          <a:xfrm>
            <a:off x="168450" y="703650"/>
            <a:ext cx="4644300" cy="49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5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58775" lvl="0" marL="457200" rtl="0" algn="l">
              <a:spcBef>
                <a:spcPts val="1200"/>
              </a:spcBef>
              <a:spcAft>
                <a:spcPts val="0"/>
              </a:spcAft>
              <a:buSzPts val="2050"/>
              <a:buFont typeface="Raleway Medium"/>
              <a:buChar char="●"/>
            </a:pPr>
            <a:r>
              <a:rPr lang="ru" sz="2050">
                <a:highlight>
                  <a:srgbClr val="FFFFFF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Высокая прочность</a:t>
            </a:r>
            <a:endParaRPr sz="2050">
              <a:highlight>
                <a:srgbClr val="FFFFFF"/>
              </a:highlight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SzPts val="2050"/>
              <a:buFont typeface="Raleway Medium"/>
              <a:buChar char="●"/>
            </a:pPr>
            <a:r>
              <a:rPr lang="ru" sz="2050">
                <a:highlight>
                  <a:srgbClr val="FFFFFF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Низкая влагопроницаемость</a:t>
            </a:r>
            <a:endParaRPr sz="2050">
              <a:highlight>
                <a:srgbClr val="FFFFFF"/>
              </a:highlight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SzPts val="2050"/>
              <a:buFont typeface="Raleway Medium"/>
              <a:buChar char="●"/>
            </a:pPr>
            <a:r>
              <a:rPr lang="ru" sz="2050">
                <a:highlight>
                  <a:srgbClr val="FFFFFF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Хорошие оптические свойства и высокие эстетические характеристики</a:t>
            </a:r>
            <a:endParaRPr sz="2050">
              <a:highlight>
                <a:srgbClr val="FFFFFF"/>
              </a:highlight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SzPts val="2050"/>
              <a:buFont typeface="Raleway Medium"/>
              <a:buChar char="●"/>
            </a:pPr>
            <a:r>
              <a:rPr lang="ru" sz="2050">
                <a:highlight>
                  <a:srgbClr val="FFFFFF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Невысокая цена</a:t>
            </a:r>
            <a:endParaRPr sz="2050">
              <a:highlight>
                <a:schemeClr val="lt1"/>
              </a:highlight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SzPts val="2050"/>
              <a:buFont typeface="Raleway Medium"/>
              <a:buChar char="●"/>
            </a:pPr>
            <a:r>
              <a:rPr lang="ru" sz="2050">
                <a:highlight>
                  <a:schemeClr val="lt1"/>
                </a:highlight>
                <a:latin typeface="Raleway Medium"/>
                <a:ea typeface="Raleway Medium"/>
                <a:cs typeface="Raleway Medium"/>
                <a:sym typeface="Raleway Medium"/>
              </a:rPr>
              <a:t>Продление срока хранения и свежий вид пищевых продуктов</a:t>
            </a:r>
            <a:endParaRPr sz="2750">
              <a:highlight>
                <a:srgbClr val="FFFFFF"/>
              </a:highlight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5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5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6" name="Google Shape;236;g2997cb2ba08_0_0"/>
          <p:cNvSpPr txBox="1"/>
          <p:nvPr/>
        </p:nvSpPr>
        <p:spPr>
          <a:xfrm>
            <a:off x="5996175" y="2462600"/>
            <a:ext cx="3162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сюда контейнер в разрезе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"/>
          <p:cNvSpPr txBox="1"/>
          <p:nvPr>
            <p:ph type="title"/>
          </p:nvPr>
        </p:nvSpPr>
        <p:spPr>
          <a:xfrm>
            <a:off x="294707" y="193581"/>
            <a:ext cx="7976100" cy="7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ЦЕННОСТ</a:t>
            </a:r>
            <a:r>
              <a:rPr lang="ru" sz="4100">
                <a:solidFill>
                  <a:schemeClr val="dk1"/>
                </a:solidFill>
              </a:rPr>
              <a:t>ь</a:t>
            </a:r>
            <a:endParaRPr sz="4100">
              <a:solidFill>
                <a:schemeClr val="dk1"/>
              </a:solidFill>
            </a:endParaRPr>
          </a:p>
        </p:txBody>
      </p:sp>
      <p:sp>
        <p:nvSpPr>
          <p:cNvPr id="242" name="Google Shape;242;p6"/>
          <p:cNvSpPr txBox="1"/>
          <p:nvPr/>
        </p:nvSpPr>
        <p:spPr>
          <a:xfrm>
            <a:off x="294700" y="971975"/>
            <a:ext cx="8527800" cy="37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7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Мы, компания ArcticPack,</a:t>
            </a:r>
            <a:endParaRPr b="1" sz="17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7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помогаем гостям арктического региона</a:t>
            </a:r>
            <a:r>
              <a:rPr lang="ru" sz="17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, заинтересованным в покупке гастрономического сувенира</a:t>
            </a:r>
            <a:endParaRPr sz="17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7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в ситуации</a:t>
            </a:r>
            <a:r>
              <a:rPr lang="ru" sz="17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, когда необходимо </a:t>
            </a:r>
            <a:r>
              <a:rPr b="1" lang="ru" sz="17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приобрести</a:t>
            </a:r>
            <a:r>
              <a:rPr lang="ru" sz="17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 съедобный сувенир из нашего региона и </a:t>
            </a:r>
            <a:r>
              <a:rPr b="1" lang="ru" sz="17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довезти</a:t>
            </a:r>
            <a:r>
              <a:rPr lang="ru" sz="17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 его до дома</a:t>
            </a:r>
            <a:endParaRPr sz="17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7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решить проблему транспортировки продукции</a:t>
            </a:r>
            <a:endParaRPr b="1" sz="17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с помощью разработки </a:t>
            </a:r>
            <a:r>
              <a:rPr b="1" lang="ru" sz="17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новой привлекательной и экологичной упаковки</a:t>
            </a:r>
            <a:endParaRPr b="1" sz="17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и получать хороший товарооборот, чистую среду и ваши улыбки</a:t>
            </a:r>
            <a:endParaRPr sz="17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accent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43" name="Google Shape;243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5" name="Google Shape;255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4000" y="415175"/>
            <a:ext cx="3064350" cy="283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475" y="3165225"/>
            <a:ext cx="3064350" cy="180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7"/>
          <p:cNvSpPr txBox="1"/>
          <p:nvPr/>
        </p:nvSpPr>
        <p:spPr>
          <a:xfrm>
            <a:off x="5301950" y="4489125"/>
            <a:ext cx="372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8" name="Google Shape;258;p7"/>
          <p:cNvSpPr txBox="1"/>
          <p:nvPr/>
        </p:nvSpPr>
        <p:spPr>
          <a:xfrm>
            <a:off x="228650" y="674175"/>
            <a:ext cx="5529000" cy="28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B2B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Наше решение в среднем будет стоить 600 руб.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2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2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TAM = 5,4 млн. рублей</a:t>
            </a:r>
            <a:endParaRPr b="1" sz="2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2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SAM = 1,6 млн. рублей</a:t>
            </a:r>
            <a:endParaRPr b="1" sz="2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2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SOM =  320 тыс. рублей</a:t>
            </a:r>
            <a:endParaRPr b="1" sz="2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9" name="Google Shape;259;p7"/>
          <p:cNvSpPr txBox="1"/>
          <p:nvPr/>
        </p:nvSpPr>
        <p:spPr>
          <a:xfrm>
            <a:off x="104150" y="135375"/>
            <a:ext cx="3165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РЫНОК</a:t>
            </a:r>
            <a:endParaRPr b="1"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8"/>
          <p:cNvSpPr/>
          <p:nvPr/>
        </p:nvSpPr>
        <p:spPr>
          <a:xfrm>
            <a:off x="353026" y="1621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8"/>
          <p:cNvSpPr txBox="1"/>
          <p:nvPr/>
        </p:nvSpPr>
        <p:spPr>
          <a:xfrm>
            <a:off x="111225" y="903350"/>
            <a:ext cx="8399700" cy="40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1.</a:t>
            </a: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ПФ ДАР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- производство пакетов с биодобавкой;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Производят крафт пакеты, эко посуду, сумки из переработанного пластика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5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2. Особый объект - </a:t>
            </a:r>
            <a:r>
              <a:rPr lang="ru" sz="1300">
                <a:solidFill>
                  <a:srgbClr val="14121F"/>
                </a:solidFill>
                <a:highlight>
                  <a:srgbClr val="FFFFFF"/>
                </a:highlight>
              </a:rPr>
              <a:t>профессиональный пошив сумок, рюкзаков, портфелей, папок, чехлов и др. из различных тканей с логотипом заказчика оптом на заказ;</a:t>
            </a:r>
            <a:r>
              <a:rPr b="1" lang="ru" sz="15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15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3.ОЗОКО  -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Сумки - фабрика по пошиву качественных сумок,</a:t>
            </a: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сумка-холодильник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4.ТЕПЛОМАКС -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производитель уникальных товаров для дома, сумка-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холодильник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5.Упак Плюс -  </a:t>
            </a: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производство биоразлагаемых пакетов и сумок переносок.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8" name="Google Shape;268;p8"/>
          <p:cNvSpPr txBox="1"/>
          <p:nvPr>
            <p:ph type="title"/>
          </p:nvPr>
        </p:nvSpPr>
        <p:spPr>
          <a:xfrm>
            <a:off x="353025" y="1621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69" name="Google Shape;269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9"/>
          <p:cNvSpPr txBox="1"/>
          <p:nvPr/>
        </p:nvSpPr>
        <p:spPr>
          <a:xfrm>
            <a:off x="3967200" y="229450"/>
            <a:ext cx="4693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000"/>
              <a:buFont typeface="Raleway"/>
              <a:buChar char="●"/>
            </a:pPr>
            <a:r>
              <a:rPr b="1"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Продажа партий упаковок в сеть продуктовых магазинов.</a:t>
            </a:r>
            <a:endParaRPr b="1" sz="2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000"/>
              <a:buFont typeface="Raleway"/>
              <a:buChar char="●"/>
            </a:pPr>
            <a:r>
              <a:rPr b="1"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Заработок на брендированной упаковке</a:t>
            </a:r>
            <a:endParaRPr b="1" sz="2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000"/>
              <a:buFont typeface="Raleway"/>
              <a:buChar char="●"/>
            </a:pPr>
            <a:r>
              <a:rPr b="1"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b="1"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опутствующая</a:t>
            </a:r>
            <a:r>
              <a:rPr b="1"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реклама</a:t>
            </a:r>
            <a:endParaRPr b="1" sz="2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8" name="Google Shape;278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9"/>
          <p:cNvSpPr/>
          <p:nvPr/>
        </p:nvSpPr>
        <p:spPr>
          <a:xfrm>
            <a:off x="80725" y="133975"/>
            <a:ext cx="35748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9"/>
          <p:cNvSpPr txBox="1"/>
          <p:nvPr>
            <p:ph type="title"/>
          </p:nvPr>
        </p:nvSpPr>
        <p:spPr>
          <a:xfrm>
            <a:off x="80725" y="108025"/>
            <a:ext cx="357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82" name="Google Shape;282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9"/>
          <p:cNvSpPr txBox="1"/>
          <p:nvPr/>
        </p:nvSpPr>
        <p:spPr>
          <a:xfrm>
            <a:off x="407625" y="4527900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9"/>
          <p:cNvSpPr txBox="1"/>
          <p:nvPr/>
        </p:nvSpPr>
        <p:spPr>
          <a:xfrm>
            <a:off x="0" y="2178575"/>
            <a:ext cx="5044800" cy="20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Себестоимость проекта</a:t>
            </a:r>
            <a:r>
              <a:rPr b="1"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: 5,4 млн. руб.</a:t>
            </a:r>
            <a:endParaRPr b="1"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Окупаемость: </a:t>
            </a:r>
            <a:endParaRPr b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 месяц: 300 тыс.</a:t>
            </a:r>
            <a:endParaRPr b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12 месяцев: 3,6 млн руб.</a:t>
            </a:r>
            <a:endParaRPr b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Срок окупаемости: 1,5 года</a:t>
            </a:r>
            <a:endParaRPr b="1" sz="18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8" name="Google Shape;28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0525" y="2675550"/>
            <a:ext cx="3489601" cy="2363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10"/>
          <p:cNvPicPr preferRelativeResize="0"/>
          <p:nvPr/>
        </p:nvPicPr>
        <p:blipFill rotWithShape="1">
          <a:blip r:embed="rId3">
            <a:alphaModFix/>
          </a:blip>
          <a:srcRect b="15869" l="23090" r="27925" t="10247"/>
          <a:stretch/>
        </p:blipFill>
        <p:spPr>
          <a:xfrm>
            <a:off x="4648200" y="76200"/>
            <a:ext cx="4204725" cy="495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0"/>
          <p:cNvSpPr txBox="1"/>
          <p:nvPr>
            <p:ph type="title"/>
          </p:nvPr>
        </p:nvSpPr>
        <p:spPr>
          <a:xfrm>
            <a:off x="457192" y="42955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5" name="Google Shape;295;p10"/>
          <p:cNvSpPr txBox="1"/>
          <p:nvPr>
            <p:ph idx="1" type="body"/>
          </p:nvPr>
        </p:nvSpPr>
        <p:spPr>
          <a:xfrm>
            <a:off x="388000" y="1212350"/>
            <a:ext cx="4204800" cy="33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ru" sz="1800"/>
              <a:t>Есть концепция</a:t>
            </a:r>
            <a:endParaRPr b="1"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ru" sz="1800"/>
              <a:t>Проведен опрос</a:t>
            </a:r>
            <a:endParaRPr b="1"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ru" sz="1800"/>
              <a:t>Подтверждено н</a:t>
            </a:r>
            <a:r>
              <a:rPr b="1" lang="ru" sz="1800"/>
              <a:t>аличие </a:t>
            </a:r>
            <a:r>
              <a:rPr b="1" lang="ru" sz="1800"/>
              <a:t>спроса</a:t>
            </a:r>
            <a:endParaRPr b="1"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ru" sz="1800"/>
              <a:t>Чертежи</a:t>
            </a:r>
            <a:r>
              <a:rPr b="1" lang="ru" sz="1800"/>
              <a:t>  инновационного изобретения</a:t>
            </a:r>
            <a:r>
              <a:rPr b="1" lang="ru" sz="1800"/>
              <a:t> </a:t>
            </a:r>
            <a:endParaRPr b="1"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ru" sz="1800"/>
              <a:t>Сформирована команда для работы над рекламным комплексом</a:t>
            </a:r>
            <a:endParaRPr b="1"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96" name="Google Shape;296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КОМАНДА СТАРТАПА</a:t>
            </a:r>
            <a:endParaRPr b="1"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305" name="Google Shape;305;p11"/>
          <p:cNvGraphicFramePr/>
          <p:nvPr/>
        </p:nvGraphicFramePr>
        <p:xfrm>
          <a:off x="401735" y="924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{71DCDBC9-7F9A-4237-8B1A-9020DB46CBE7}</a:tableStyleId>
              </a:tblPr>
              <a:tblGrid>
                <a:gridCol w="2757850"/>
                <a:gridCol w="2477475"/>
                <a:gridCol w="2757875"/>
              </a:tblGrid>
              <a:tr h="813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500" u="none" cap="none" strike="noStrike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РОЛЬ</a:t>
                      </a:r>
                      <a:endParaRPr b="1" sz="15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5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ЛИДЕР (CEO)</a:t>
                      </a:r>
                      <a:endParaRPr sz="1500"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5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ДИЗАЙНЕР</a:t>
                      </a:r>
                      <a:endParaRPr sz="1500"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36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 Адизесу</a:t>
                      </a:r>
                      <a:endParaRPr b="1" sz="15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Предприниматель</a:t>
                      </a:r>
                      <a:endParaRPr b="1" sz="15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5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Администратор</a:t>
                      </a:r>
                      <a:endParaRPr b="1" sz="15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1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5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b="1" sz="15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Зайкова Ангелина</a:t>
                      </a:r>
                      <a:endParaRPr b="1" sz="15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5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Мягкова Наталья</a:t>
                      </a:r>
                      <a:endParaRPr b="1" sz="1500" u="none" cap="none" strike="noStrike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4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5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5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6" name="Google Shape;306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2" name="Google Shape;312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5100" y="2875875"/>
            <a:ext cx="1640763" cy="204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9575" y="2875875"/>
            <a:ext cx="2477475" cy="204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2"/>
          <p:cNvSpPr txBox="1"/>
          <p:nvPr>
            <p:ph type="title"/>
          </p:nvPr>
        </p:nvSpPr>
        <p:spPr>
          <a:xfrm>
            <a:off x="1558592" y="24820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19" name="Google Shape;319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0" name="Google Shape;320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2"/>
          <p:cNvSpPr/>
          <p:nvPr/>
        </p:nvSpPr>
        <p:spPr>
          <a:xfrm>
            <a:off x="456818" y="17859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802" y="25258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5" name="Google Shape;325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6" name="Google Shape;326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27" name="Google Shape;327;p12"/>
          <p:cNvGraphicFramePr/>
          <p:nvPr/>
        </p:nvGraphicFramePr>
        <p:xfrm>
          <a:off x="457210" y="1079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{71DCDBC9-7F9A-4237-8B1A-9020DB46CBE7}</a:tableStyleId>
              </a:tblPr>
              <a:tblGrid>
                <a:gridCol w="3341400"/>
                <a:gridCol w="1679950"/>
                <a:gridCol w="2510675"/>
              </a:tblGrid>
              <a:tr h="23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9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71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Привлекаем инвесторов и </a:t>
                      </a:r>
                      <a:r>
                        <a:rPr b="1" lang="ru" sz="15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расширить</a:t>
                      </a:r>
                      <a:r>
                        <a:rPr b="1" lang="ru" sz="15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рабочую команду</a:t>
                      </a:r>
                      <a:endParaRPr b="1" sz="15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 неделя</a:t>
                      </a:r>
                      <a:endParaRPr b="1"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Мягкова Наталья</a:t>
                      </a:r>
                      <a:endParaRPr b="1"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Разрабатываем дизайн упаковки</a:t>
                      </a:r>
                      <a:endParaRPr b="1" sz="15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 недели</a:t>
                      </a:r>
                      <a:endParaRPr b="1"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Зайкова Ангелина, Мягкова наталья</a:t>
                      </a:r>
                      <a:endParaRPr b="1"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Создаем демо-версию продукта и рекламную компанию</a:t>
                      </a:r>
                      <a:endParaRPr b="1" sz="15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 недели+</a:t>
                      </a:r>
                      <a:endParaRPr b="1"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Зайкова Ангелина, Мягкова наталья</a:t>
                      </a:r>
                      <a:endParaRPr b="1"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Собираем отзывы среди клиентов</a:t>
                      </a:r>
                      <a:endParaRPr b="1" sz="15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 неделя</a:t>
                      </a:r>
                      <a:endParaRPr b="1"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Мягкова Наталья</a:t>
                      </a:r>
                      <a:endParaRPr b="1"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Запускаем производства продукта</a:t>
                      </a:r>
                      <a:endParaRPr b="1" sz="15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 недели+</a:t>
                      </a:r>
                      <a:endParaRPr b="1"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5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Зайкова Ангелина, Мягкова наталья</a:t>
                      </a:r>
                      <a:endParaRPr b="1" sz="15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8" name="Google Shape;328;p12"/>
          <p:cNvSpPr txBox="1"/>
          <p:nvPr/>
        </p:nvSpPr>
        <p:spPr>
          <a:xfrm>
            <a:off x="-2895900" y="3348125"/>
            <a:ext cx="5021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3"/>
          <p:cNvSpPr txBox="1"/>
          <p:nvPr>
            <p:ph type="title"/>
          </p:nvPr>
        </p:nvSpPr>
        <p:spPr>
          <a:xfrm>
            <a:off x="1308817" y="6234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КОНТАКТЫ ЛИДЕРА</a:t>
            </a:r>
            <a:endParaRPr b="1"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4" name="Google Shape;334;p13"/>
          <p:cNvSpPr txBox="1"/>
          <p:nvPr>
            <p:ph idx="1" type="body"/>
          </p:nvPr>
        </p:nvSpPr>
        <p:spPr>
          <a:xfrm>
            <a:off x="457204" y="1637075"/>
            <a:ext cx="55581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 sz="1900">
                <a:solidFill>
                  <a:srgbClr val="132C40"/>
                </a:solidFill>
              </a:rPr>
              <a:t>Зайкова Ангелина </a:t>
            </a:r>
            <a:endParaRPr b="1" sz="1900">
              <a:solidFill>
                <a:srgbClr val="132C40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treshotmena@gmail.com</a:t>
            </a:r>
            <a:endParaRPr sz="1900">
              <a:solidFill>
                <a:srgbClr val="132C40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89508991143</a:t>
            </a:r>
            <a:endParaRPr sz="1900">
              <a:solidFill>
                <a:srgbClr val="132C40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900"/>
              <a:buChar char="●"/>
            </a:pPr>
            <a:r>
              <a:rPr lang="ru" sz="1900">
                <a:solidFill>
                  <a:srgbClr val="132C40"/>
                </a:solidFill>
              </a:rPr>
              <a:t>Telegram: </a:t>
            </a:r>
            <a:endParaRPr sz="1900">
              <a:solidFill>
                <a:srgbClr val="132C40"/>
              </a:solidFill>
            </a:endParaRPr>
          </a:p>
        </p:txBody>
      </p:sp>
      <p:sp>
        <p:nvSpPr>
          <p:cNvPr id="335" name="Google Shape;335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6" name="Google Shape;336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8" name="Google Shape;33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0" name="Google Shape;340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1" name="Google Shape;341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2" name="Google Shape;342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3" name="Google Shape;34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5675" y="1270000"/>
            <a:ext cx="2608850" cy="311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