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y="6858000" cx="12192000"/>
  <p:notesSz cx="12192000" cy="6858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0" roundtripDataSignature="AMtx7mjbCu0hyuLeeCSHotsNFdvwWGEnx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795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2998f50a192_2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2998f50a192_2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9a49e29807_1_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29a49e29807_1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/>
          <p:nvPr>
            <p:ph idx="1" type="body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3429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" name="Google Shape;13;p13"/>
          <p:cNvSpPr txBox="1"/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3"/>
          <p:cNvSpPr txBox="1"/>
          <p:nvPr>
            <p:ph idx="2" type="body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None/>
              <a:defRPr b="1" sz="275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" name="Google Shape;15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1" name="Google Shape;31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2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2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2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3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 и объект">
  <p:cSld name="1_Заголовок и объект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b="0" i="0" sz="6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4" name="Google Shape;104;p16"/>
          <p:cNvSpPr txBox="1"/>
          <p:nvPr>
            <p:ph idx="1" type="body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5" name="Google Shape;105;p16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>
  <p:cSld name="Заголовок и объект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льзовательский макет">
  <p:cSld name="Пользовательский макет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>
  <p:cSld name="Два объекта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>
            <p:ph idx="1" type="body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2" name="Google Shape;112;p20"/>
          <p:cNvSpPr txBox="1"/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b="0" i="0" sz="5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3" name="Google Shape;113;p20"/>
          <p:cNvSpPr txBox="1"/>
          <p:nvPr>
            <p:ph idx="2" type="body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  <a:defRPr b="1" i="0" sz="27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" name="Google Shape;114;p20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Пользовательский макет">
  <p:cSld name="1_Пользовательский макет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wo Content">
  <p:cSld name="1_Two Content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19.xml"/><Relationship Id="rId1" Type="http://schemas.openxmlformats.org/officeDocument/2006/relationships/image" Target="../media/image3.png"/><Relationship Id="rId2" Type="http://schemas.openxmlformats.org/officeDocument/2006/relationships/image" Target="../media/image2.png"/><Relationship Id="rId3" Type="http://schemas.openxmlformats.org/officeDocument/2006/relationships/image" Target="../media/image29.png"/><Relationship Id="rId4" Type="http://schemas.openxmlformats.org/officeDocument/2006/relationships/image" Target="../media/image4.png"/><Relationship Id="rId9" Type="http://schemas.openxmlformats.org/officeDocument/2006/relationships/slideLayout" Target="../slideLayouts/slideLayout16.xml"/><Relationship Id="rId14" Type="http://schemas.openxmlformats.org/officeDocument/2006/relationships/theme" Target="../theme/theme3.xml"/><Relationship Id="rId5" Type="http://schemas.openxmlformats.org/officeDocument/2006/relationships/image" Target="../media/image5.png"/><Relationship Id="rId6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14"/>
          <p:cNvGrpSpPr/>
          <p:nvPr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7" name="Google Shape;87;p14"/>
            <p:cNvSpPr/>
            <p:nvPr/>
          </p:nvSpPr>
          <p:spPr>
            <a:xfrm>
              <a:off x="-15875" y="6554788"/>
              <a:ext cx="1503363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14"/>
            <p:cNvSpPr/>
            <p:nvPr/>
          </p:nvSpPr>
          <p:spPr>
            <a:xfrm>
              <a:off x="1481138" y="6554788"/>
              <a:ext cx="1501775" cy="327025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14"/>
            <p:cNvSpPr/>
            <p:nvPr/>
          </p:nvSpPr>
          <p:spPr>
            <a:xfrm>
              <a:off x="2968625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14"/>
            <p:cNvSpPr/>
            <p:nvPr/>
          </p:nvSpPr>
          <p:spPr>
            <a:xfrm>
              <a:off x="444976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14"/>
            <p:cNvSpPr/>
            <p:nvPr/>
          </p:nvSpPr>
          <p:spPr>
            <a:xfrm>
              <a:off x="5951538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14"/>
            <p:cNvSpPr/>
            <p:nvPr/>
          </p:nvSpPr>
          <p:spPr>
            <a:xfrm>
              <a:off x="7419975" y="6554788"/>
              <a:ext cx="1501775" cy="327025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14"/>
            <p:cNvSpPr/>
            <p:nvPr/>
          </p:nvSpPr>
          <p:spPr>
            <a:xfrm>
              <a:off x="8920163" y="6554788"/>
              <a:ext cx="1503362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4"/>
            <p:cNvSpPr/>
            <p:nvPr/>
          </p:nvSpPr>
          <p:spPr>
            <a:xfrm>
              <a:off x="1023461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4"/>
            <p:cNvSpPr/>
            <p:nvPr/>
          </p:nvSpPr>
          <p:spPr>
            <a:xfrm>
              <a:off x="11731625" y="6554788"/>
              <a:ext cx="488950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" name="Google Shape;96;p14"/>
          <p:cNvSpPr/>
          <p:nvPr/>
        </p:nvSpPr>
        <p:spPr>
          <a:xfrm>
            <a:off x="11496718" y="-7697"/>
            <a:ext cx="696871" cy="176041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11496718" y="1751131"/>
            <a:ext cx="696871" cy="1760413"/>
          </a:xfrm>
          <a:prstGeom prst="rect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11496718" y="3505195"/>
            <a:ext cx="696871" cy="1760415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/>
          <p:nvPr/>
        </p:nvSpPr>
        <p:spPr>
          <a:xfrm>
            <a:off x="11496718" y="5264021"/>
            <a:ext cx="696871" cy="129054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8988425" y="6564183"/>
            <a:ext cx="2743200" cy="3077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b="1" i="0" lang="ru-RU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1.png"/><Relationship Id="rId4" Type="http://schemas.openxmlformats.org/officeDocument/2006/relationships/image" Target="../media/image10.jp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3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Relationship Id="rId4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png"/><Relationship Id="rId4" Type="http://schemas.openxmlformats.org/officeDocument/2006/relationships/image" Target="../media/image18.png"/><Relationship Id="rId5" Type="http://schemas.openxmlformats.org/officeDocument/2006/relationships/image" Target="../media/image26.png"/><Relationship Id="rId6" Type="http://schemas.openxmlformats.org/officeDocument/2006/relationships/image" Target="../media/image1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jpg"/><Relationship Id="rId4" Type="http://schemas.openxmlformats.org/officeDocument/2006/relationships/image" Target="../media/image20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4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6814.png" id="122" name="Google Shape;12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9892" y="240"/>
            <a:ext cx="12251465" cy="6892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2359672" y="3455485"/>
            <a:ext cx="2437805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"/>
          <p:cNvSpPr txBox="1"/>
          <p:nvPr/>
        </p:nvSpPr>
        <p:spPr>
          <a:xfrm>
            <a:off x="-96688" y="2641526"/>
            <a:ext cx="12385500" cy="18009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7701" marR="0" rtl="0" algn="l">
              <a:lnSpc>
                <a:spcPct val="1019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3638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АКСЕЛЕРАТОР ПГУ «НЕЙРОБУМ»  </a:t>
            </a:r>
            <a:endParaRPr/>
          </a:p>
          <a:p>
            <a:pPr indent="0" lvl="0" marL="7701" marR="0" rtl="0" algn="l">
              <a:lnSpc>
                <a:spcPct val="101924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b="1" i="0" lang="ru-RU" sz="3638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«</a:t>
            </a:r>
            <a:r>
              <a:rPr b="1" lang="ru-RU" sz="3638">
                <a:solidFill>
                  <a:schemeClr val="lt1"/>
                </a:solidFill>
              </a:rPr>
              <a:t>Сквозь языки и страны- страноведческая игра для детей</a:t>
            </a:r>
            <a:r>
              <a:rPr b="1" i="0" lang="ru-RU" sz="3638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»</a:t>
            </a:r>
            <a:endParaRPr/>
          </a:p>
        </p:txBody>
      </p:sp>
      <p:pic>
        <p:nvPicPr>
          <p:cNvPr id="125" name="Google Shape;125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4936" y="439967"/>
            <a:ext cx="2104735" cy="1658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15539" y="4403883"/>
            <a:ext cx="2500602" cy="2492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781600" y="1"/>
            <a:ext cx="2534541" cy="25384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АКТУАЛЬНОСТЬ ПРОЕКТА</a:t>
            </a:r>
            <a:endParaRPr/>
          </a:p>
        </p:txBody>
      </p:sp>
      <p:sp>
        <p:nvSpPr>
          <p:cNvPr id="133" name="Google Shape;133;p2"/>
          <p:cNvSpPr txBox="1"/>
          <p:nvPr/>
        </p:nvSpPr>
        <p:spPr>
          <a:xfrm>
            <a:off x="360040" y="1052736"/>
            <a:ext cx="10992600" cy="45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sz="1700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Образовательные игры, которые рассказывают о разных культурах и истории других стран, могут помочь детям лучше понять этот мир и расширить свои знания о разных культурах и народах. Эти игры могут помочь развивать у детей навыки критического мышления, логики, рационального принятия решений и обширные знания о мире. Кроме того, игры могут помочь детям научиться работать в команде и улучшать свои социальные навыки, что также важно для их личностного и профессионального развития.</a:t>
            </a:r>
            <a:endParaRPr sz="1700">
              <a:solidFill>
                <a:srgbClr val="333333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700">
              <a:solidFill>
                <a:srgbClr val="333333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sz="1700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Современные дети растут в условиях глобализации и необходимости понимать мир вокруг себя. Они сталкиваются с рядом сложных вопросов и проблем, связанных с этой глобализацией, включая культурные и языковые различия, геополитические конфликты и межкультурные отношения. В такой ситуации игры, которые помогут ребенку узнать больше о культуре и истории других стран и народов, становятся особенно актуальными.</a:t>
            </a:r>
            <a:endParaRPr sz="1700">
              <a:solidFill>
                <a:srgbClr val="333333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700">
              <a:solidFill>
                <a:srgbClr val="333333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sz="1700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В целом, страноведческие игры имеют большое значение для развития детей, помогая им лучше понимать мир вокруг себя, развивая у них важные навыки и способности, и укрепляя их социальные и культурные связи.</a:t>
            </a:r>
            <a:endParaRPr sz="1700">
              <a:solidFill>
                <a:srgbClr val="333333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</a:t>
            </a:r>
            <a:endParaRPr/>
          </a:p>
        </p:txBody>
      </p:sp>
      <p:sp>
        <p:nvSpPr>
          <p:cNvPr id="139" name="Google Shape;139;p3"/>
          <p:cNvSpPr txBox="1"/>
          <p:nvPr/>
        </p:nvSpPr>
        <p:spPr>
          <a:xfrm>
            <a:off x="360050" y="1052725"/>
            <a:ext cx="6329400" cy="49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5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Родители, имеющие детей от 6 до 9 лет, которые испытывают дефицит времени для обучения ребенка. У них, как правило, отсутствуют необходимые знаний, но такие родители имеют высокие компетенции в использовании цифровых гаджетов. Они сами активные пользователи и заботятся о знаниях и умениях своего ребенка.</a:t>
            </a:r>
            <a:endParaRPr sz="250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0" name="Google Shape;140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16850" y="1559122"/>
            <a:ext cx="4219575" cy="318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4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КЛЮЧЕВАЯ ПРОБЛЕМА</a:t>
            </a:r>
            <a:endParaRPr/>
          </a:p>
        </p:txBody>
      </p:sp>
      <p:sp>
        <p:nvSpPr>
          <p:cNvPr id="146" name="Google Shape;146;p4"/>
          <p:cNvSpPr txBox="1"/>
          <p:nvPr/>
        </p:nvSpPr>
        <p:spPr>
          <a:xfrm>
            <a:off x="360040" y="1052736"/>
            <a:ext cx="10992600" cy="41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24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По результатам интервью с родителями были выявлены следующие часто встречающиеся проблемы:</a:t>
            </a:r>
            <a:endParaRPr b="1" sz="240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27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</a:t>
            </a:r>
            <a:r>
              <a:rPr lang="ru-RU" sz="24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Слабая </a:t>
            </a:r>
            <a:r>
              <a:rPr lang="ru-RU" sz="24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заинтересованность у ребёнка</a:t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27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4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в изучении языка</a:t>
            </a:r>
            <a:r>
              <a:rPr lang="ru-RU" sz="24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на начальном этапе</a:t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27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</a:t>
            </a:r>
            <a:r>
              <a:rPr lang="ru-RU" sz="24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Нет времени и компетенции у родителей </a:t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27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4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на помощь с изучением иностранных языков</a:t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27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7" name="Google Shape;147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56563" y="2235163"/>
            <a:ext cx="4200525" cy="2962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5"/>
          <p:cNvSpPr txBox="1"/>
          <p:nvPr/>
        </p:nvSpPr>
        <p:spPr>
          <a:xfrm>
            <a:off x="360040" y="332656"/>
            <a:ext cx="8472264" cy="1004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ПРЕДЛАГАЕМОЕ РЕШЕНИЕ И</a:t>
            </a:r>
            <a:endParaRPr/>
          </a:p>
          <a:p>
            <a:pPr indent="0" lvl="0" marL="7701" marR="0" rtl="0" algn="l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ОСНОВНОЙ ФУНКЦИОНАЛ</a:t>
            </a:r>
            <a:endParaRPr/>
          </a:p>
        </p:txBody>
      </p:sp>
      <p:sp>
        <p:nvSpPr>
          <p:cNvPr id="153" name="Google Shape;153;p5"/>
          <p:cNvSpPr txBox="1"/>
          <p:nvPr/>
        </p:nvSpPr>
        <p:spPr>
          <a:xfrm>
            <a:off x="310065" y="1484784"/>
            <a:ext cx="10992600" cy="43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2200">
                <a:latin typeface="Times New Roman"/>
                <a:ea typeface="Times New Roman"/>
                <a:cs typeface="Times New Roman"/>
                <a:sym typeface="Times New Roman"/>
              </a:rPr>
              <a:t>Наше решение</a:t>
            </a:r>
            <a:r>
              <a:rPr lang="ru-RU" sz="2200">
                <a:latin typeface="Times New Roman"/>
                <a:ea typeface="Times New Roman"/>
                <a:cs typeface="Times New Roman"/>
                <a:sym typeface="Times New Roman"/>
              </a:rPr>
              <a:t> - это сайт, который содержит интерактивную карту мира, на которой показаны доступные для изучения страны, различающихся по уровню, с играми и тестами. Игровая механика - прохождение одной страны дает доступ к другой.</a:t>
            </a:r>
            <a:endParaRPr sz="2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ru-RU" sz="2200">
                <a:latin typeface="Times New Roman"/>
                <a:ea typeface="Times New Roman"/>
                <a:cs typeface="Times New Roman"/>
                <a:sym typeface="Times New Roman"/>
              </a:rPr>
              <a:t>Функционал прототипа:</a:t>
            </a:r>
            <a:endParaRPr b="1" sz="2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Times New Roman"/>
              <a:buAutoNum type="arabicPeriod"/>
            </a:pPr>
            <a:r>
              <a:rPr lang="ru-RU" sz="2200">
                <a:latin typeface="Times New Roman"/>
                <a:ea typeface="Times New Roman"/>
                <a:cs typeface="Times New Roman"/>
                <a:sym typeface="Times New Roman"/>
              </a:rPr>
              <a:t>Простой интерфейс</a:t>
            </a:r>
            <a:endParaRPr sz="2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Times New Roman"/>
              <a:buAutoNum type="arabicPeriod"/>
            </a:pPr>
            <a:r>
              <a:rPr lang="ru-RU" sz="2200">
                <a:latin typeface="Times New Roman"/>
                <a:ea typeface="Times New Roman"/>
                <a:cs typeface="Times New Roman"/>
                <a:sym typeface="Times New Roman"/>
              </a:rPr>
              <a:t>Интересные игры</a:t>
            </a:r>
            <a:endParaRPr sz="2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Times New Roman"/>
              <a:buAutoNum type="arabicPeriod"/>
            </a:pPr>
            <a:r>
              <a:rPr lang="ru-RU" sz="2200">
                <a:latin typeface="Times New Roman"/>
                <a:ea typeface="Times New Roman"/>
                <a:cs typeface="Times New Roman"/>
                <a:sym typeface="Times New Roman"/>
              </a:rPr>
              <a:t>Интерактивные карты</a:t>
            </a:r>
            <a:endParaRPr sz="2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Times New Roman"/>
              <a:buAutoNum type="arabicPeriod"/>
            </a:pPr>
            <a:r>
              <a:rPr lang="ru-RU" sz="2200">
                <a:latin typeface="Times New Roman"/>
                <a:ea typeface="Times New Roman"/>
                <a:cs typeface="Times New Roman"/>
                <a:sym typeface="Times New Roman"/>
              </a:rPr>
              <a:t>Современный дизайн</a:t>
            </a:r>
            <a:endParaRPr sz="2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Times New Roman"/>
              <a:buAutoNum type="arabicPeriod"/>
            </a:pPr>
            <a:r>
              <a:rPr lang="ru-RU" sz="2200">
                <a:latin typeface="Times New Roman"/>
                <a:ea typeface="Times New Roman"/>
                <a:cs typeface="Times New Roman"/>
                <a:sym typeface="Times New Roman"/>
              </a:rPr>
              <a:t>Возможность проверки уровня </a:t>
            </a:r>
            <a:endParaRPr sz="2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latin typeface="Times New Roman"/>
                <a:ea typeface="Times New Roman"/>
                <a:cs typeface="Times New Roman"/>
                <a:sym typeface="Times New Roman"/>
              </a:rPr>
              <a:t>усвоенного материала</a:t>
            </a:r>
            <a:endParaRPr sz="2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54" name="Google Shape;154;p5"/>
          <p:cNvPicPr preferRelativeResize="0"/>
          <p:nvPr/>
        </p:nvPicPr>
        <p:blipFill rotWithShape="1">
          <a:blip r:embed="rId3">
            <a:alphaModFix/>
          </a:blip>
          <a:srcRect b="3959" l="0" r="0" t="3747"/>
          <a:stretch/>
        </p:blipFill>
        <p:spPr>
          <a:xfrm>
            <a:off x="4721900" y="2710925"/>
            <a:ext cx="3755550" cy="23107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5" name="Google Shape;155;p5"/>
          <p:cNvPicPr preferRelativeResize="0"/>
          <p:nvPr/>
        </p:nvPicPr>
        <p:blipFill rotWithShape="1">
          <a:blip r:embed="rId4">
            <a:alphaModFix/>
          </a:blip>
          <a:srcRect b="0" l="2598" r="2919" t="3744"/>
          <a:stretch/>
        </p:blipFill>
        <p:spPr>
          <a:xfrm>
            <a:off x="7117425" y="3797500"/>
            <a:ext cx="4059825" cy="24099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g2998f50a192_2_22"/>
          <p:cNvPicPr preferRelativeResize="0"/>
          <p:nvPr/>
        </p:nvPicPr>
        <p:blipFill rotWithShape="1">
          <a:blip r:embed="rId3">
            <a:alphaModFix/>
          </a:blip>
          <a:srcRect b="0" l="2606" r="859" t="2553"/>
          <a:stretch/>
        </p:blipFill>
        <p:spPr>
          <a:xfrm>
            <a:off x="82050" y="294625"/>
            <a:ext cx="5500274" cy="31063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1" name="Google Shape;161;g2998f50a192_2_22"/>
          <p:cNvPicPr preferRelativeResize="0"/>
          <p:nvPr/>
        </p:nvPicPr>
        <p:blipFill rotWithShape="1">
          <a:blip r:embed="rId4">
            <a:alphaModFix/>
          </a:blip>
          <a:srcRect b="2555" l="2178" r="3115" t="638"/>
          <a:stretch/>
        </p:blipFill>
        <p:spPr>
          <a:xfrm>
            <a:off x="5632850" y="294625"/>
            <a:ext cx="5713774" cy="30860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2" name="Google Shape;162;g2998f50a192_2_22"/>
          <p:cNvPicPr preferRelativeResize="0"/>
          <p:nvPr/>
        </p:nvPicPr>
        <p:blipFill rotWithShape="1">
          <a:blip r:embed="rId5">
            <a:alphaModFix/>
          </a:blip>
          <a:srcRect b="0" l="3333" r="1960" t="3381"/>
          <a:stretch/>
        </p:blipFill>
        <p:spPr>
          <a:xfrm>
            <a:off x="5632850" y="3421275"/>
            <a:ext cx="5713774" cy="28228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3" name="Google Shape;163;g2998f50a192_2_22"/>
          <p:cNvPicPr preferRelativeResize="0"/>
          <p:nvPr/>
        </p:nvPicPr>
        <p:blipFill rotWithShape="1">
          <a:blip r:embed="rId6">
            <a:alphaModFix/>
          </a:blip>
          <a:srcRect b="0" l="1777" r="0" t="0"/>
          <a:stretch/>
        </p:blipFill>
        <p:spPr>
          <a:xfrm>
            <a:off x="82050" y="3421275"/>
            <a:ext cx="5500275" cy="28228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g29a49e29807_1_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9875" y="187375"/>
            <a:ext cx="5985476" cy="379635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9" name="Google Shape;169;g29a49e29807_1_3"/>
          <p:cNvPicPr preferRelativeResize="0"/>
          <p:nvPr/>
        </p:nvPicPr>
        <p:blipFill rotWithShape="1">
          <a:blip r:embed="rId4">
            <a:alphaModFix/>
          </a:blip>
          <a:srcRect b="3338" l="10516" r="6482" t="9954"/>
          <a:stretch/>
        </p:blipFill>
        <p:spPr>
          <a:xfrm>
            <a:off x="5093750" y="2373450"/>
            <a:ext cx="5796202" cy="3897425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6"/>
          <p:cNvSpPr txBox="1"/>
          <p:nvPr/>
        </p:nvSpPr>
        <p:spPr>
          <a:xfrm>
            <a:off x="360050" y="332650"/>
            <a:ext cx="9692100" cy="33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ЦЕННОСТНОЕ ПРЕДЛОЖЕНИЕ</a:t>
            </a:r>
            <a:endParaRPr b="1" i="0" sz="32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t/>
            </a:r>
            <a:endParaRPr sz="3200"/>
          </a:p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2600">
                <a:latin typeface="Times New Roman"/>
                <a:ea typeface="Times New Roman"/>
                <a:cs typeface="Times New Roman"/>
                <a:sym typeface="Times New Roman"/>
              </a:rPr>
              <a:t>Наш сайт даёт возможность максимально просто и 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2600">
                <a:latin typeface="Times New Roman"/>
                <a:ea typeface="Times New Roman"/>
                <a:cs typeface="Times New Roman"/>
                <a:sym typeface="Times New Roman"/>
              </a:rPr>
              <a:t>быстро вовлечь ребёнка младшего возраста в изучение иностранных языков через использование ярких персонажей,ассоциативный ряд,простой интерфейс,интересное звуковое сопровождение.А родители смогут отслеживать прогресс ребёнка в изучении языков через встроенную систему мониторинга успеваемости</a:t>
            </a:r>
            <a:endParaRPr sz="3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5" name="Google Shape;175;p6"/>
          <p:cNvPicPr preferRelativeResize="0"/>
          <p:nvPr/>
        </p:nvPicPr>
        <p:blipFill rotWithShape="1">
          <a:blip r:embed="rId3">
            <a:alphaModFix/>
          </a:blip>
          <a:srcRect b="0" l="20119" r="-20120" t="0"/>
          <a:stretch/>
        </p:blipFill>
        <p:spPr>
          <a:xfrm>
            <a:off x="4635100" y="3763088"/>
            <a:ext cx="3452576" cy="2589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34400" y="3555550"/>
            <a:ext cx="3544624" cy="30042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0425" y="4126160"/>
            <a:ext cx="2794150" cy="2218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7"/>
          <p:cNvSpPr txBox="1"/>
          <p:nvPr/>
        </p:nvSpPr>
        <p:spPr>
          <a:xfrm>
            <a:off x="816425" y="332650"/>
            <a:ext cx="5499600" cy="32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 ПРОТОТИП</a:t>
            </a:r>
            <a:endParaRPr b="1" i="0" sz="32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t/>
            </a:r>
            <a:endParaRPr b="1" sz="3200">
              <a:solidFill>
                <a:schemeClr val="accent1"/>
              </a:solidFill>
            </a:endParaRPr>
          </a:p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lang="ru-RU" sz="3700">
                <a:solidFill>
                  <a:srgbClr val="FF9900"/>
                </a:solidFill>
              </a:rPr>
              <a:t>“Сквозь языки и страны - страноведческая игра для детей”</a:t>
            </a:r>
            <a:endParaRPr b="1" sz="3700">
              <a:solidFill>
                <a:srgbClr val="FF9900"/>
              </a:solidFill>
            </a:endParaRPr>
          </a:p>
        </p:txBody>
      </p:sp>
      <p:pic>
        <p:nvPicPr>
          <p:cNvPr id="183" name="Google Shape;183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68100" y="1336300"/>
            <a:ext cx="3600450" cy="3600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8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БИЗНЕС-МОДЕЛЬ ПРОЕКТА</a:t>
            </a:r>
            <a:endParaRPr/>
          </a:p>
        </p:txBody>
      </p:sp>
      <p:grpSp>
        <p:nvGrpSpPr>
          <p:cNvPr id="189" name="Google Shape;189;p8"/>
          <p:cNvGrpSpPr/>
          <p:nvPr/>
        </p:nvGrpSpPr>
        <p:grpSpPr>
          <a:xfrm>
            <a:off x="360039" y="872188"/>
            <a:ext cx="10992545" cy="6254082"/>
            <a:chOff x="2050015" y="1920875"/>
            <a:chExt cx="16156469" cy="9273000"/>
          </a:xfrm>
        </p:grpSpPr>
        <p:grpSp>
          <p:nvGrpSpPr>
            <p:cNvPr id="190" name="Google Shape;190;p8"/>
            <p:cNvGrpSpPr/>
            <p:nvPr/>
          </p:nvGrpSpPr>
          <p:grpSpPr>
            <a:xfrm>
              <a:off x="2051050" y="1920875"/>
              <a:ext cx="16155434" cy="8382000"/>
              <a:chOff x="1135616" y="1844675"/>
              <a:chExt cx="16155434" cy="8382000"/>
            </a:xfrm>
          </p:grpSpPr>
          <p:sp>
            <p:nvSpPr>
              <p:cNvPr id="191" name="Google Shape;191;p8"/>
              <p:cNvSpPr/>
              <p:nvPr/>
            </p:nvSpPr>
            <p:spPr>
              <a:xfrm>
                <a:off x="1136650" y="8245475"/>
                <a:ext cx="8077200" cy="19812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2" name="Google Shape;192;p8"/>
              <p:cNvSpPr/>
              <p:nvPr/>
            </p:nvSpPr>
            <p:spPr>
              <a:xfrm>
                <a:off x="9213850" y="8245475"/>
                <a:ext cx="8077200" cy="19812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3" name="Google Shape;193;p8"/>
              <p:cNvSpPr/>
              <p:nvPr/>
            </p:nvSpPr>
            <p:spPr>
              <a:xfrm>
                <a:off x="1135616" y="1844675"/>
                <a:ext cx="28956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4" name="Google Shape;194;p8"/>
              <p:cNvSpPr/>
              <p:nvPr/>
            </p:nvSpPr>
            <p:spPr>
              <a:xfrm>
                <a:off x="4031216" y="1844675"/>
                <a:ext cx="3810000" cy="3352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5" name="Google Shape;195;p8"/>
              <p:cNvSpPr/>
              <p:nvPr/>
            </p:nvSpPr>
            <p:spPr>
              <a:xfrm>
                <a:off x="4031216" y="5197475"/>
                <a:ext cx="3810000" cy="30480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6" name="Google Shape;196;p8"/>
              <p:cNvSpPr/>
              <p:nvPr/>
            </p:nvSpPr>
            <p:spPr>
              <a:xfrm>
                <a:off x="7841216" y="1844675"/>
                <a:ext cx="28956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7" name="Google Shape;197;p8"/>
              <p:cNvSpPr/>
              <p:nvPr/>
            </p:nvSpPr>
            <p:spPr>
              <a:xfrm>
                <a:off x="10736816" y="1844675"/>
                <a:ext cx="3200400" cy="3352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8" name="Google Shape;198;p8"/>
              <p:cNvSpPr/>
              <p:nvPr/>
            </p:nvSpPr>
            <p:spPr>
              <a:xfrm>
                <a:off x="10736816" y="5197475"/>
                <a:ext cx="3200400" cy="30480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9" name="Google Shape;199;p8"/>
              <p:cNvSpPr/>
              <p:nvPr/>
            </p:nvSpPr>
            <p:spPr>
              <a:xfrm>
                <a:off x="13937216" y="1844675"/>
                <a:ext cx="33528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00" name="Google Shape;200;p8"/>
            <p:cNvSpPr txBox="1"/>
            <p:nvPr/>
          </p:nvSpPr>
          <p:spPr>
            <a:xfrm>
              <a:off x="2050015" y="2073276"/>
              <a:ext cx="2894700" cy="607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lang="ru-RU" sz="1400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r>
                <a:rPr b="1" lang="ru-RU" sz="1800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</a:t>
              </a:r>
              <a:r>
                <a:rPr b="1" lang="ru-RU" sz="1800" cap="none" strike="noStrike">
                  <a:solidFill>
                    <a:schemeClr val="dk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Проблема и существующие альтернативы</a:t>
              </a:r>
              <a:endParaRPr b="1" sz="1800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1" sz="1700">
                <a:solidFill>
                  <a:schemeClr val="dk2"/>
                </a:solidFill>
              </a:endParaRPr>
            </a:p>
            <a:p>
              <a:pPr indent="0" lvl="0" marL="1270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200">
                  <a:solidFill>
                    <a:schemeClr val="dk1"/>
                  </a:solidFill>
                </a:rPr>
                <a:t>1.</a:t>
              </a:r>
              <a:r>
                <a:rPr lang="ru-RU" sz="1200">
                  <a:solidFill>
                    <a:schemeClr val="dk1"/>
                  </a:solidFill>
                  <a:highlight>
                    <a:schemeClr val="lt1"/>
                  </a:highlight>
                </a:rPr>
                <a:t>Слабая заинтересованность у ребёнка</a:t>
              </a:r>
              <a:endParaRPr sz="1200">
                <a:solidFill>
                  <a:schemeClr val="dk1"/>
                </a:solidFill>
                <a:highlight>
                  <a:schemeClr val="lt1"/>
                </a:highlight>
              </a:endParaRPr>
            </a:p>
            <a:p>
              <a:pPr indent="0" lvl="0" marL="1270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200">
                  <a:solidFill>
                    <a:schemeClr val="dk1"/>
                  </a:solidFill>
                  <a:highlight>
                    <a:schemeClr val="lt1"/>
                  </a:highlight>
                </a:rPr>
                <a:t> в изучении языка на начальном этапе</a:t>
              </a:r>
              <a:endParaRPr sz="1200">
                <a:solidFill>
                  <a:schemeClr val="dk1"/>
                </a:solidFill>
                <a:highlight>
                  <a:schemeClr val="lt1"/>
                </a:highlight>
              </a:endParaRPr>
            </a:p>
            <a:p>
              <a:pPr indent="0" lvl="0" marL="1270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200">
                  <a:solidFill>
                    <a:schemeClr val="dk1"/>
                  </a:solidFill>
                </a:rPr>
                <a:t>2.</a:t>
              </a:r>
              <a:r>
                <a:rPr lang="ru-RU" sz="1200">
                  <a:solidFill>
                    <a:schemeClr val="dk1"/>
                  </a:solidFill>
                  <a:highlight>
                    <a:schemeClr val="lt1"/>
                  </a:highlight>
                </a:rPr>
                <a:t>Нет времени и компетенции у родителей </a:t>
              </a:r>
              <a:endParaRPr sz="1200">
                <a:solidFill>
                  <a:schemeClr val="dk1"/>
                </a:solidFill>
                <a:highlight>
                  <a:schemeClr val="lt1"/>
                </a:highlight>
              </a:endParaRPr>
            </a:p>
            <a:p>
              <a:pPr indent="0" lvl="0" marL="1270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200">
                  <a:solidFill>
                    <a:schemeClr val="dk1"/>
                  </a:solidFill>
                  <a:highlight>
                    <a:schemeClr val="lt1"/>
                  </a:highlight>
                </a:rPr>
                <a:t>на помощь с изучением иностранных языков</a:t>
              </a:r>
              <a:endParaRPr sz="1200">
                <a:solidFill>
                  <a:schemeClr val="dk1"/>
                </a:solidFill>
                <a:highlight>
                  <a:schemeClr val="lt1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1" sz="300">
                <a:solidFill>
                  <a:schemeClr val="dk1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sz="600">
                <a:solidFill>
                  <a:schemeClr val="dk2"/>
                </a:solidFill>
              </a:endParaRPr>
            </a:p>
          </p:txBody>
        </p:sp>
        <p:sp>
          <p:nvSpPr>
            <p:cNvPr id="201" name="Google Shape;201;p8"/>
            <p:cNvSpPr txBox="1"/>
            <p:nvPr/>
          </p:nvSpPr>
          <p:spPr>
            <a:xfrm>
              <a:off x="4945614" y="2041304"/>
              <a:ext cx="3807900" cy="335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. Решение</a:t>
              </a:r>
              <a:endParaRPr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b="1" sz="1300">
                <a:solidFill>
                  <a:schemeClr val="dk1"/>
                </a:solidFill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100">
                  <a:solidFill>
                    <a:schemeClr val="dk1"/>
                  </a:solidFill>
                </a:rPr>
                <a:t>Сайт, который содержит интерактивную карту мира, на которой показаны доступные для изучения страны, различающихся по уровню, с играми и тестами, прохождение одной игры </a:t>
              </a:r>
              <a:r>
                <a:rPr lang="ru-RU" sz="1200">
                  <a:solidFill>
                    <a:schemeClr val="dk1"/>
                  </a:solidFill>
                </a:rPr>
                <a:t>дает доступ к другой</a:t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sz="17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02;p8"/>
            <p:cNvSpPr txBox="1"/>
            <p:nvPr/>
          </p:nvSpPr>
          <p:spPr>
            <a:xfrm>
              <a:off x="4985507" y="5391715"/>
              <a:ext cx="3729300" cy="160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8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. Ключевые метрики</a:t>
              </a:r>
              <a:endParaRPr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>
                  <a:solidFill>
                    <a:schemeClr val="dk1"/>
                  </a:solidFill>
                </a:rPr>
                <a:t>Количество пользователей на подписке</a:t>
              </a:r>
              <a:endParaRPr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p8"/>
            <p:cNvSpPr txBox="1"/>
            <p:nvPr/>
          </p:nvSpPr>
          <p:spPr>
            <a:xfrm>
              <a:off x="8755623" y="2044783"/>
              <a:ext cx="2894700" cy="638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Уникальная ценность</a:t>
              </a:r>
              <a:endParaRPr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b="1" sz="1000">
                <a:solidFill>
                  <a:schemeClr val="dk1"/>
                </a:solidFill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100">
                  <a:solidFill>
                    <a:schemeClr val="dk1"/>
                  </a:solidFill>
                </a:rPr>
                <a:t>Наш сайт даёт возможность максимально просто и </a:t>
              </a:r>
              <a:endParaRPr sz="1100">
                <a:solidFill>
                  <a:schemeClr val="dk1"/>
                </a:solidFill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100">
                  <a:solidFill>
                    <a:schemeClr val="dk1"/>
                  </a:solidFill>
                </a:rPr>
                <a:t>быстро вовлечь ребёнка младшего возраста в изучение иностранных языков через использование ярких персонажей,ассоциативный ряд,простой интерфейс,интересное звуковое сопровождение.А родители смогут отслеживать прогресс ребёнка в изучении языков через встроенную систему мониторинга успеваемости</a:t>
              </a:r>
              <a:endParaRPr sz="1100">
                <a:solidFill>
                  <a:schemeClr val="dk1"/>
                </a:solidFill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1100">
                <a:solidFill>
                  <a:schemeClr val="dk1"/>
                </a:solidFill>
              </a:endParaRPr>
            </a:p>
          </p:txBody>
        </p:sp>
        <p:sp>
          <p:nvSpPr>
            <p:cNvPr id="204" name="Google Shape;204;p8"/>
            <p:cNvSpPr txBox="1"/>
            <p:nvPr/>
          </p:nvSpPr>
          <p:spPr>
            <a:xfrm>
              <a:off x="11728449" y="2073276"/>
              <a:ext cx="3013500" cy="2380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9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. Скрытое преимущество</a:t>
              </a:r>
              <a:endParaRPr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b="1">
                <a:solidFill>
                  <a:schemeClr val="dk1"/>
                </a:solidFill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ru-RU">
                  <a:solidFill>
                    <a:schemeClr val="dk1"/>
                  </a:solidFill>
                </a:rPr>
                <a:t> </a:t>
              </a:r>
              <a:r>
                <a:rPr lang="ru-RU">
                  <a:solidFill>
                    <a:schemeClr val="dk1"/>
                  </a:solidFill>
                </a:rPr>
                <a:t>Уникальный ассоциативный ряд</a:t>
              </a:r>
              <a:endParaRPr>
                <a:solidFill>
                  <a:schemeClr val="dk1"/>
                </a:solidFill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8"/>
            <p:cNvSpPr txBox="1"/>
            <p:nvPr/>
          </p:nvSpPr>
          <p:spPr>
            <a:xfrm>
              <a:off x="11652249" y="5341419"/>
              <a:ext cx="3089700" cy="285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5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. Каналы распространения</a:t>
              </a:r>
              <a:endParaRPr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b="1" sz="1300">
                <a:solidFill>
                  <a:schemeClr val="dk1"/>
                </a:solidFill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200">
                  <a:solidFill>
                    <a:schemeClr val="dk1"/>
                  </a:solidFill>
                </a:rPr>
                <a:t>Соц. сети, рекомендация школьных учителей, родительские чаты, чаты школьных учителей</a:t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sz="1300"/>
            </a:p>
          </p:txBody>
        </p:sp>
        <p:sp>
          <p:nvSpPr>
            <p:cNvPr id="206" name="Google Shape;206;p8"/>
            <p:cNvSpPr txBox="1"/>
            <p:nvPr/>
          </p:nvSpPr>
          <p:spPr>
            <a:xfrm>
              <a:off x="14852664" y="1997074"/>
              <a:ext cx="3200400" cy="577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ru-RU" sz="1800" u="none" cap="none" strike="noStrike">
                  <a:solidFill>
                    <a:schemeClr val="dk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1. Сегмент потребителей</a:t>
              </a:r>
              <a:endParaRPr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b="1">
                <a:solidFill>
                  <a:schemeClr val="dk1"/>
                </a:solidFill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>
                  <a:solidFill>
                    <a:schemeClr val="dk1"/>
                  </a:solidFill>
                </a:rPr>
                <a:t>Родители, у которых детям от 6 до 9 лет, дефицит времени для обучения ребенка, отсутствие необходимых знаний, продвинутые в цифровых гаджетах, имеющие дома компьютер, заботиться о знаниях ребенка</a:t>
              </a:r>
              <a:endParaRPr>
                <a:solidFill>
                  <a:schemeClr val="dk1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" name="Google Shape;207;p8"/>
            <p:cNvSpPr txBox="1"/>
            <p:nvPr/>
          </p:nvSpPr>
          <p:spPr>
            <a:xfrm>
              <a:off x="2050016" y="8397875"/>
              <a:ext cx="8077200" cy="2796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. Структура расходов</a:t>
              </a:r>
              <a:endParaRPr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>
                  <a:solidFill>
                    <a:schemeClr val="dk1"/>
                  </a:solidFill>
                </a:rPr>
                <a:t>Затраты на разработку</a:t>
              </a:r>
              <a:endParaRPr>
                <a:solidFill>
                  <a:schemeClr val="dk1"/>
                </a:solidFill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>
                  <a:solidFill>
                    <a:schemeClr val="dk1"/>
                  </a:solidFill>
                </a:rPr>
                <a:t>Затраты на продвижение продукта</a:t>
              </a:r>
              <a:endParaRPr>
                <a:solidFill>
                  <a:schemeClr val="dk1"/>
                </a:solidFill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>
                  <a:solidFill>
                    <a:schemeClr val="dk1"/>
                  </a:solidFill>
                </a:rPr>
                <a:t>Затраты на организацию бизнеса</a:t>
              </a:r>
              <a:endParaRPr>
                <a:solidFill>
                  <a:schemeClr val="dk1"/>
                </a:solidFill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p8"/>
            <p:cNvSpPr txBox="1"/>
            <p:nvPr/>
          </p:nvSpPr>
          <p:spPr>
            <a:xfrm>
              <a:off x="10129285" y="8380641"/>
              <a:ext cx="4418700" cy="169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6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. Потоки доходов</a:t>
              </a:r>
              <a:endParaRPr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b="1">
                <a:solidFill>
                  <a:schemeClr val="dk1"/>
                </a:solidFill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>
                  <a:solidFill>
                    <a:schemeClr val="dk1"/>
                  </a:solidFill>
                </a:rPr>
                <a:t>Оплата за подписку</a:t>
              </a:r>
              <a:endParaRPr>
                <a:solidFill>
                  <a:schemeClr val="dk1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9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ФИНАНСОВЫЕ ПОКАЗАТЕЛИ ПРОЕКТА</a:t>
            </a:r>
            <a:endParaRPr/>
          </a:p>
        </p:txBody>
      </p:sp>
      <p:sp>
        <p:nvSpPr>
          <p:cNvPr id="214" name="Google Shape;214;p9"/>
          <p:cNvSpPr txBox="1"/>
          <p:nvPr/>
        </p:nvSpPr>
        <p:spPr>
          <a:xfrm>
            <a:off x="509950" y="1682075"/>
            <a:ext cx="5845500" cy="39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sz="2800">
                <a:latin typeface="Times New Roman"/>
                <a:ea typeface="Times New Roman"/>
                <a:cs typeface="Times New Roman"/>
                <a:sym typeface="Times New Roman"/>
              </a:rPr>
              <a:t>Себестоимость разработки -</a:t>
            </a:r>
            <a:r>
              <a:rPr b="1" lang="ru-RU" sz="28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1" sz="2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ru-RU" sz="2800">
                <a:latin typeface="Times New Roman"/>
                <a:ea typeface="Times New Roman"/>
                <a:cs typeface="Times New Roman"/>
                <a:sym typeface="Times New Roman"/>
              </a:rPr>
              <a:t>525 тыс. руб</a:t>
            </a:r>
            <a:endParaRPr b="1" sz="2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sz="2800">
                <a:latin typeface="Times New Roman"/>
                <a:ea typeface="Times New Roman"/>
                <a:cs typeface="Times New Roman"/>
                <a:sym typeface="Times New Roman"/>
              </a:rPr>
              <a:t>Точка окупаемости - </a:t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ru-RU" sz="2800">
                <a:latin typeface="Times New Roman"/>
                <a:ea typeface="Times New Roman"/>
                <a:cs typeface="Times New Roman"/>
                <a:sym typeface="Times New Roman"/>
              </a:rPr>
              <a:t>10 месяцев</a:t>
            </a:r>
            <a:endParaRPr b="1" sz="2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sz="2800">
                <a:latin typeface="Times New Roman"/>
                <a:ea typeface="Times New Roman"/>
                <a:cs typeface="Times New Roman"/>
                <a:sym typeface="Times New Roman"/>
              </a:rPr>
              <a:t>Потенциальная прибыль за </a:t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sz="2800">
                <a:latin typeface="Times New Roman"/>
                <a:ea typeface="Times New Roman"/>
                <a:cs typeface="Times New Roman"/>
                <a:sym typeface="Times New Roman"/>
              </a:rPr>
              <a:t>12 месяцев - </a:t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ru-RU" sz="2800">
                <a:latin typeface="Times New Roman"/>
                <a:ea typeface="Times New Roman"/>
                <a:cs typeface="Times New Roman"/>
                <a:sym typeface="Times New Roman"/>
              </a:rPr>
              <a:t>774 тыс. руб. </a:t>
            </a:r>
            <a:r>
              <a:rPr lang="ru-RU" sz="2800">
                <a:latin typeface="Times New Roman"/>
                <a:ea typeface="Times New Roman"/>
                <a:cs typeface="Times New Roman"/>
                <a:sym typeface="Times New Roman"/>
              </a:rPr>
              <a:t>при 1,4 тыс. подписчиков на ежемесячной подписке</a:t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15" name="Google Shape;215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57875" y="1830925"/>
            <a:ext cx="4581975" cy="3475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0"/>
          <p:cNvSpPr txBox="1"/>
          <p:nvPr/>
        </p:nvSpPr>
        <p:spPr>
          <a:xfrm>
            <a:off x="1472615" y="170281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НАША КОМАНДА</a:t>
            </a:r>
            <a:endParaRPr/>
          </a:p>
        </p:txBody>
      </p:sp>
      <p:sp>
        <p:nvSpPr>
          <p:cNvPr id="221" name="Google Shape;221;p10"/>
          <p:cNvSpPr txBox="1"/>
          <p:nvPr/>
        </p:nvSpPr>
        <p:spPr>
          <a:xfrm>
            <a:off x="360040" y="1052736"/>
            <a:ext cx="1099254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2" name="Google Shape;222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9163" y="832100"/>
            <a:ext cx="9279225" cy="5317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1"/>
          <p:cNvSpPr txBox="1"/>
          <p:nvPr/>
        </p:nvSpPr>
        <p:spPr>
          <a:xfrm>
            <a:off x="0" y="158675"/>
            <a:ext cx="10191300" cy="338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Будем на связи!</a:t>
            </a:r>
            <a:endParaRPr b="1" i="0" sz="48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9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1900">
                <a:solidFill>
                  <a:schemeClr val="dk1"/>
                </a:solidFill>
              </a:rPr>
              <a:t>       </a:t>
            </a:r>
            <a:r>
              <a:rPr b="1" lang="ru-RU" sz="2300">
                <a:solidFill>
                  <a:schemeClr val="dk1"/>
                </a:solidFill>
              </a:rPr>
              <a:t>+7 928 352-27-95 Горская Диана        </a:t>
            </a:r>
            <a:r>
              <a:rPr b="1" lang="ru-RU" sz="1900">
                <a:solidFill>
                  <a:schemeClr val="dk1"/>
                </a:solidFill>
              </a:rPr>
              <a:t>                 </a:t>
            </a:r>
            <a:endParaRPr b="1" sz="19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1900">
                <a:solidFill>
                  <a:schemeClr val="dk1"/>
                </a:solidFill>
              </a:rPr>
              <a:t>                  	</a:t>
            </a:r>
            <a:endParaRPr b="1" sz="19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rgbClr val="8F00FF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rgbClr val="8F00FF"/>
              </a:solidFill>
            </a:endParaRPr>
          </a:p>
        </p:txBody>
      </p:sp>
      <p:pic>
        <p:nvPicPr>
          <p:cNvPr id="228" name="Google Shape;228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9850" y="2274825"/>
            <a:ext cx="3379850" cy="3379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Специальное оформление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Другая 1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2023-10-22T07:00:01Z</dcterms:created>
  <dc:creator>Мария Дрепа</dc:creator>
</cp:coreProperties>
</file>