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5"/>
  </p:notesMasterIdLst>
  <p:sldIdLst>
    <p:sldId id="257" r:id="rId2"/>
    <p:sldId id="263" r:id="rId3"/>
    <p:sldId id="259" r:id="rId4"/>
    <p:sldId id="265" r:id="rId5"/>
    <p:sldId id="266" r:id="rId6"/>
    <p:sldId id="264" r:id="rId7"/>
    <p:sldId id="267" r:id="rId8"/>
    <p:sldId id="268" r:id="rId9"/>
    <p:sldId id="260" r:id="rId10"/>
    <p:sldId id="270" r:id="rId11"/>
    <p:sldId id="271" r:id="rId12"/>
    <p:sldId id="261" r:id="rId13"/>
    <p:sldId id="262" r:id="rId14"/>
  </p:sldIdLst>
  <p:sldSz cx="9144000" cy="5143500" type="screen16x9"/>
  <p:notesSz cx="6858000" cy="9144000"/>
  <p:embeddedFontLst>
    <p:embeddedFont>
      <p:font typeface="Comic Sans MS" pitchFamily="66" charset="0"/>
      <p:regular r:id="rId16"/>
      <p:bold r:id="rId17"/>
      <p:italic r:id="rId18"/>
      <p:boldItalic r:id="rId19"/>
    </p:embeddedFont>
    <p:embeddedFont>
      <p:font typeface="Gilroy" charset="-52"/>
      <p:bold r:id="rId20"/>
    </p:embeddedFont>
    <p:embeddedFont>
      <p:font typeface="Nunito" pitchFamily="2" charset="0"/>
      <p:regular r:id="rId21"/>
      <p:bold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CC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9516" autoAdjust="0"/>
  </p:normalViewPr>
  <p:slideViewPr>
    <p:cSldViewPr snapToGrid="0">
      <p:cViewPr>
        <p:scale>
          <a:sx n="100" d="100"/>
          <a:sy n="100" d="100"/>
        </p:scale>
        <p:origin x="-946" y="-355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39"/>
  <c:chart>
    <c:title>
      <c:tx>
        <c:rich>
          <a:bodyPr/>
          <a:lstStyle/>
          <a:p>
            <a:pPr>
              <a:defRPr/>
            </a:pPr>
            <a:r>
              <a:rPr lang="ru-RU"/>
              <a:t>Статистика распространённости дерматита в г.Пермь за 2020-2023 г.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Клиника 1</c:v>
                </c:pt>
                <c:pt idx="1">
                  <c:v>Клиника 2</c:v>
                </c:pt>
                <c:pt idx="2">
                  <c:v>Клиника 3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266</c:v>
                </c:pt>
                <c:pt idx="1">
                  <c:v>321</c:v>
                </c:pt>
                <c:pt idx="2">
                  <c:v>158</c:v>
                </c:pt>
              </c:numCache>
            </c:numRef>
          </c:val>
        </c:ser>
        <c:axId val="104041472"/>
        <c:axId val="104141568"/>
      </c:barChart>
      <c:catAx>
        <c:axId val="104041472"/>
        <c:scaling>
          <c:orientation val="minMax"/>
        </c:scaling>
        <c:axPos val="b"/>
        <c:tickLblPos val="nextTo"/>
        <c:crossAx val="104141568"/>
        <c:crosses val="autoZero"/>
        <c:auto val="1"/>
        <c:lblAlgn val="ctr"/>
        <c:lblOffset val="100"/>
      </c:catAx>
      <c:valAx>
        <c:axId val="104141568"/>
        <c:scaling>
          <c:orientation val="minMax"/>
        </c:scaling>
        <c:axPos val="l"/>
        <c:majorGridlines/>
        <c:numFmt formatCode="General" sourceLinked="1"/>
        <c:tickLblPos val="nextTo"/>
        <c:crossAx val="104041472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="" xmlns:p14="http://schemas.microsoft.com/office/powerpoint/2010/main" val="95106644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otion.so/intensive22aw/91b294bbdd1d4496b32fd7dc75fd0f42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notion.so/intensive22aw/135a5aaf58f84f15ad9ad5c183df08fa" TargetMode="Externa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fe49c100d1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fe49c100d1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b="1" dirty="0">
                <a:solidFill>
                  <a:schemeClr val="dk1"/>
                </a:solidFill>
                <a:highlight>
                  <a:srgbClr val="FFFF00"/>
                </a:highlight>
              </a:rPr>
              <a:t>Перед заполнением слайда обратите внимание на статьи о заполнении паспорта проектной идеи и об ошибках при его заполнении</a:t>
            </a:r>
            <a:endParaRPr b="1" dirty="0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Как заполнять паспорт проекта </a:t>
            </a:r>
            <a:r>
              <a:rPr lang="ru" u="sng" dirty="0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https://www.notion.so/intensive22aw/91b294bbdd1d4496b32fd7dc75fd0f42</a:t>
            </a: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Ошибки при заполнении паспорта проекта </a:t>
            </a:r>
            <a:r>
              <a:rPr lang="ru" u="sng" dirty="0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https://www.notion.so/intensive22aw/135a5aaf58f84f15ad9ad5c183df08fa</a:t>
            </a: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 dirty="0">
                <a:solidFill>
                  <a:schemeClr val="dk1"/>
                </a:solidFill>
              </a:rPr>
              <a:t>Проблема, которую вы решаете, не существует в вакууме.</a:t>
            </a:r>
            <a:endParaRPr b="1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Должен быть кто-то, кто от неё страдает, иначе это не проблема. В качестве пользователя мы предлагаем выбрать группу людей, для которых эта проблема актуальна. Например, в группу могут входить люди определенной профессии или рода деятельности, жители района или города, потребители какого-то товара или услуги, владельцы какой-то собственности и так далее.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 dirty="0">
                <a:solidFill>
                  <a:schemeClr val="dk1"/>
                </a:solidFill>
              </a:rPr>
              <a:t>Проблема возникает не на пустом месте.</a:t>
            </a:r>
            <a:endParaRPr b="1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А тогда, когда пользователь совершает некоторые действия, чтобы прийти к желаемому результату. Масштабы действия могут быть разные: от продажи квартиры и выбора учебного заведения до заполнения формы на сайте или выброса мусора.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Так или иначе, при совершении этого действия что-то идёт не так, пользователь сталкивается с каким-то неудобством, барьером, которое либо вообще не даёт совершить это действие, либо затрудняет его, делает неприятным.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 dirty="0">
                <a:solidFill>
                  <a:schemeClr val="dk1"/>
                </a:solidFill>
              </a:rPr>
              <a:t>Хороший индикатор:</a:t>
            </a:r>
            <a:r>
              <a:rPr lang="ru" dirty="0">
                <a:solidFill>
                  <a:schemeClr val="dk1"/>
                </a:solidFill>
              </a:rPr>
              <a:t> пользователь вынужден тратить дополнительное время, деньги, нервы, здоровье, чтобы решить свою первоначальную задачу.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dirty="0">
                <a:solidFill>
                  <a:schemeClr val="dk1"/>
                </a:solidFill>
              </a:rPr>
              <a:t>Обратите внимание, что задача часто всё же решается, хоть и не самым оптимальным способом. Как раз в этом месте вы можете предложить более оптимальное решение, то есть, менее затратное по деньгам, времени или нервам. Именно решение вам и предстоит разработать в ходе интенсива.</a:t>
            </a:r>
            <a:endParaRPr dirty="0"/>
          </a:p>
        </p:txBody>
      </p:sp>
    </p:spTree>
    <p:extLst>
      <p:ext uri="{BB962C8B-B14F-4D97-AF65-F5344CB8AC3E}">
        <p14:creationId xmlns="" xmlns:p14="http://schemas.microsoft.com/office/powerpoint/2010/main" val="7378553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fe49c100d1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fe49c100d1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fe49c100d1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fe49c100d1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fe49c100d1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fe49c100d1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15b5baf3c9d_0_26:notes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15b5baf3c9d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4" tIns="91424" rIns="91424" bIns="91424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5b5baf3c9d_0_31:notes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15b5baf3c9d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4" tIns="91424" rIns="91424" bIns="91424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fe49c100d1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fe49c100d1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fe49c100d1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fe49c100d1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hyperlink" Target="https://manufacturers.ru/company/top-vet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102068" y="1952111"/>
            <a:ext cx="5717220" cy="91962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 b="1" dirty="0" smtClean="0">
                <a:solidFill>
                  <a:srgbClr val="00B050"/>
                </a:solidFill>
                <a:latin typeface="Comic Sans MS" pitchFamily="66" charset="0"/>
              </a:rPr>
              <a:t>Double</a:t>
            </a:r>
            <a:endParaRPr b="1" dirty="0">
              <a:solidFill>
                <a:srgbClr val="00B050"/>
              </a:solidFill>
              <a:latin typeface="Comic Sans MS" pitchFamily="66" charset="0"/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4213861" y="3308483"/>
            <a:ext cx="5286502" cy="81393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Gilroy" panose="00000A00000000000000" pitchFamily="2" charset="-52"/>
              </a:rPr>
              <a:t>Наставник: </a:t>
            </a:r>
            <a:r>
              <a:rPr lang="ru" dirty="0" smtClean="0"/>
              <a:t>Волков Сергей Вячеславович</a:t>
            </a:r>
            <a:endParaRPr dirty="0">
              <a:highlight>
                <a:srgbClr val="FFFF00"/>
              </a:highlight>
              <a:latin typeface="Gilroy" panose="00000A00000000000000" pitchFamily="2" charset="-52"/>
            </a:endParaRPr>
          </a:p>
        </p:txBody>
      </p:sp>
      <p:sp>
        <p:nvSpPr>
          <p:cNvPr id="6" name="Google Shape;60;p14"/>
          <p:cNvSpPr txBox="1">
            <a:spLocks/>
          </p:cNvSpPr>
          <p:nvPr/>
        </p:nvSpPr>
        <p:spPr>
          <a:xfrm>
            <a:off x="716135" y="1029435"/>
            <a:ext cx="5298981" cy="736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2400" dirty="0">
                <a:solidFill>
                  <a:schemeClr val="accent4"/>
                </a:solidFill>
                <a:latin typeface="Gilroy" panose="00000A00000000000000" pitchFamily="2" charset="-52"/>
              </a:rPr>
              <a:t>Акселератор</a:t>
            </a:r>
          </a:p>
          <a:p>
            <a:r>
              <a:rPr lang="ru-RU" sz="2400" dirty="0" err="1">
                <a:solidFill>
                  <a:schemeClr val="accent4"/>
                </a:solidFill>
                <a:latin typeface="Gilroy" panose="00000A00000000000000" pitchFamily="2" charset="-52"/>
              </a:rPr>
              <a:t>АгроТехноУнивер</a:t>
            </a:r>
            <a:r>
              <a:rPr lang="ru-RU" sz="2400" dirty="0">
                <a:solidFill>
                  <a:schemeClr val="accent4"/>
                </a:solidFill>
                <a:latin typeface="Gilroy" panose="00000A00000000000000" pitchFamily="2" charset="-52"/>
              </a:rPr>
              <a:t>. </a:t>
            </a:r>
            <a:r>
              <a:rPr lang="ru-RU" sz="2400" dirty="0" smtClean="0">
                <a:solidFill>
                  <a:schemeClr val="accent4"/>
                </a:solidFill>
                <a:latin typeface="Gilroy" panose="00000A00000000000000" pitchFamily="2" charset="-52"/>
              </a:rPr>
              <a:t>Осень </a:t>
            </a:r>
            <a:r>
              <a:rPr lang="ru-RU" sz="2400" dirty="0">
                <a:solidFill>
                  <a:schemeClr val="accent4"/>
                </a:solidFill>
                <a:latin typeface="Gilroy" panose="00000A00000000000000" pitchFamily="2" charset="-52"/>
              </a:rPr>
              <a:t>2023</a:t>
            </a:r>
          </a:p>
        </p:txBody>
      </p:sp>
      <p:sp>
        <p:nvSpPr>
          <p:cNvPr id="5" name="Google Shape;61;p14"/>
          <p:cNvSpPr txBox="1">
            <a:spLocks/>
          </p:cNvSpPr>
          <p:nvPr/>
        </p:nvSpPr>
        <p:spPr>
          <a:xfrm>
            <a:off x="0" y="3927542"/>
            <a:ext cx="9144000" cy="121595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l"/>
            <a:r>
              <a:rPr lang="ru-RU" b="1" dirty="0"/>
              <a:t>Технологическое направление </a:t>
            </a:r>
            <a:r>
              <a:rPr lang="ru-RU" b="1" dirty="0" smtClean="0"/>
              <a:t>:</a:t>
            </a:r>
            <a:endParaRPr lang="ru-RU" b="1" dirty="0">
              <a:highlight>
                <a:srgbClr val="FFFF00"/>
              </a:highlight>
            </a:endParaRPr>
          </a:p>
          <a:p>
            <a:pPr indent="-457200" algn="l">
              <a:buFont typeface="Arial" panose="020B0604020202020204" pitchFamily="34" charset="0"/>
              <a:buChar char="•"/>
            </a:pPr>
            <a:r>
              <a:rPr lang="ru-RU" dirty="0"/>
              <a:t>Биомедицинские и ветеринарные </a:t>
            </a:r>
            <a:r>
              <a:rPr lang="ru-RU" dirty="0" smtClean="0"/>
              <a:t>технологии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758409F6-9FF3-372E-07C3-9EE0292D46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8030" y="0"/>
            <a:ext cx="9242030" cy="5143500"/>
          </a:xfrm>
          <a:prstGeom prst="rect">
            <a:avLst/>
          </a:prstGeom>
        </p:spPr>
      </p:pic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chemeClr val="lt1">
              <a:alpha val="56000"/>
            </a:schemeClr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/>
              <a:t>Пользователи</a:t>
            </a:r>
            <a:endParaRPr b="1" dirty="0"/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311700" y="1689229"/>
            <a:ext cx="8520600" cy="2728210"/>
          </a:xfrm>
          <a:prstGeom prst="rect">
            <a:avLst/>
          </a:prstGeom>
          <a:solidFill>
            <a:schemeClr val="lt1">
              <a:alpha val="63447"/>
            </a:schemeClr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1200"/>
              </a:spcAft>
              <a:buFontTx/>
              <a:buChar char="-"/>
            </a:pPr>
            <a:r>
              <a:rPr lang="ru-RU" sz="2400" b="1" dirty="0">
                <a:solidFill>
                  <a:schemeClr val="tx1"/>
                </a:solidFill>
              </a:rPr>
              <a:t>Ветеринарные клиники для мелких домашних животных;</a:t>
            </a:r>
          </a:p>
          <a:p>
            <a:pPr marL="285750" lvl="0" indent="-285750" algn="l" rtl="0">
              <a:spcBef>
                <a:spcPts val="0"/>
              </a:spcBef>
              <a:spcAft>
                <a:spcPts val="1200"/>
              </a:spcAft>
              <a:buNone/>
            </a:pPr>
            <a:endParaRPr lang="ru-RU" sz="2400" b="1" dirty="0">
              <a:solidFill>
                <a:schemeClr val="tx1"/>
              </a:solidFill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1200"/>
              </a:spcAft>
              <a:buFontTx/>
              <a:buChar char="-"/>
            </a:pPr>
            <a:r>
              <a:rPr lang="ru-RU" sz="2400" b="1" dirty="0">
                <a:solidFill>
                  <a:schemeClr val="tx1"/>
                </a:solidFill>
              </a:rPr>
              <a:t>Владельцы мелких домашних животных.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052764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2000"/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solidFill>
            <a:schemeClr val="tx2">
              <a:alpha val="46000"/>
            </a:schemeClr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indent="0"/>
            <a:r>
              <a:rPr lang="ru-RU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Стоимости;</a:t>
            </a:r>
          </a:p>
          <a:p>
            <a:pPr marL="0" indent="0">
              <a:buNone/>
            </a:pPr>
            <a:endParaRPr lang="ru-RU" sz="28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/>
            <a:r>
              <a:rPr lang="ru-RU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Дозирования препарата для кошек и мелких собак;</a:t>
            </a:r>
          </a:p>
          <a:p>
            <a:pPr marL="0" indent="0">
              <a:buNone/>
            </a:pPr>
            <a:endParaRPr lang="ru-RU" sz="28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/>
            <a:r>
              <a:rPr lang="ru-RU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Дефицит препарата в стране.</a:t>
            </a:r>
          </a:p>
          <a:p>
            <a:pPr marL="0" indent="0"/>
            <a:endParaRPr lang="ru-RU" i="1" dirty="0">
              <a:solidFill>
                <a:schemeClr val="tx1"/>
              </a:solidFill>
            </a:endParaRPr>
          </a:p>
        </p:txBody>
      </p:sp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chemeClr val="bg1">
              <a:lumMod val="95000"/>
              <a:alpha val="77000"/>
            </a:schemeClr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 smtClean="0"/>
              <a:t>Проблема</a:t>
            </a:r>
            <a:endParaRPr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" y="-510970"/>
            <a:ext cx="9235077" cy="6157211"/>
          </a:xfrm>
          <a:prstGeom prst="rect">
            <a:avLst/>
          </a:prstGeom>
        </p:spPr>
      </p:pic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chemeClr val="tx2">
              <a:alpha val="83000"/>
            </a:schemeClr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 smtClean="0"/>
              <a:t>Актуальность</a:t>
            </a:r>
            <a:endParaRPr b="1" dirty="0"/>
          </a:p>
        </p:txBody>
      </p:sp>
      <p:sp>
        <p:nvSpPr>
          <p:cNvPr id="80" name="Google Shape;80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774701111"/>
              </p:ext>
            </p:extLst>
          </p:nvPr>
        </p:nvGraphicFramePr>
        <p:xfrm>
          <a:off x="922020" y="1126490"/>
          <a:ext cx="7345680" cy="391794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448560"/>
                <a:gridCol w="2448560"/>
                <a:gridCol w="2448560"/>
              </a:tblGrid>
              <a:tr h="668279">
                <a:tc>
                  <a:txBody>
                    <a:bodyPr/>
                    <a:lstStyle/>
                    <a:p>
                      <a:r>
                        <a:rPr lang="ru-RU" dirty="0" smtClean="0"/>
                        <a:t>Запрос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По России,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smtClean="0"/>
                        <a:t>показов в месяц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По Пермскому,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smtClean="0"/>
                        <a:t>краю показов в месяц</a:t>
                      </a:r>
                      <a:endParaRPr lang="ru-RU" dirty="0"/>
                    </a:p>
                  </a:txBody>
                  <a:tcPr/>
                </a:tc>
              </a:tr>
              <a:tr h="478278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Апоквел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43990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635</a:t>
                      </a:r>
                      <a:endParaRPr lang="ru-RU" dirty="0"/>
                    </a:p>
                  </a:txBody>
                  <a:tcPr/>
                </a:tc>
              </a:tr>
              <a:tr h="478278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Апоквел</a:t>
                      </a:r>
                      <a:r>
                        <a:rPr lang="ru-RU" dirty="0" smtClean="0"/>
                        <a:t> для кошек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1423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22</a:t>
                      </a:r>
                      <a:endParaRPr lang="ru-RU" dirty="0"/>
                    </a:p>
                  </a:txBody>
                  <a:tcPr/>
                </a:tc>
              </a:tr>
              <a:tr h="478278">
                <a:tc>
                  <a:txBody>
                    <a:bodyPr/>
                    <a:lstStyle/>
                    <a:p>
                      <a:r>
                        <a:rPr lang="ru-RU" dirty="0" smtClean="0"/>
                        <a:t>Дерматит у собак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14986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170</a:t>
                      </a:r>
                      <a:endParaRPr lang="ru-RU" dirty="0"/>
                    </a:p>
                  </a:txBody>
                  <a:tcPr/>
                </a:tc>
              </a:tr>
              <a:tr h="478278">
                <a:tc>
                  <a:txBody>
                    <a:bodyPr/>
                    <a:lstStyle/>
                    <a:p>
                      <a:r>
                        <a:rPr lang="ru-RU" dirty="0" smtClean="0"/>
                        <a:t>Дерматит у кошек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9267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162</a:t>
                      </a:r>
                      <a:endParaRPr lang="ru-RU" dirty="0"/>
                    </a:p>
                  </a:txBody>
                  <a:tcPr/>
                </a:tc>
              </a:tr>
              <a:tr h="668279">
                <a:tc>
                  <a:txBody>
                    <a:bodyPr/>
                    <a:lstStyle/>
                    <a:p>
                      <a:r>
                        <a:rPr lang="ru-RU" dirty="0" smtClean="0"/>
                        <a:t>Препараты при дерматите у собак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742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</a:tr>
              <a:tr h="668279">
                <a:tc>
                  <a:txBody>
                    <a:bodyPr/>
                    <a:lstStyle/>
                    <a:p>
                      <a:r>
                        <a:rPr lang="ru-RU" dirty="0" smtClean="0"/>
                        <a:t>Препараты при дерматите у кошек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737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12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653556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ru-RU"/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1165860" y="532130"/>
          <a:ext cx="6583680" cy="4337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401050" cy="56007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Наше решение проблемы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solidFill>
            <a:schemeClr val="bg1">
              <a:lumMod val="95000"/>
              <a:alpha val="81000"/>
            </a:schemeClr>
          </a:solidFill>
        </p:spPr>
        <p:txBody>
          <a:bodyPr>
            <a:normAutofit fontScale="92500" lnSpcReduction="20000"/>
          </a:bodyPr>
          <a:lstStyle/>
          <a:p>
            <a:pPr marL="114300" indent="0">
              <a:buNone/>
            </a:pPr>
            <a:r>
              <a:rPr lang="ru-RU" u="sng" dirty="0" smtClean="0">
                <a:solidFill>
                  <a:schemeClr val="tx1"/>
                </a:solidFill>
              </a:rPr>
              <a:t>Дерматовел</a:t>
            </a:r>
            <a:r>
              <a:rPr lang="ru-RU" dirty="0" smtClean="0">
                <a:solidFill>
                  <a:schemeClr val="tx1"/>
                </a:solidFill>
              </a:rPr>
              <a:t> – это лекарственный препарат, разработанный для устранения симптомов аллергии мелких домашних животных. </a:t>
            </a:r>
          </a:p>
          <a:p>
            <a:pPr marL="114300" indent="0" algn="ctr">
              <a:buNone/>
            </a:pPr>
            <a:r>
              <a:rPr lang="ru-RU" i="1" dirty="0" smtClean="0">
                <a:solidFill>
                  <a:srgbClr val="00B050"/>
                </a:solidFill>
              </a:rPr>
              <a:t>Дерматовел</a:t>
            </a:r>
            <a:r>
              <a:rPr lang="ru-RU" dirty="0" smtClean="0">
                <a:solidFill>
                  <a:schemeClr val="tx1"/>
                </a:solidFill>
              </a:rPr>
              <a:t> – это..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</a:rPr>
              <a:t>Доступность для пользователей.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</a:rPr>
              <a:t>Эффективность использования.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</a:rPr>
              <a:t>Удобство дозирования.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</a:rPr>
              <a:t>Быстрота действия.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</a:rPr>
              <a:t>Безопасность длительного и короткого применения.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</a:rPr>
              <a:t>Негормональный препарат нового поколения.</a:t>
            </a:r>
          </a:p>
          <a:p>
            <a:pPr>
              <a:buFont typeface="Wingdings" panose="05000000000000000000" pitchFamily="2" charset="2"/>
              <a:buChar char="ü"/>
            </a:pPr>
            <a:endParaRPr lang="ru-RU" b="1" dirty="0" smtClean="0">
              <a:solidFill>
                <a:schemeClr val="tx1"/>
              </a:solidFill>
            </a:endParaRPr>
          </a:p>
          <a:p>
            <a:pPr marL="114300" indent="0">
              <a:buNone/>
            </a:pPr>
            <a:r>
              <a:rPr lang="ru-RU" dirty="0">
                <a:solidFill>
                  <a:schemeClr val="tx1"/>
                </a:solidFill>
              </a:rPr>
              <a:t>Наш проект нацелен на то, чтобы разработать методику по изготовлению данного препарата в наиболее рациональной и удобной лекарственной формой не только для собак, но и для кошек с необходимой дозировкой.</a:t>
            </a:r>
            <a:endParaRPr lang="ru-RU" b="1" dirty="0" smtClean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15253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6580" y="464819"/>
            <a:ext cx="2491740" cy="579121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Дерматовел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solidFill>
            <a:schemeClr val="tx2">
              <a:alpha val="51000"/>
            </a:schemeClr>
          </a:solidFill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Действующее вещество «</a:t>
            </a:r>
            <a:r>
              <a:rPr lang="ru-RU" dirty="0" err="1" smtClean="0">
                <a:solidFill>
                  <a:schemeClr val="tx1"/>
                </a:solidFill>
              </a:rPr>
              <a:t>оклацитиниба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малеат</a:t>
            </a:r>
            <a:r>
              <a:rPr lang="ru-RU" dirty="0" smtClean="0">
                <a:solidFill>
                  <a:schemeClr val="tx1"/>
                </a:solidFill>
              </a:rPr>
              <a:t>»;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Интервальная доза для кошек и собак: 0,4-0,6 мг/кг;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Курс лечения 7-14 дней; принимать 2 раза в день.</a:t>
            </a:r>
          </a:p>
          <a:p>
            <a:pPr>
              <a:buNone/>
            </a:pPr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04800" y="2312428"/>
          <a:ext cx="8397240" cy="2768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9310"/>
                <a:gridCol w="2099310"/>
                <a:gridCol w="2099310"/>
                <a:gridCol w="2099310"/>
              </a:tblGrid>
              <a:tr h="688169">
                <a:tc>
                  <a:txBody>
                    <a:bodyPr/>
                    <a:lstStyle/>
                    <a:p>
                      <a:r>
                        <a:rPr lang="ru-RU" dirty="0" smtClean="0"/>
                        <a:t>Вес животного, кг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Дозировка </a:t>
                      </a:r>
                      <a:r>
                        <a:rPr lang="ru-RU" dirty="0" err="1" smtClean="0">
                          <a:solidFill>
                            <a:schemeClr val="bg1"/>
                          </a:solidFill>
                        </a:rPr>
                        <a:t>оклацитиниба</a:t>
                      </a:r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ru-RU" dirty="0" err="1" smtClean="0">
                          <a:solidFill>
                            <a:schemeClr val="bg1"/>
                          </a:solidFill>
                        </a:rPr>
                        <a:t>малеат</a:t>
                      </a:r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, мг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Количество</a:t>
                      </a:r>
                      <a:r>
                        <a:rPr lang="ru-RU" baseline="0" dirty="0" smtClean="0"/>
                        <a:t> таблеток на 1 приём, </a:t>
                      </a:r>
                      <a:r>
                        <a:rPr lang="ru-RU" baseline="0" dirty="0" err="1" smtClean="0"/>
                        <a:t>шт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Количество таблеток на курс лечения,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шт</a:t>
                      </a:r>
                      <a:endParaRPr lang="ru-RU" dirty="0"/>
                    </a:p>
                  </a:txBody>
                  <a:tcPr/>
                </a:tc>
              </a:tr>
              <a:tr h="484938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1-3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0,5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14-28</a:t>
                      </a:r>
                      <a:endParaRPr lang="ru-RU" sz="1800" dirty="0"/>
                    </a:p>
                  </a:txBody>
                  <a:tcPr/>
                </a:tc>
              </a:tr>
              <a:tr h="484938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4-8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3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14-28</a:t>
                      </a:r>
                      <a:endParaRPr lang="ru-RU" sz="1800" dirty="0"/>
                    </a:p>
                  </a:txBody>
                  <a:tcPr/>
                </a:tc>
              </a:tr>
              <a:tr h="504836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9-15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7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dirty="0" smtClean="0"/>
                        <a:t>14-28</a:t>
                      </a:r>
                    </a:p>
                    <a:p>
                      <a:pPr algn="ctr"/>
                      <a:endParaRPr lang="ru-RU" sz="1100" dirty="0"/>
                    </a:p>
                  </a:txBody>
                  <a:tcPr/>
                </a:tc>
              </a:tr>
              <a:tr h="487453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16-25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15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dirty="0" smtClean="0"/>
                        <a:t>14-28</a:t>
                      </a:r>
                    </a:p>
                    <a:p>
                      <a:pPr algn="ctr"/>
                      <a:endParaRPr lang="ru-RU" sz="11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1000" r="-3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lt1">
              <a:alpha val="62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Лекарственная форма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0040" y="1129614"/>
            <a:ext cx="8504640" cy="3541445"/>
          </a:xfrm>
          <a:solidFill>
            <a:schemeClr val="tx2">
              <a:alpha val="62000"/>
            </a:schemeClr>
          </a:solidFill>
        </p:spPr>
        <p:txBody>
          <a:bodyPr/>
          <a:lstStyle/>
          <a:p>
            <a:r>
              <a:rPr lang="ru-RU" spc="-1" dirty="0" smtClean="0">
                <a:solidFill>
                  <a:srgbClr val="000000"/>
                </a:solidFill>
                <a:latin typeface="Times New Roman"/>
              </a:rPr>
              <a:t>Лекарственная форма – таблетки, покрытые кишечнорастворимой               оболочкой;</a:t>
            </a:r>
          </a:p>
          <a:p>
            <a:r>
              <a:rPr lang="ru-RU" spc="-1" dirty="0" smtClean="0">
                <a:solidFill>
                  <a:srgbClr val="000000"/>
                </a:solidFill>
                <a:latin typeface="Times New Roman"/>
              </a:rPr>
              <a:t>Упаковка – пластиковые баночки (объём 30 мл) от ООО ПК «</a:t>
            </a:r>
            <a:r>
              <a:rPr lang="ru-RU" spc="-1" dirty="0" err="1" smtClean="0">
                <a:solidFill>
                  <a:srgbClr val="000000"/>
                </a:solidFill>
                <a:latin typeface="Times New Roman"/>
              </a:rPr>
              <a:t>Руспак</a:t>
            </a:r>
            <a:r>
              <a:rPr lang="ru-RU" spc="-1" dirty="0" smtClean="0">
                <a:solidFill>
                  <a:srgbClr val="000000"/>
                </a:solidFill>
                <a:latin typeface="Times New Roman"/>
              </a:rPr>
              <a:t>» 7 руб./</a:t>
            </a:r>
            <a:r>
              <a:rPr lang="ru-RU" spc="-1" dirty="0" err="1" smtClean="0">
                <a:solidFill>
                  <a:srgbClr val="000000"/>
                </a:solidFill>
                <a:latin typeface="Times New Roman"/>
              </a:rPr>
              <a:t>шт</a:t>
            </a:r>
            <a:r>
              <a:rPr lang="ru-RU" spc="-1" dirty="0" smtClean="0">
                <a:solidFill>
                  <a:srgbClr val="000000"/>
                </a:solidFill>
                <a:latin typeface="Times New Roman"/>
              </a:rPr>
              <a:t>;</a:t>
            </a:r>
          </a:p>
          <a:p>
            <a:pPr>
              <a:buNone/>
            </a:pPr>
            <a:endParaRPr lang="ru-RU" spc="-1" dirty="0" smtClean="0">
              <a:solidFill>
                <a:srgbClr val="000000"/>
              </a:solidFill>
              <a:latin typeface="Times New Roman"/>
            </a:endParaRPr>
          </a:p>
          <a:p>
            <a:pPr>
              <a:buNone/>
            </a:pPr>
            <a:endParaRPr lang="ru-RU" spc="-1" dirty="0" smtClean="0">
              <a:solidFill>
                <a:srgbClr val="000000"/>
              </a:solidFill>
              <a:latin typeface="Times New Roman"/>
            </a:endParaRPr>
          </a:p>
          <a:p>
            <a:pPr>
              <a:buNone/>
            </a:pPr>
            <a:endParaRPr lang="ru-RU" spc="-1" dirty="0" smtClean="0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5" name="Рисунок 4" descr="plastik_3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6380" y="2335370"/>
            <a:ext cx="3154893" cy="2366169"/>
          </a:xfrm>
          <a:prstGeom prst="rect">
            <a:avLst/>
          </a:prstGeom>
        </p:spPr>
      </p:pic>
      <p:pic>
        <p:nvPicPr>
          <p:cNvPr id="6" name="Рисунок 5" descr="8c152889-6803-4da0-84b4-285aa3e30a4a.jfif"/>
          <p:cNvPicPr>
            <a:picLocks noChangeAspect="1"/>
          </p:cNvPicPr>
          <p:nvPr/>
        </p:nvPicPr>
        <p:blipFill>
          <a:blip r:embed="rId4"/>
          <a:srcRect l="27888" t="32445" r="25889" b="21629"/>
          <a:stretch>
            <a:fillRect/>
          </a:stretch>
        </p:blipFill>
        <p:spPr>
          <a:xfrm>
            <a:off x="632460" y="2339340"/>
            <a:ext cx="3169920" cy="2362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xfrm>
            <a:off x="311700" y="187850"/>
            <a:ext cx="8520600" cy="572700"/>
          </a:xfrm>
          <a:prstGeom prst="rect">
            <a:avLst/>
          </a:prstGeom>
          <a:solidFill>
            <a:schemeClr val="bg1">
              <a:alpha val="73000"/>
            </a:schemeClr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dirty="0"/>
              <a:t>Аналоги решения</a:t>
            </a:r>
            <a:endParaRPr sz="2000" dirty="0"/>
          </a:p>
        </p:txBody>
      </p:sp>
      <p:sp>
        <p:nvSpPr>
          <p:cNvPr id="80" name="Google Shape;80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99061702"/>
              </p:ext>
            </p:extLst>
          </p:nvPr>
        </p:nvGraphicFramePr>
        <p:xfrm>
          <a:off x="228596" y="825498"/>
          <a:ext cx="8696328" cy="5100351"/>
        </p:xfrm>
        <a:graphic>
          <a:graphicData uri="http://schemas.openxmlformats.org/drawingml/2006/table">
            <a:tbl>
              <a:tblPr firstRow="1">
                <a:tableStyleId>{D7AC3CCA-C797-4891-BE02-D94E43425B78}</a:tableStyleId>
              </a:tblPr>
              <a:tblGrid>
                <a:gridCol w="1449388"/>
                <a:gridCol w="1449388"/>
                <a:gridCol w="1449388"/>
                <a:gridCol w="1449388"/>
                <a:gridCol w="1449388"/>
                <a:gridCol w="1449388"/>
              </a:tblGrid>
              <a:tr h="619791">
                <a:tc>
                  <a:txBody>
                    <a:bodyPr/>
                    <a:lstStyle/>
                    <a:p>
                      <a:r>
                        <a:rPr lang="ru-RU" sz="1100" b="0" dirty="0" smtClean="0"/>
                        <a:t>Сравнительная характеристика</a:t>
                      </a:r>
                      <a:endParaRPr lang="ru-RU" sz="1100" b="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Дерматовел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err="1" smtClean="0"/>
                        <a:t>Апоквел</a:t>
                      </a:r>
                      <a:endParaRPr lang="ru-RU" sz="105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err="1" smtClean="0"/>
                        <a:t>Метипред</a:t>
                      </a:r>
                      <a:endParaRPr lang="ru-RU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1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Экзекан</a:t>
                      </a:r>
                      <a:endParaRPr lang="ru-RU" sz="105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1" dirty="0" err="1" smtClean="0"/>
                        <a:t>Экорал</a:t>
                      </a:r>
                      <a:endParaRPr lang="ru-RU" sz="1050" b="1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</a:tr>
              <a:tr h="380644">
                <a:tc>
                  <a:txBody>
                    <a:bodyPr/>
                    <a:lstStyle/>
                    <a:p>
                      <a:r>
                        <a:rPr lang="ru-RU" sz="1050" b="0" dirty="0" smtClean="0"/>
                        <a:t>Действующее вещество</a:t>
                      </a:r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Оклацитиниба</a:t>
                      </a:r>
                      <a:r>
                        <a:rPr lang="ru-RU" sz="105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ru-RU" sz="105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малеат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Оклацитиниба</a:t>
                      </a:r>
                      <a:r>
                        <a:rPr lang="ru-RU" sz="105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ru-RU" sz="105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малеат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Метилпреднизолон</a:t>
                      </a:r>
                      <a:endParaRPr lang="ru-RU" sz="105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err="1" smtClean="0"/>
                        <a:t>Дексаметазон</a:t>
                      </a:r>
                      <a:endParaRPr lang="ru-RU" sz="110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Циклоспорин</a:t>
                      </a:r>
                      <a:endParaRPr lang="ru-RU" sz="110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</a:tr>
              <a:tr h="302276"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Цена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От</a:t>
                      </a:r>
                      <a:r>
                        <a:rPr lang="ru-RU" sz="1050" baseline="0" dirty="0" smtClean="0"/>
                        <a:t> 1000 </a:t>
                      </a:r>
                      <a:r>
                        <a:rPr lang="ru-RU" sz="1050" baseline="0" dirty="0" err="1" smtClean="0"/>
                        <a:t>руб</a:t>
                      </a:r>
                      <a:r>
                        <a:rPr lang="ru-RU" sz="1050" baseline="0" dirty="0" smtClean="0"/>
                        <a:t> за 20 </a:t>
                      </a:r>
                      <a:r>
                        <a:rPr lang="ru-RU" sz="1050" baseline="0" dirty="0" err="1" smtClean="0"/>
                        <a:t>таб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От 2000 до 4000 </a:t>
                      </a:r>
                      <a:r>
                        <a:rPr lang="ru-RU" sz="1050" dirty="0" err="1" smtClean="0"/>
                        <a:t>руб</a:t>
                      </a:r>
                      <a:r>
                        <a:rPr lang="ru-RU" sz="1050" dirty="0" smtClean="0"/>
                        <a:t> за 20 </a:t>
                      </a:r>
                      <a:r>
                        <a:rPr lang="ru-RU" sz="1050" dirty="0" err="1" smtClean="0"/>
                        <a:t>таб</a:t>
                      </a:r>
                      <a:r>
                        <a:rPr lang="ru-RU" sz="1050" dirty="0" smtClean="0"/>
                        <a:t> 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От 362 </a:t>
                      </a:r>
                      <a:r>
                        <a:rPr lang="ru-RU" sz="1050" dirty="0" err="1" smtClean="0"/>
                        <a:t>руб</a:t>
                      </a:r>
                      <a:r>
                        <a:rPr lang="ru-RU" sz="1050" dirty="0" smtClean="0"/>
                        <a:t> за 30 таблеток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От 1300 </a:t>
                      </a:r>
                      <a:r>
                        <a:rPr lang="ru-RU" sz="1050" dirty="0" err="1" smtClean="0"/>
                        <a:t>руб</a:t>
                      </a:r>
                      <a:r>
                        <a:rPr lang="ru-RU" sz="1050" dirty="0" smtClean="0"/>
                        <a:t> за 16 </a:t>
                      </a:r>
                      <a:r>
                        <a:rPr lang="ru-RU" sz="1050" dirty="0" err="1" smtClean="0"/>
                        <a:t>шт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944 </a:t>
                      </a:r>
                      <a:r>
                        <a:rPr lang="ru-RU" sz="1050" dirty="0" err="1" smtClean="0"/>
                        <a:t>руб</a:t>
                      </a:r>
                      <a:r>
                        <a:rPr lang="ru-RU" sz="1050" dirty="0" smtClean="0"/>
                        <a:t> за 50 </a:t>
                      </a:r>
                      <a:r>
                        <a:rPr lang="ru-RU" sz="1050" dirty="0" err="1" smtClean="0"/>
                        <a:t>шт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</a:tr>
              <a:tr h="1007586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Побочные эффекты</a:t>
                      </a:r>
                      <a:endParaRPr lang="ru-RU" sz="110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5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Проблемы с  ЖКТ, циститом, кожные и подкожные новообразования, инфекции кожи, вызванные дрожжевыми грибами</a:t>
                      </a:r>
                      <a:endParaRPr lang="ru-RU" sz="1050" dirty="0" smtClean="0"/>
                    </a:p>
                    <a:p>
                      <a:endParaRPr lang="ru-RU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Проблемы с  ЖКТ, циститом, кожные и подкожные новообразования, инфекции кожи, вызванные дрожжевыми грибами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Проблемы с ЖКТ,</a:t>
                      </a:r>
                      <a:r>
                        <a:rPr lang="ru-RU" sz="1050" baseline="0" dirty="0" smtClean="0"/>
                        <a:t> развитие катаракты, Остеопороз, развитие ожирения, снижение иммунитета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Проблемы с ЖКТ, конвульсии, гипертензия, полифагия, полидипсия, полиурия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Повышается риск развития лимфом, локальных и </a:t>
                      </a:r>
                      <a:r>
                        <a:rPr lang="ru-RU" sz="105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генерализованных</a:t>
                      </a:r>
                      <a:r>
                        <a:rPr lang="ru-RU" sz="105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инфекций, анемия, тромбоцитопения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</a:tr>
              <a:tr h="302276"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Лекарственная форма 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Таблетки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Таблетки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Таблетки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Брикеты в форме сахарного кубика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Капсулы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</a:tr>
              <a:tr h="301632"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Начало действия 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Через</a:t>
                      </a:r>
                      <a:r>
                        <a:rPr lang="ru-RU" sz="1050" baseline="0" dirty="0" smtClean="0"/>
                        <a:t> 1 час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Через 1 час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Через</a:t>
                      </a:r>
                      <a:r>
                        <a:rPr lang="ru-RU" sz="1050" baseline="0" dirty="0" smtClean="0"/>
                        <a:t> 1,5 часа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Через 20 мин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50" dirty="0" smtClean="0"/>
                        <a:t>Через 1 час</a:t>
                      </a:r>
                    </a:p>
                    <a:p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</a:tr>
              <a:tr h="537379"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Страна</a:t>
                      </a:r>
                      <a:r>
                        <a:rPr lang="ru-RU" sz="1050" baseline="0" dirty="0" smtClean="0"/>
                        <a:t> производства, д</a:t>
                      </a:r>
                      <a:r>
                        <a:rPr lang="ru-RU" sz="1050" dirty="0" smtClean="0"/>
                        <a:t>оступность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Россия, доступность высокая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США, доступность низкая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Португалия,</a:t>
                      </a:r>
                      <a:r>
                        <a:rPr lang="ru-RU" sz="1050" baseline="0" dirty="0" smtClean="0"/>
                        <a:t> доступность низкая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50" dirty="0" smtClean="0"/>
                        <a:t>Россия, доступность высокая</a:t>
                      </a:r>
                    </a:p>
                    <a:p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Чехия, доступность</a:t>
                      </a:r>
                      <a:r>
                        <a:rPr lang="ru-RU" sz="1050" baseline="0" dirty="0" smtClean="0"/>
                        <a:t> низкая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</a:tr>
              <a:tr h="380644">
                <a:tc>
                  <a:txBody>
                    <a:bodyPr/>
                    <a:lstStyle/>
                    <a:p>
                      <a:r>
                        <a:rPr lang="ru-RU" dirty="0" smtClean="0"/>
                        <a:t>Длительность применения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0"/>
          <p:cNvSpPr txBox="1">
            <a:spLocks noGrp="1"/>
          </p:cNvSpPr>
          <p:nvPr>
            <p:ph type="title"/>
          </p:nvPr>
        </p:nvSpPr>
        <p:spPr>
          <a:xfrm>
            <a:off x="312419" y="155656"/>
            <a:ext cx="8507823" cy="728264"/>
          </a:xfrm>
          <a:prstGeom prst="rect">
            <a:avLst/>
          </a:prstGeom>
          <a:solidFill>
            <a:schemeClr val="tx2">
              <a:alpha val="0"/>
            </a:schemeClr>
          </a:solidFill>
        </p:spPr>
        <p:txBody>
          <a:bodyPr vert="horz" wrap="square" lIns="91424" tIns="91424" rIns="91424" bIns="91424" anchor="t" anchorCtr="0">
            <a:normAutofit fontScale="90000"/>
          </a:bodyPr>
          <a:lstStyle/>
          <a:p>
            <a:pPr lvl="0" algn="ctr" latinLnBrk="0" hangingPunct="0">
              <a:buNone/>
              <a:defRPr/>
            </a:pPr>
            <a:r>
              <a:rPr lang="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Заинтересованные стороны</a:t>
            </a:r>
            <a:endParaRPr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" name="Google Shape;103;p20"/>
          <p:cNvSpPr txBox="1">
            <a:spLocks noGrp="1"/>
          </p:cNvSpPr>
          <p:nvPr>
            <p:ph type="body" idx="1"/>
          </p:nvPr>
        </p:nvSpPr>
        <p:spPr>
          <a:xfrm>
            <a:off x="1127760" y="960046"/>
            <a:ext cx="7831476" cy="3916754"/>
          </a:xfrm>
          <a:prstGeom prst="rect">
            <a:avLst/>
          </a:prstGeom>
        </p:spPr>
        <p:txBody>
          <a:bodyPr vert="horz" wrap="square" lIns="91424" tIns="91424" rIns="91424" bIns="91424" anchor="t" anchorCtr="0">
            <a:normAutofit fontScale="92500" lnSpcReduction="10000"/>
          </a:bodyPr>
          <a:lstStyle/>
          <a:p>
            <a:pPr marL="0" lvl="0" indent="0" latinLnBrk="0" hangingPunct="0">
              <a:lnSpc>
                <a:spcPct val="107000"/>
              </a:lnSpc>
              <a:spcBef>
                <a:spcPts val="1200"/>
              </a:spcBef>
              <a:buClr>
                <a:schemeClr val="dk1"/>
              </a:buClr>
              <a:buSzPct val="78000"/>
              <a:buFont typeface="Arial"/>
              <a:buNone/>
              <a:defRPr/>
            </a:pPr>
            <a:r>
              <a:rPr lang="ru" sz="16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Зио Здоровье </a:t>
            </a:r>
            <a:r>
              <a:rPr lang="ru" sz="16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– фармацевтическое предприятие располагается на территории                г. Подольска Московской области. На сегодняшний день портфель «ЗиО-Здоровье» состоит из 53 препаратов. </a:t>
            </a: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91000"/>
              <a:buFont typeface="Arial"/>
              <a:buNone/>
              <a:defRPr/>
            </a:pPr>
            <a:endParaRPr lang="ru" sz="1600" b="1" dirty="0">
              <a:solidFill>
                <a:schemeClr val="tx1"/>
              </a:solidFill>
              <a:latin typeface="Times New Roman" panose="02020603050405020304" pitchFamily="18" charset="0"/>
              <a:ea typeface="Roboto"/>
              <a:cs typeface="Times New Roman" panose="02020603050405020304" pitchFamily="18" charset="0"/>
              <a:sym typeface="Roboto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91000"/>
              <a:buFont typeface="Arial"/>
              <a:buNone/>
              <a:defRPr/>
            </a:pPr>
            <a:r>
              <a:rPr lang="ru" sz="1600" b="1" dirty="0">
                <a:solidFill>
                  <a:schemeClr val="tx1"/>
                </a:solidFill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АО завод «Ветеринарные препараты» </a:t>
            </a:r>
            <a:r>
              <a:rPr lang="ru" sz="1600" dirty="0">
                <a:solidFill>
                  <a:schemeClr val="tx1"/>
                </a:solidFill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готов предложить около 40 наименований       различных препаратов для лечения и профилактики заболеваний у животных. Регион: Владимирская область </a:t>
            </a: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91000"/>
              <a:buFont typeface="Arial"/>
              <a:buNone/>
              <a:defRPr/>
            </a:pPr>
            <a:endParaRPr lang="ru" sz="1600" dirty="0">
              <a:latin typeface="Times New Roman" panose="02020603050405020304" pitchFamily="18" charset="0"/>
              <a:ea typeface="Roboto"/>
              <a:cs typeface="Times New Roman" panose="02020603050405020304" pitchFamily="18" charset="0"/>
              <a:sym typeface="Roboto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91000"/>
              <a:buFont typeface="Arial"/>
              <a:buNone/>
              <a:defRPr/>
            </a:pPr>
            <a:endParaRPr lang="ru" sz="1600" dirty="0">
              <a:latin typeface="Times New Roman" panose="02020603050405020304" pitchFamily="18" charset="0"/>
              <a:ea typeface="Roboto"/>
              <a:cs typeface="Times New Roman" panose="02020603050405020304" pitchFamily="18" charset="0"/>
              <a:sym typeface="Roboto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91000"/>
              <a:buFont typeface="Arial"/>
              <a:buNone/>
              <a:defRPr/>
            </a:pPr>
            <a:r>
              <a:rPr lang="ru" sz="1600" b="1" dirty="0">
                <a:solidFill>
                  <a:schemeClr val="tx1"/>
                </a:solidFill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ООО «ВЕТМАРКЕТ» </a:t>
            </a:r>
            <a:r>
              <a:rPr lang="ru" sz="1600" dirty="0">
                <a:solidFill>
                  <a:schemeClr val="tx1"/>
                </a:solidFill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входит в Группу компаний ВИК, которая уже 29 лет является      крупнейшим производителем ветеринарных препаратов. Регион: Московская область.</a:t>
            </a: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78000"/>
              <a:buFont typeface="Arial"/>
              <a:buNone/>
              <a:defRPr/>
            </a:pPr>
            <a:endParaRPr lang="ru" sz="1600" dirty="0">
              <a:solidFill>
                <a:schemeClr val="dk1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</p:txBody>
      </p:sp>
      <p:pic>
        <p:nvPicPr>
          <p:cNvPr id="104" name="Рисунок 103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168797" y="1253561"/>
            <a:ext cx="914400" cy="514350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95DD39A3-1C9D-40C6-E39F-2291F9725B0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4878" r="933" b="33563"/>
          <a:stretch/>
        </p:blipFill>
        <p:spPr>
          <a:xfrm>
            <a:off x="3943245" y="3080560"/>
            <a:ext cx="2390398" cy="7991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/>
    </mc:Choice>
    <mc:Fallback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1"/>
          <p:cNvSpPr txBox="1">
            <a:spLocks noGrp="1"/>
          </p:cNvSpPr>
          <p:nvPr>
            <p:ph type="title"/>
          </p:nvPr>
        </p:nvSpPr>
        <p:spPr>
          <a:xfrm>
            <a:off x="299643" y="143600"/>
            <a:ext cx="8520600" cy="572700"/>
          </a:xfrm>
          <a:prstGeom prst="rect">
            <a:avLst/>
          </a:prstGeom>
        </p:spPr>
        <p:txBody>
          <a:bodyPr vert="horz" wrap="square" lIns="91424" tIns="91424" rIns="91424" bIns="91424" anchor="t" anchorCtr="0">
            <a:normAutofit fontScale="90000"/>
          </a:bodyPr>
          <a:lstStyle/>
          <a:p>
            <a:pPr lvl="0" algn="ctr" latinLnBrk="0" hangingPunct="0">
              <a:buNone/>
              <a:defRPr/>
            </a:pPr>
            <a:r>
              <a:rPr lang="ru" sz="4000" dirty="0">
                <a:solidFill>
                  <a:schemeClr val="tx1"/>
                </a:solidFill>
                <a:latin typeface="Times New Roman"/>
              </a:rPr>
              <a:t>Заинтересованные стороны</a:t>
            </a:r>
            <a:endParaRPr sz="4000" dirty="0">
              <a:solidFill>
                <a:schemeClr val="tx1"/>
              </a:solidFill>
              <a:latin typeface="Times New Roman"/>
            </a:endParaRPr>
          </a:p>
        </p:txBody>
      </p:sp>
      <p:sp>
        <p:nvSpPr>
          <p:cNvPr id="109" name="Google Shape;109;p21"/>
          <p:cNvSpPr txBox="1">
            <a:spLocks noGrp="1"/>
          </p:cNvSpPr>
          <p:nvPr>
            <p:ph type="body" idx="1"/>
          </p:nvPr>
        </p:nvSpPr>
        <p:spPr>
          <a:xfrm>
            <a:off x="311700" y="850605"/>
            <a:ext cx="8520600" cy="4029739"/>
          </a:xfrm>
          <a:prstGeom prst="rect">
            <a:avLst/>
          </a:prstGeom>
        </p:spPr>
        <p:txBody>
          <a:bodyPr wrap="square" lIns="91424" tIns="91424" rIns="91424" bIns="91424" anchor="t" anchorCtr="0">
            <a:normAutofit fontScale="92500" lnSpcReduction="20000"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91000"/>
              <a:buFont typeface="Arial"/>
              <a:buNone/>
              <a:defRPr/>
            </a:pPr>
            <a:r>
              <a:rPr lang="ru" sz="1700" b="1" dirty="0">
                <a:solidFill>
                  <a:schemeClr val="tx1"/>
                </a:solidFill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ООО «НВЦ Агроветзащита» </a:t>
            </a:r>
            <a:r>
              <a:rPr lang="ru" sz="1700" dirty="0">
                <a:solidFill>
                  <a:schemeClr val="tx1"/>
                </a:solidFill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производят более 430 продуктов для домашних питомцев, продуктивных животных, птиц, рыб и рептилий. Регион: Москва.</a:t>
            </a: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81000"/>
              <a:buFont typeface="Arial"/>
              <a:buNone/>
              <a:defRPr/>
            </a:pPr>
            <a:endParaRPr lang="ru" sz="1700" b="1" dirty="0">
              <a:solidFill>
                <a:schemeClr val="tx1"/>
              </a:solidFill>
              <a:latin typeface="Times New Roman" panose="02020603050405020304" pitchFamily="18" charset="0"/>
              <a:ea typeface="Roboto"/>
              <a:cs typeface="Times New Roman" panose="02020603050405020304" pitchFamily="18" charset="0"/>
              <a:sym typeface="Roboto"/>
              <a:hlinkClick r:id="rId4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81000"/>
              <a:buFont typeface="Arial"/>
              <a:buNone/>
              <a:defRPr/>
            </a:pPr>
            <a:endParaRPr lang="ru" sz="1700" b="1" u="sng" dirty="0">
              <a:solidFill>
                <a:schemeClr val="tx1"/>
              </a:solidFill>
              <a:latin typeface="Times New Roman" panose="02020603050405020304" pitchFamily="18" charset="0"/>
              <a:ea typeface="Roboto"/>
              <a:cs typeface="Times New Roman" panose="02020603050405020304" pitchFamily="18" charset="0"/>
              <a:sym typeface="Roboto"/>
              <a:hlinkClick r:id="rId4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81000"/>
              <a:buFont typeface="Arial"/>
              <a:buNone/>
              <a:defRPr/>
            </a:pPr>
            <a:r>
              <a:rPr lang="ru" sz="1700" b="1" u="sng" dirty="0">
                <a:solidFill>
                  <a:schemeClr val="tx1"/>
                </a:solidFill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Топ-Вет</a:t>
            </a:r>
            <a:r>
              <a:rPr lang="ru" sz="1700" b="1" u="sng" dirty="0">
                <a:solidFill>
                  <a:schemeClr val="tx1"/>
                </a:solidFill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 </a:t>
            </a:r>
            <a:r>
              <a:rPr lang="ru" sz="1700" dirty="0">
                <a:solidFill>
                  <a:schemeClr val="tx1"/>
                </a:solidFill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– производство и оптовая продажа ветеринарных препаратов для собак и кошек.           Регион: Санкт-Петербург.</a:t>
            </a: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91000"/>
              <a:buFont typeface="Arial"/>
              <a:buNone/>
              <a:defRPr/>
            </a:pPr>
            <a:endParaRPr lang="ru" sz="1700" b="1" dirty="0">
              <a:solidFill>
                <a:schemeClr val="tx1"/>
              </a:solidFill>
              <a:latin typeface="Times New Roman" panose="02020603050405020304" pitchFamily="18" charset="0"/>
              <a:ea typeface="Roboto"/>
              <a:cs typeface="Times New Roman" panose="02020603050405020304" pitchFamily="18" charset="0"/>
              <a:sym typeface="Roboto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91000"/>
              <a:buFont typeface="Arial"/>
              <a:buNone/>
              <a:defRPr/>
            </a:pPr>
            <a:endParaRPr lang="ru" sz="1700" b="1" dirty="0">
              <a:solidFill>
                <a:schemeClr val="tx1"/>
              </a:solidFill>
              <a:latin typeface="Times New Roman" panose="02020603050405020304" pitchFamily="18" charset="0"/>
              <a:ea typeface="Roboto"/>
              <a:cs typeface="Times New Roman" panose="02020603050405020304" pitchFamily="18" charset="0"/>
              <a:sym typeface="Roboto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91000"/>
              <a:buFont typeface="Arial"/>
              <a:buNone/>
              <a:defRPr/>
            </a:pPr>
            <a:r>
              <a:rPr lang="ru" sz="1700" b="1" dirty="0">
                <a:solidFill>
                  <a:schemeClr val="tx1"/>
                </a:solidFill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ООО «Ветбиохим» </a:t>
            </a:r>
            <a:r>
              <a:rPr lang="ru" sz="1700" dirty="0">
                <a:solidFill>
                  <a:schemeClr val="tx1"/>
                </a:solidFill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обладает богатым опытом работы в сфере производства                        лекарственных препаратов и средств диагностики, профилактики и лечения                            инфекционных и паразитарных болезней домашних и сельскохозяйственных животных.  Регион: Москва.</a:t>
            </a: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  <a:defRPr/>
            </a:pPr>
            <a:endParaRPr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08C3B841-95D3-94E6-CC55-05FF1B0D98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3723" y="2865474"/>
            <a:ext cx="1633259" cy="73630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2B076391-225E-68C6-64A4-BD2431B5D1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303" y="1560678"/>
            <a:ext cx="1347814" cy="73630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/>
    </mc:Choice>
    <mc:Fallback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 smtClean="0"/>
              <a:t>                                    Наша команда</a:t>
            </a:r>
            <a:endParaRPr dirty="0"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1"/>
          </p:nvPr>
        </p:nvSpPr>
        <p:spPr>
          <a:xfrm>
            <a:off x="3672840" y="3276600"/>
            <a:ext cx="2026919" cy="171327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62500" lnSpcReduction="20000"/>
          </a:bodyPr>
          <a:lstStyle/>
          <a:p>
            <a:pPr marL="114300" indent="0" algn="ctr">
              <a:buNone/>
            </a:pPr>
            <a:r>
              <a:rPr lang="ru-RU" b="1" dirty="0">
                <a:solidFill>
                  <a:schemeClr val="tx1"/>
                </a:solidFill>
              </a:rPr>
              <a:t>МЕЛЬНИКОВА ЕВГЕНИЯ</a:t>
            </a:r>
          </a:p>
          <a:p>
            <a:pPr marL="114300" indent="0">
              <a:buNone/>
            </a:pPr>
            <a:r>
              <a:rPr lang="ru-RU" dirty="0">
                <a:solidFill>
                  <a:schemeClr val="tx1"/>
                </a:solidFill>
              </a:rPr>
              <a:t>Студентка </a:t>
            </a:r>
            <a:r>
              <a:rPr lang="ru-RU" dirty="0" smtClean="0">
                <a:solidFill>
                  <a:schemeClr val="tx1"/>
                </a:solidFill>
              </a:rPr>
              <a:t>4 </a:t>
            </a:r>
            <a:r>
              <a:rPr lang="ru-RU" dirty="0">
                <a:solidFill>
                  <a:schemeClr val="tx1"/>
                </a:solidFill>
              </a:rPr>
              <a:t>курса факультета ветеринарной медицины и зоотехнии ФГБОУ ВО Пермский ГАТУ, ассистент ветеринарного врача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xmlns:lc="http://schemas.openxmlformats.org/drawingml/2006/lockedCanvas" id="{1D9F5485-9252-9F89-EE46-226C638093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115" y="1201377"/>
            <a:ext cx="1675620" cy="18453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467115" y="3286125"/>
            <a:ext cx="1675620" cy="1831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/>
              <a:t>БУЛДАКОВА ВИОЛЕТТА</a:t>
            </a:r>
          </a:p>
          <a:p>
            <a:r>
              <a:rPr lang="ru-RU" sz="1100" dirty="0"/>
              <a:t>Студентка </a:t>
            </a:r>
            <a:r>
              <a:rPr lang="ru-RU" sz="1100" dirty="0" smtClean="0"/>
              <a:t>4 </a:t>
            </a:r>
            <a:r>
              <a:rPr lang="ru-RU" sz="1100" dirty="0"/>
              <a:t>курса факультета ветеринарной медицины и зоотехнии  ФГБОУ ВО Пермский ГАТУ, ассистент ветеринарного врача</a:t>
            </a: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4729" y="1115651"/>
            <a:ext cx="1931121" cy="19311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46111"/>
          <a:stretch/>
        </p:blipFill>
        <p:spPr>
          <a:xfrm>
            <a:off x="3677840" y="1135362"/>
            <a:ext cx="2015043" cy="19304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6743700" y="3230880"/>
            <a:ext cx="19888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/>
              <a:t>Волков Сергей Вячеславович</a:t>
            </a:r>
          </a:p>
          <a:p>
            <a:r>
              <a:rPr lang="ru-RU" sz="1200" dirty="0" smtClean="0"/>
              <a:t>Доцент кафедры инфекционных болезней ФГБОУ ВО Пермский ГАТУ, кандидат ветеринарных наук, практикующий ветеринарный врач</a:t>
            </a:r>
            <a:endParaRPr lang="ru-RU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chemeClr val="tx2">
              <a:alpha val="51000"/>
            </a:schemeClr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/>
              <a:t>Вопросы к экспертам</a:t>
            </a:r>
            <a:endParaRPr b="1" dirty="0"/>
          </a:p>
        </p:txBody>
      </p:sp>
      <p:sp>
        <p:nvSpPr>
          <p:cNvPr id="92" name="Google Shape;92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indent="0">
              <a:spcAft>
                <a:spcPts val="1200"/>
              </a:spcAft>
            </a:pPr>
            <a:r>
              <a:rPr lang="ru-RU" sz="2400" dirty="0" smtClean="0">
                <a:solidFill>
                  <a:schemeClr val="tx1"/>
                </a:solidFill>
              </a:rPr>
              <a:t>Как разрекламировать продукт?</a:t>
            </a:r>
          </a:p>
          <a:p>
            <a:pPr marL="0" indent="0">
              <a:spcAft>
                <a:spcPts val="1200"/>
              </a:spcAft>
            </a:pPr>
            <a:endParaRPr lang="ru-RU" sz="2400" dirty="0" smtClean="0">
              <a:solidFill>
                <a:schemeClr val="tx1"/>
              </a:solidFill>
            </a:endParaRPr>
          </a:p>
          <a:p>
            <a:pPr marL="0" indent="0">
              <a:spcAft>
                <a:spcPts val="1200"/>
              </a:spcAft>
            </a:pPr>
            <a:endParaRPr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581</TotalTime>
  <Words>911</Words>
  <Application>Microsoft Office PowerPoint</Application>
  <PresentationFormat>Экран (16:9)</PresentationFormat>
  <Paragraphs>156</Paragraphs>
  <Slides>13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Comic Sans MS</vt:lpstr>
      <vt:lpstr>Gilroy</vt:lpstr>
      <vt:lpstr>Wingdings</vt:lpstr>
      <vt:lpstr>Times New Roman</vt:lpstr>
      <vt:lpstr>Roboto</vt:lpstr>
      <vt:lpstr>Nunito</vt:lpstr>
      <vt:lpstr>Simple Light</vt:lpstr>
      <vt:lpstr>Double</vt:lpstr>
      <vt:lpstr>Пользователи</vt:lpstr>
      <vt:lpstr>Проблема</vt:lpstr>
      <vt:lpstr>Актуальность</vt:lpstr>
      <vt:lpstr>Слайд 5</vt:lpstr>
      <vt:lpstr>Наше решение проблемы </vt:lpstr>
      <vt:lpstr>Дерматовел</vt:lpstr>
      <vt:lpstr>Лекарственная форма</vt:lpstr>
      <vt:lpstr>Аналоги решения</vt:lpstr>
      <vt:lpstr>Заинтересованные стороны</vt:lpstr>
      <vt:lpstr>Заинтересованные стороны</vt:lpstr>
      <vt:lpstr>                                    Наша команда</vt:lpstr>
      <vt:lpstr>Вопросы к экспертам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Vadim</dc:creator>
  <cp:lastModifiedBy>Евгения Мельникова</cp:lastModifiedBy>
  <cp:revision>28</cp:revision>
  <dcterms:modified xsi:type="dcterms:W3CDTF">2023-11-08T09:30:33Z</dcterms:modified>
</cp:coreProperties>
</file>