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66" r:id="rId3"/>
    <p:sldId id="260" r:id="rId4"/>
    <p:sldId id="258" r:id="rId5"/>
    <p:sldId id="267" r:id="rId6"/>
    <p:sldId id="259" r:id="rId7"/>
    <p:sldId id="264" r:id="rId8"/>
    <p:sldId id="261" r:id="rId9"/>
    <p:sldId id="265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C06DFF"/>
    <a:srgbClr val="FBB3C1"/>
    <a:srgbClr val="B5D8E1"/>
    <a:srgbClr val="4472C4"/>
    <a:srgbClr val="FCAF17"/>
    <a:srgbClr val="BF69FF"/>
    <a:srgbClr val="8F00FF"/>
    <a:srgbClr val="A32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/>
    <p:restoredTop sz="96341"/>
  </p:normalViewPr>
  <p:slideViewPr>
    <p:cSldViewPr snapToGrid="0" snapToObjects="1">
      <p:cViewPr varScale="1">
        <p:scale>
          <a:sx n="81" d="100"/>
          <a:sy n="81" d="100"/>
        </p:scale>
        <p:origin x="912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6;&#1086;&#1084;&#1072;&#1085;\Downloads\&#1043;&#1083;&#1091;&#1073;&#1080;&#1085;&#1085;&#1086;&#1077;%20&#1080;&#1085;&#1090;&#1077;&#1088;&#1074;&#1100;&#110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6;&#1086;&#1084;&#1072;&#1085;\Downloads\&#1043;&#1083;&#1091;&#1073;&#1080;&#1085;&#1085;&#1086;&#1077;%20&#1080;&#1085;&#1090;&#1077;&#1088;&#1074;&#1100;&#110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6;&#1086;&#1084;&#1072;&#1085;\Downloads\&#1043;&#1083;&#1091;&#1073;&#1080;&#1085;&#1085;&#1086;&#1077;%20&#1080;&#1085;&#1090;&#1077;&#1088;&#1074;&#1100;&#110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Употребляемая сублимированная продукция</a:t>
            </a:r>
          </a:p>
        </c:rich>
      </c:tx>
      <c:layout>
        <c:manualLayout>
          <c:xMode val="edge"/>
          <c:yMode val="edge"/>
          <c:x val="0.14219371131097283"/>
          <c:y val="2.64530059918488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'[Глубинное интервью.xlsx]Лист1'!$E$1</c:f>
              <c:strCache>
                <c:ptCount val="1"/>
                <c:pt idx="0">
                  <c:v>Процент употребления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62A-48EE-8B6A-EBB0E99288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62A-48EE-8B6A-EBB0E99288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62A-48EE-8B6A-EBB0E99288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62A-48EE-8B6A-EBB0E99288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62A-48EE-8B6A-EBB0E9928821}"/>
              </c:ext>
            </c:extLst>
          </c:dPt>
          <c:dLbls>
            <c:dLbl>
              <c:idx val="1"/>
              <c:layout>
                <c:manualLayout>
                  <c:x val="-7.2770931185465834E-2"/>
                  <c:y val="0.1080832604257801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2A-48EE-8B6A-EBB0E9928821}"/>
                </c:ext>
              </c:extLst>
            </c:dLbl>
            <c:dLbl>
              <c:idx val="2"/>
              <c:layout>
                <c:manualLayout>
                  <c:x val="-4.2397749860753238E-2"/>
                  <c:y val="-2.464275298920968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62A-48EE-8B6A-EBB0E9928821}"/>
                </c:ext>
              </c:extLst>
            </c:dLbl>
            <c:dLbl>
              <c:idx val="4"/>
              <c:layout>
                <c:manualLayout>
                  <c:x val="0.12080970761496367"/>
                  <c:y val="1.059346748323126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62A-48EE-8B6A-EBB0E99288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19050" cap="flat" cmpd="sng" algn="ctr">
                  <a:solidFill>
                    <a:srgbClr val="0070C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'[Глубинное интервью.xlsx]Лист1'!$D$2:$D$6</c:f>
              <c:strCache>
                <c:ptCount val="5"/>
                <c:pt idx="0">
                  <c:v>Лапша быстрого приготовления</c:v>
                </c:pt>
                <c:pt idx="1">
                  <c:v>Сухие сливки</c:v>
                </c:pt>
                <c:pt idx="2">
                  <c:v>Сублимированная гречка</c:v>
                </c:pt>
                <c:pt idx="3">
                  <c:v>Сублимированные супы</c:v>
                </c:pt>
                <c:pt idx="4">
                  <c:v>Другое</c:v>
                </c:pt>
              </c:strCache>
            </c:strRef>
          </c:cat>
          <c:val>
            <c:numRef>
              <c:f>'[Глубинное интервью.xlsx]Лист1'!$E$2:$E$6</c:f>
              <c:numCache>
                <c:formatCode>General</c:formatCode>
                <c:ptCount val="5"/>
                <c:pt idx="0">
                  <c:v>85</c:v>
                </c:pt>
                <c:pt idx="1">
                  <c:v>3</c:v>
                </c:pt>
                <c:pt idx="2">
                  <c:v>1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62A-48EE-8B6A-EBB0E992882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Готовность потребителя попробовать наш продукт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'[Глубинное интервью.xlsx]Лист1'!$B$25</c:f>
              <c:strCache>
                <c:ptCount val="1"/>
                <c:pt idx="0">
                  <c:v>Количество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43E-4E32-BA30-D1F60CD13E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43E-4E32-BA30-D1F60CD13E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'[Глубинное интервью.xlsx]Лист1'!$A$26:$A$27</c:f>
              <c:strCache>
                <c:ptCount val="2"/>
                <c:pt idx="0">
                  <c:v>Готовы</c:v>
                </c:pt>
                <c:pt idx="1">
                  <c:v>Нет</c:v>
                </c:pt>
              </c:strCache>
            </c:strRef>
          </c:cat>
          <c:val>
            <c:numRef>
              <c:f>'[Глубинное интервью.xlsx]Лист1'!$B$26:$B$27</c:f>
              <c:numCache>
                <c:formatCode>General</c:formatCode>
                <c:ptCount val="2"/>
                <c:pt idx="0">
                  <c:v>64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3E-4E32-BA30-D1F60CD13E5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Частота употребления молочной</a:t>
            </a:r>
            <a:r>
              <a:rPr lang="ru-RU" baseline="0"/>
              <a:t> продукции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'[Глубинное интервью.xlsx]Лист1'!$H$1</c:f>
              <c:strCache>
                <c:ptCount val="1"/>
                <c:pt idx="0">
                  <c:v>Процент опрошенных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573-4247-A09D-36BE6A8C5B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573-4247-A09D-36BE6A8C5B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573-4247-A09D-36BE6A8C5B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573-4247-A09D-36BE6A8C5BA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573-4247-A09D-36BE6A8C5BAA}"/>
              </c:ext>
            </c:extLst>
          </c:dPt>
          <c:dLbls>
            <c:dLbl>
              <c:idx val="2"/>
              <c:layout>
                <c:manualLayout>
                  <c:x val="-0.10448140857392831"/>
                  <c:y val="4.77508019830854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73-4247-A09D-36BE6A8C5BAA}"/>
                </c:ext>
              </c:extLst>
            </c:dLbl>
            <c:dLbl>
              <c:idx val="3"/>
              <c:layout>
                <c:manualLayout>
                  <c:x val="-0.12265857392825892"/>
                  <c:y val="-1.619896471274428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573-4247-A09D-36BE6A8C5BAA}"/>
                </c:ext>
              </c:extLst>
            </c:dLbl>
            <c:dLbl>
              <c:idx val="4"/>
              <c:layout>
                <c:manualLayout>
                  <c:x val="8.6683070866141729E-2"/>
                  <c:y val="1.173483522892971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573-4247-A09D-36BE6A8C5B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19050" cap="flat" cmpd="sng" algn="ctr">
                  <a:solidFill>
                    <a:srgbClr val="0070C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'[Глубинное интервью.xlsx]Лист1'!$G$2:$G$6</c:f>
              <c:strCache>
                <c:ptCount val="5"/>
                <c:pt idx="0">
                  <c:v>Каждый день</c:v>
                </c:pt>
                <c:pt idx="1">
                  <c:v>2-3 раза в неделю</c:v>
                </c:pt>
                <c:pt idx="2">
                  <c:v>2-3 раза в месяц</c:v>
                </c:pt>
                <c:pt idx="3">
                  <c:v>Никогда </c:v>
                </c:pt>
                <c:pt idx="4">
                  <c:v>Другое</c:v>
                </c:pt>
              </c:strCache>
            </c:strRef>
          </c:cat>
          <c:val>
            <c:numRef>
              <c:f>'[Глубинное интервью.xlsx]Лист1'!$H$2:$H$6</c:f>
              <c:numCache>
                <c:formatCode>General</c:formatCode>
                <c:ptCount val="5"/>
                <c:pt idx="0">
                  <c:v>72</c:v>
                </c:pt>
                <c:pt idx="1">
                  <c:v>21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573-4247-A09D-36BE6A8C5BA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8361A-A0A1-4BAF-B681-5EDA4BDECF34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8C803-4CFF-42E0-8CF2-423C7F53D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8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63DCD-F02C-CF44-87ED-92F383F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0F195-DBFE-C649-B4CE-CB4105EB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B0BF6-58BD-BB4E-9281-38930CDC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2DFF8-7CE8-C048-83FB-10BEB80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4B92-E9B4-5744-8966-8C80788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2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0B8BF-E5D1-C54A-9D00-0534DD64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6062FA-13A4-564A-A013-A8E4589E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4E18D-8A5A-A647-92D6-5B3B6DFB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AF202-C41D-254B-B529-7A62D424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901B8-DF24-364F-95DB-86FCCDF1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D7327-C7ED-E84F-A1BE-777F91D4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B9213-90CE-6D45-8B19-2B7DD7F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6F3A6-09E1-8B46-ACDE-135496C6A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515CDC-8109-6349-BCB9-D828BAE4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EA09D-FEEE-914B-91D3-AE2F8B5E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36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82BBB-EE00-534D-9173-5A8C1A2F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3681B-B9EE-4D4E-8B17-5F275257C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62AF36-4A35-EA41-98F7-9482D5384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A0054-7016-B745-A2B2-ED0F1E39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A4B6FD-2131-EA46-9DB7-CC2C901A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018F00-632B-2B48-A442-5BE88085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6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894BC-CD77-624A-A9A8-783764F7D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330D9C-04FC-3F4E-B327-8BC6C3A1C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2BD383-9B34-3849-B50B-2F5BBFB28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FCBA93-66BB-334A-B472-5C953888B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242558-DBC3-894F-B144-ADDEDC17F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BD2905-7208-EF43-B3E9-7CFF5E02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478EF3-E6C6-1B43-8883-E71B160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1006CF-A146-5041-8781-6C77429F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3BC6D-90FB-DB4E-8ABB-ADBBB14E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35DF39-778C-6E4C-A731-FE75FF5D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BEF3AE-73A8-F146-800B-19977319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F2C0F3-C4B9-EB44-B9D3-6D5E4B58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5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EF70B9-0EB2-CF44-98E4-3102B722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BB29DF-4FD9-9F4B-BE8A-FD51B829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93D2D-A3E9-4840-B69B-74E76B6E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3CF66-82DC-C643-A37D-1713EB18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F00A2D-637B-D24D-8384-C5A5693B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364826-429D-AB48-9070-394AB2EC4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0D7129-4C19-254F-9DA6-B9D7C952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5C68A-2322-EB45-9260-50427CCC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578BC-40FD-0345-9F27-A8D6E5D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7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A7CD2-2D69-7E43-A1E3-69B98F07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BAF64C-BEEE-6648-B574-0FA098BE1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9EC4B8-B9A8-4343-9164-A44E35281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AD2BB1-672F-954D-BB5A-970BCD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26DEC7-37CC-6747-A2D1-8504A0A0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2B7EE4-BBC7-DE46-A50C-42C8103C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1954E-F072-6747-A970-2014A60C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EAFDB6-F79F-4C46-8A02-0D827A99E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2B7E-C63C-FA47-B740-DC4D22EC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96CD6-34D5-F544-8FD1-43AC7774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D0C50-7B84-F544-A0E9-55B5ABC7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DC264-984D-C541-A3D2-6BFA999FC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A3A7FD-8DD5-FB44-81B5-53786A285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A5972-75F5-5443-80F5-496AE52F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0FE41D-29AD-9143-BDEC-46EBCBBE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D11230-D0DF-E542-875A-4A58C6DF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6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AB3FE-21E0-DC4C-9860-7B034C0D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2C09B-375B-E94C-91B3-5B8F2E49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9BD78-E440-9243-9945-E224568D1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C041D-D973-1B41-AF19-F66076235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45E3-20CA-4646-88D1-B41C9019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leader-id.ru/profil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809050-C7AA-C74F-BF00-6EA4FB17E745}"/>
              </a:ext>
            </a:extLst>
          </p:cNvPr>
          <p:cNvSpPr txBox="1"/>
          <p:nvPr/>
        </p:nvSpPr>
        <p:spPr>
          <a:xfrm>
            <a:off x="5321037" y="351630"/>
            <a:ext cx="68644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Разработка молочной продукции</a:t>
            </a:r>
          </a:p>
          <a:p>
            <a:pPr algn="ctr"/>
            <a:r>
              <a:rPr lang="ru-RU" sz="3600" b="1" dirty="0"/>
              <a:t> с </a:t>
            </a:r>
            <a:r>
              <a:rPr lang="ru-RU" sz="3600" b="1" dirty="0" err="1"/>
              <a:t>пробиотическими</a:t>
            </a:r>
            <a:r>
              <a:rPr lang="ru-RU" sz="3600" b="1" dirty="0"/>
              <a:t> свойствами</a:t>
            </a:r>
          </a:p>
          <a:p>
            <a:pPr algn="ctr"/>
            <a:r>
              <a:rPr lang="ru-RU" sz="3600" b="1" dirty="0"/>
              <a:t> пролонгированного срока годности </a:t>
            </a:r>
          </a:p>
          <a:p>
            <a:endParaRPr lang="ru-RU" sz="3200" b="1" dirty="0">
              <a:latin typeface="Montserrat SemiBold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ED12A5-EDD7-724A-B6F1-5CF676EDF1D5}"/>
              </a:ext>
            </a:extLst>
          </p:cNvPr>
          <p:cNvSpPr txBox="1"/>
          <p:nvPr/>
        </p:nvSpPr>
        <p:spPr>
          <a:xfrm>
            <a:off x="5220586" y="4193729"/>
            <a:ext cx="6598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Montserrat SemiBold" pitchFamily="2" charset="0"/>
              </a:rPr>
              <a:t>Проект включает в себя разработку сублимированных молочных продуктов, которые удобно брать с собой в качестве перекуса или же включить в стандартный рацион сухих пайков для военных и туристов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EABB3E6-A42C-5348-B598-C22B3E0971D7}"/>
              </a:ext>
            </a:extLst>
          </p:cNvPr>
          <p:cNvCxnSpPr>
            <a:cxnSpLocks/>
          </p:cNvCxnSpPr>
          <p:nvPr/>
        </p:nvCxnSpPr>
        <p:spPr>
          <a:xfrm>
            <a:off x="6308274" y="2892056"/>
            <a:ext cx="4423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09D9C7C-D0B7-C149-A10F-2E46DD0E7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90" y="605818"/>
            <a:ext cx="3217237" cy="1425236"/>
          </a:xfrm>
          <a:prstGeom prst="rect">
            <a:avLst/>
          </a:prstGeom>
        </p:spPr>
      </p:pic>
      <p:pic>
        <p:nvPicPr>
          <p:cNvPr id="18" name="Google Shape;57;p1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15BA8CFB-E280-B447-AB9D-07E3ABE0DF5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>
            <a:extLst>
              <a:ext uri="{FF2B5EF4-FFF2-40B4-BE49-F238E27FC236}">
                <a16:creationId xmlns:a16="http://schemas.microsoft.com/office/drawing/2014/main" id="{85CDF91B-7256-BA42-80C3-11749966C177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66;p12">
            <a:extLst>
              <a:ext uri="{FF2B5EF4-FFF2-40B4-BE49-F238E27FC236}">
                <a16:creationId xmlns:a16="http://schemas.microsoft.com/office/drawing/2014/main" id="{8FC50C75-5917-9047-AFA5-1651176BBF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4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6" y="1967735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107401" y="-107006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Продукт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2637" y="1455757"/>
            <a:ext cx="947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Товар: творожный продукт и напиток из творожной сыворотки в сублимированном состоянии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2637" y="2102088"/>
            <a:ext cx="9501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Линейка продукции, которую можно использовать в качестве перекуса, удобно брать с собой и быстро подготовить к употреблению, продукт будет иметь натуральный состав и отличаться отличным вкусом в комбинации с полезными свойствами продукта, а также продукт будет иметь пролонгированные сроки годности и более мягкие условия хранения.</a:t>
            </a:r>
          </a:p>
          <a:p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637" y="3701380"/>
            <a:ext cx="4267200" cy="28468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45" y="3701380"/>
            <a:ext cx="4074613" cy="28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2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107402" y="860083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4371952" y="-10098"/>
            <a:ext cx="42226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itchFamily="2" charset="0"/>
              </a:rPr>
              <a:t>ПОТРЕБИТЕЛЬСКИЕ </a:t>
            </a:r>
          </a:p>
          <a:p>
            <a:pPr algn="ctr"/>
            <a:r>
              <a:rPr lang="ru-RU" sz="2800" b="1" dirty="0">
                <a:latin typeface="Montserrat SemiBold" pitchFamily="2" charset="0"/>
              </a:rPr>
              <a:t>СЕГМЕНТЫ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6035" y="1087661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Bahnschrift SemiLight SemiConde" panose="020B0502040204020203" pitchFamily="34" charset="0"/>
              </a:rPr>
              <a:t>B2C</a:t>
            </a:r>
            <a:endParaRPr lang="ru-RU" sz="3600" dirty="0">
              <a:latin typeface="Bahnschrift SemiLight SemiConde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15495" y="1087660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Bahnschrift SemiLight SemiConde" panose="020B0502040204020203" pitchFamily="34" charset="0"/>
              </a:rPr>
              <a:t>B2B</a:t>
            </a:r>
            <a:endParaRPr lang="ru-RU" sz="3600" dirty="0">
              <a:latin typeface="Bahnschrift SemiLight SemiConde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7431" y="1991610"/>
            <a:ext cx="452420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Bahnschrift SemiLight SemiConde" panose="020B0502040204020203" pitchFamily="34" charset="0"/>
              </a:rPr>
              <a:t>Студенты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18-25 лет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Любят молочную продукцию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Низкая платеже способность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Не имеет непереносимости лактозы и молочного белка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Предпочитают быстрый перекус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Предпочитают полуфабрикаты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Нацелены на долгосрочную продукцию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Bahnschrift SemiLight SemiConde" panose="020B0502040204020203" pitchFamily="34" charset="0"/>
              </a:rPr>
              <a:t>Туристы</a:t>
            </a:r>
            <a:r>
              <a:rPr lang="ru-RU" dirty="0">
                <a:latin typeface="Bahnschrift SemiLight SemiConde" panose="020B050204020402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18-35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Предпочитают активный образ жизни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Предпочитает продукцию с длительным сроком хранения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Важно, что внешние факторы минимально влияли на его запасы </a:t>
            </a:r>
          </a:p>
          <a:p>
            <a:r>
              <a:rPr lang="ru-RU" sz="2000" dirty="0">
                <a:latin typeface="Bahnschrift SemiLight SemiConde" panose="020B0502040204020203" pitchFamily="34" charset="0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56916" y="1991610"/>
            <a:ext cx="50904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Light SemiConde" panose="020B0502040204020203" pitchFamily="34" charset="0"/>
              </a:rPr>
              <a:t>Компании по производству сухих пайков: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Армейские будни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СПЕЦПИТ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ИРПТОРГ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СУХПАЙТОРГ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6393619" y="986318"/>
            <a:ext cx="179298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6393619" y="1972637"/>
            <a:ext cx="179298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6393619" y="3945275"/>
            <a:ext cx="179298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6393619" y="4931594"/>
            <a:ext cx="179298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6393619" y="5917913"/>
            <a:ext cx="179298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5759873" y="2839109"/>
            <a:ext cx="81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6393619" y="2958956"/>
            <a:ext cx="179298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811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162C9-6D7A-1243-83A8-9A51F6408978}"/>
              </a:ext>
            </a:extLst>
          </p:cNvPr>
          <p:cNvSpPr txBox="1"/>
          <p:nvPr/>
        </p:nvSpPr>
        <p:spPr>
          <a:xfrm>
            <a:off x="107402" y="1865632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98DD1-536A-2640-BABB-F980D04042D8}"/>
              </a:ext>
            </a:extLst>
          </p:cNvPr>
          <p:cNvSpPr txBox="1"/>
          <p:nvPr/>
        </p:nvSpPr>
        <p:spPr>
          <a:xfrm>
            <a:off x="817052" y="-121547"/>
            <a:ext cx="583572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ПРОБЛЕМА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FF0263-2D29-46DA-AD2F-80CFDF8E0512}"/>
              </a:ext>
            </a:extLst>
          </p:cNvPr>
          <p:cNvSpPr txBox="1"/>
          <p:nvPr/>
        </p:nvSpPr>
        <p:spPr>
          <a:xfrm>
            <a:off x="1026673" y="2465796"/>
            <a:ext cx="10753290" cy="3785652"/>
          </a:xfrm>
          <a:prstGeom prst="rect">
            <a:avLst/>
          </a:prstGeom>
          <a:noFill/>
        </p:spPr>
        <p:txBody>
          <a:bodyPr wrap="square" numCol="2" spcCol="720000" rtlCol="0">
            <a:spAutoFit/>
          </a:bodyPr>
          <a:lstStyle/>
          <a:p>
            <a:pPr algn="just"/>
            <a:endParaRPr lang="ru-RU" sz="2000" dirty="0"/>
          </a:p>
          <a:p>
            <a:pPr algn="just"/>
            <a:r>
              <a:rPr lang="ru-RU" sz="2000" dirty="0"/>
              <a:t>Если обратиться к рынку В2С, то можно заметить, что большое количество студентов не готово брать с собой молочную продукцию в качестве перекуса, в связи с  малыми сроками годности и  неудобством упаковки, а также строгих определенных  условий хранения этой продукции.</a:t>
            </a:r>
            <a:endParaRPr lang="ru-RU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Рассматривая рынок В2В, была выявлена проблема почти полного отсутствия молочной продукции в  ИРП для военных, участников различных экспедиций и туристов, что приводит к недостатку легкоусвояемого белка, содержащегося в молочных продуктах, способных стать как полезными десертами, так и полноценными блюдами. 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83" y="1147331"/>
            <a:ext cx="1743075" cy="1743075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212" y="1147331"/>
            <a:ext cx="801379" cy="131846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6331009" y="1972637"/>
            <a:ext cx="107891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6331009" y="2958956"/>
            <a:ext cx="107891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6331009" y="3945275"/>
            <a:ext cx="107891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6331009" y="4931594"/>
            <a:ext cx="107891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6331009" y="5917913"/>
            <a:ext cx="107891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2162C9-6D7A-1243-83A8-9A51F6408978}"/>
              </a:ext>
            </a:extLst>
          </p:cNvPr>
          <p:cNvSpPr txBox="1"/>
          <p:nvPr/>
        </p:nvSpPr>
        <p:spPr>
          <a:xfrm>
            <a:off x="6000110" y="818540"/>
            <a:ext cx="75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6331009" y="983337"/>
            <a:ext cx="107891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6" y="1967735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30938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5" y="391235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89867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88499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107400" y="2819031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833160" y="-144936"/>
            <a:ext cx="11006906" cy="1640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3600" b="1" dirty="0">
                <a:latin typeface="Montserrat" pitchFamily="2" charset="0"/>
              </a:rPr>
              <a:t>Глубинное</a:t>
            </a:r>
            <a:r>
              <a:rPr lang="ru-RU" sz="4800" b="1" dirty="0">
                <a:latin typeface="Montserrat" pitchFamily="2" charset="0"/>
              </a:rPr>
              <a:t> </a:t>
            </a:r>
            <a:r>
              <a:rPr lang="ru-RU" sz="3600" b="1" dirty="0">
                <a:latin typeface="Montserrat" pitchFamily="2" charset="0"/>
              </a:rPr>
              <a:t>интервью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cs typeface="Times New Roman" panose="02020603050405020304" pitchFamily="18" charset="0"/>
              </a:rPr>
              <a:t>Был проведён опрос потенциальных потребителей (100 человек). Опрос проводился среди студентов ФГБОУ ВО РОСБИОТЕХ 1-4 курс, а также ФГБОУ ВО МГТУ, ФГБОУ ВО БГТУ</a:t>
            </a:r>
            <a:r>
              <a:rPr lang="ru-RU" sz="3200" b="1" dirty="0"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5B44061F-237E-465B-A267-079C6F9EBD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475264"/>
              </p:ext>
            </p:extLst>
          </p:nvPr>
        </p:nvGraphicFramePr>
        <p:xfrm>
          <a:off x="3894522" y="3912355"/>
          <a:ext cx="4402955" cy="2648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6FD5AFC0-425A-48BF-876E-2C5E76CF0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9441829"/>
              </p:ext>
            </p:extLst>
          </p:nvPr>
        </p:nvGraphicFramePr>
        <p:xfrm>
          <a:off x="776173" y="1495898"/>
          <a:ext cx="3976981" cy="255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2BD60C43-9674-4772-B80E-AFD58FD63D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4818097"/>
              </p:ext>
            </p:extLst>
          </p:nvPr>
        </p:nvGraphicFramePr>
        <p:xfrm>
          <a:off x="8002327" y="1466251"/>
          <a:ext cx="4016640" cy="255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9013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6" y="1967735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107401" y="3815154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1116383" y="177718"/>
            <a:ext cx="576655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>
                <a:latin typeface="Montserrat" pitchFamily="2" charset="0"/>
              </a:rPr>
              <a:t>РЕШЕНИЕ 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Montserrat" pitchFamily="2" charset="0"/>
              </a:rPr>
              <a:t>Ценностное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2076B-12A6-4BFD-887A-808405C76DA5}"/>
              </a:ext>
            </a:extLst>
          </p:cNvPr>
          <p:cNvSpPr txBox="1"/>
          <p:nvPr/>
        </p:nvSpPr>
        <p:spPr>
          <a:xfrm>
            <a:off x="1017796" y="1956367"/>
            <a:ext cx="62962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Решение ранее заявленных проблем заключается в разработке нескольких видов молочной продукции: сублимированные творог и напиток на основе молочной сыворотки, способных долгое время сохранять свою годность, не требующих специальных условий хранения, которые удобно брать с собой. Это достигается за счет высушивания продукта способом сублимации, который позволяет создать продукт, устойчивый в внешним воздействиям, способный быстро восстановиться простым добавлением воды, при этом данный способ сушки никак не воздействует на полезные свойства изначального сырья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138" y="177719"/>
            <a:ext cx="3781123" cy="25374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138" y="4546499"/>
            <a:ext cx="3781124" cy="21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B0717F-C85C-4986-B6C4-F0C577514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4" y="0"/>
            <a:ext cx="554784" cy="9876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12B792-C365-47CE-AC54-738C510DB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4" y="987638"/>
            <a:ext cx="554784" cy="9876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4E77F1-0307-402D-93BB-3EEEA7044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64" y="1975276"/>
            <a:ext cx="554784" cy="9815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04B7A4-1C45-40AF-8FAA-802DF57D2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364" y="2962914"/>
            <a:ext cx="554784" cy="9876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2073EE-CF5D-4028-A79C-6724A29F31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364" y="3915348"/>
            <a:ext cx="554784" cy="9876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915980-F866-4B38-ADA0-5DBBD8E44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4" y="4917241"/>
            <a:ext cx="554784" cy="9876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67E28E-71AB-4D04-88AD-C7518B9D20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364" y="5909175"/>
            <a:ext cx="554784" cy="9388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0721626-595B-4DF4-9458-957C7F1C9F56}"/>
              </a:ext>
            </a:extLst>
          </p:cNvPr>
          <p:cNvSpPr txBox="1"/>
          <p:nvPr/>
        </p:nvSpPr>
        <p:spPr>
          <a:xfrm>
            <a:off x="-2592458" y="4810895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noProof="0" dirty="0">
                <a:solidFill>
                  <a:prstClr val="white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3423F40-E136-480E-A4A9-BE2918CDB1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304" y="191586"/>
            <a:ext cx="2694666" cy="1066892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1A0790FC-D9F1-4CE5-B013-7691E75F8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932620"/>
              </p:ext>
            </p:extLst>
          </p:nvPr>
        </p:nvGraphicFramePr>
        <p:xfrm>
          <a:off x="1074656" y="974521"/>
          <a:ext cx="10689998" cy="556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0899">
                  <a:extLst>
                    <a:ext uri="{9D8B030D-6E8A-4147-A177-3AD203B41FA5}">
                      <a16:colId xmlns:a16="http://schemas.microsoft.com/office/drawing/2014/main" val="3018854581"/>
                    </a:ext>
                  </a:extLst>
                </a:gridCol>
                <a:gridCol w="5561814">
                  <a:extLst>
                    <a:ext uri="{9D8B030D-6E8A-4147-A177-3AD203B41FA5}">
                      <a16:colId xmlns:a16="http://schemas.microsoft.com/office/drawing/2014/main" val="2406121331"/>
                    </a:ext>
                  </a:extLst>
                </a:gridCol>
                <a:gridCol w="1798820">
                  <a:extLst>
                    <a:ext uri="{9D8B030D-6E8A-4147-A177-3AD203B41FA5}">
                      <a16:colId xmlns:a16="http://schemas.microsoft.com/office/drawing/2014/main" val="1038905438"/>
                    </a:ext>
                  </a:extLst>
                </a:gridCol>
                <a:gridCol w="2028465">
                  <a:extLst>
                    <a:ext uri="{9D8B030D-6E8A-4147-A177-3AD203B41FA5}">
                      <a16:colId xmlns:a16="http://schemas.microsoft.com/office/drawing/2014/main" val="1522915593"/>
                    </a:ext>
                  </a:extLst>
                </a:gridCol>
              </a:tblGrid>
              <a:tr h="3265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Рынок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человек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рынка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04424"/>
                  </a:ext>
                </a:extLst>
              </a:tr>
              <a:tr h="1108496"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PAM (All)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все, кто употребляют сублимированную продукцию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15 000 000 чел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15,4 млрд рублей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871485"/>
                  </a:ext>
                </a:extLst>
              </a:tr>
              <a:tr h="1300899"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TAM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те, кто употребляет молочную сублимированную продукцию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1 000 000 чел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308 млн рублей</a:t>
                      </a:r>
                      <a:endParaRPr lang="ru-RU" sz="1200" dirty="0"/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881052"/>
                  </a:ext>
                </a:extLst>
              </a:tr>
              <a:tr h="1112363"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SAM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клиенты, которые на данный момент покупают аналоги нашей продукции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40000 чел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3,6 млн рублей</a:t>
                      </a:r>
                      <a:endParaRPr lang="ru-RU" sz="1200" dirty="0"/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531334"/>
                  </a:ext>
                </a:extLst>
              </a:tr>
              <a:tr h="1093781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" panose="020B0604020202020204" pitchFamily="34" charset="0"/>
                          <a:cs typeface="+mn-cs"/>
                        </a:rPr>
                        <a:t>SOM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количество клиентов, которые мы планируем захватить за год - недовольные покупатели, которые дали негативный отзыв о продукции конкурентов в связи с кислым вкусом и неудобством использования дополнительной посуды для употребления данного вида продукта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2000 чел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180 000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руб</a:t>
                      </a:r>
                      <a:endParaRPr lang="ru-RU" sz="1200" dirty="0"/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394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12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5867662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noProof="0" dirty="0">
                <a:solidFill>
                  <a:prstClr val="white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8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4927575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87EBCD-20E3-3543-BC7D-6655BA345201}"/>
              </a:ext>
            </a:extLst>
          </p:cNvPr>
          <p:cNvSpPr txBox="1"/>
          <p:nvPr/>
        </p:nvSpPr>
        <p:spPr>
          <a:xfrm>
            <a:off x="864233" y="-278924"/>
            <a:ext cx="3385694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3200" b="1" dirty="0">
                <a:latin typeface="Montserrat" pitchFamily="2" charset="0"/>
              </a:rPr>
              <a:t>КОНКУРЕНТЫ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6150" y="285333"/>
            <a:ext cx="7264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ahnschrift SemiLight SemiConde" panose="020B0502040204020203" pitchFamily="34" charset="0"/>
              </a:rPr>
              <a:t>05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2BB66DA-5C50-495F-8D44-E6183ED9E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97084"/>
              </p:ext>
            </p:extLst>
          </p:nvPr>
        </p:nvGraphicFramePr>
        <p:xfrm>
          <a:off x="1839883" y="647703"/>
          <a:ext cx="8512233" cy="5939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71">
                  <a:extLst>
                    <a:ext uri="{9D8B030D-6E8A-4147-A177-3AD203B41FA5}">
                      <a16:colId xmlns:a16="http://schemas.microsoft.com/office/drawing/2014/main" val="2859910082"/>
                    </a:ext>
                  </a:extLst>
                </a:gridCol>
                <a:gridCol w="2423856">
                  <a:extLst>
                    <a:ext uri="{9D8B030D-6E8A-4147-A177-3AD203B41FA5}">
                      <a16:colId xmlns:a16="http://schemas.microsoft.com/office/drawing/2014/main" val="866580302"/>
                    </a:ext>
                  </a:extLst>
                </a:gridCol>
                <a:gridCol w="2318381">
                  <a:extLst>
                    <a:ext uri="{9D8B030D-6E8A-4147-A177-3AD203B41FA5}">
                      <a16:colId xmlns:a16="http://schemas.microsoft.com/office/drawing/2014/main" val="3732259017"/>
                    </a:ext>
                  </a:extLst>
                </a:gridCol>
                <a:gridCol w="2136425">
                  <a:extLst>
                    <a:ext uri="{9D8B030D-6E8A-4147-A177-3AD203B41FA5}">
                      <a16:colId xmlns:a16="http://schemas.microsoft.com/office/drawing/2014/main" val="3875769299"/>
                    </a:ext>
                  </a:extLst>
                </a:gridCol>
              </a:tblGrid>
              <a:tr h="32737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Название компаний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Название продукта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Характеристика продукта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Наши преимущества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419289"/>
                  </a:ext>
                </a:extLst>
              </a:tr>
              <a:tr h="198105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Гала-Гала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Сублимированные творог и молочный напиток 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1.Объем упаковки составляет 50г для творога и 30 г для напитка.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2. Вкус у продукции один, не имеющий дополнительных вкусовых компонентов</a:t>
                      </a:r>
                    </a:p>
                    <a:p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3.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Для приготовления продукта, требуется дополнительная посуда.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 Количество негативных отзывов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составляет 10%.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Упаковка, объем которой составляет 60г для творога и 40 г для напитка.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Продукты будут иметь натуральные ягодные наполнители (арония, рябина, калина, яблоко), что позволит расширить выбор потребителя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Продукт будет восстанавливаться и употребляться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непосредственно из потребительской упаковки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345734"/>
                  </a:ext>
                </a:extLst>
              </a:tr>
              <a:tr h="261232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Здоровая еда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Сублимированный творог 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Продукт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обладает 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еудовлетворительными органолептическими свойствами, о которых говорят отзывы покупателей, а конкретно излишне кислый и пустой вкус.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Количество негативных отзывов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составляет 5%. 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Наш продукт вырабатывается с ягодными наполнителями, что позволит сделать вкус продукта более привлекательным для потребителя.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865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349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6" y="1967735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107401" y="-71622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9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1282637" y="114241"/>
            <a:ext cx="8543007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2400" b="1" dirty="0">
                <a:latin typeface="Montserrat" pitchFamily="2" charset="0"/>
              </a:rPr>
              <a:t>Финансовый план реализации </a:t>
            </a:r>
            <a:r>
              <a:rPr lang="ru-RU" sz="2400" b="1" dirty="0" err="1">
                <a:latin typeface="Montserrat" pitchFamily="2" charset="0"/>
              </a:rPr>
              <a:t>проета</a:t>
            </a:r>
            <a:endParaRPr lang="ru-RU" sz="2400" b="1" dirty="0">
              <a:latin typeface="Montserra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0150" y="1242755"/>
            <a:ext cx="97316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Необходимые инвестиции для развития проекта на 2 года 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Грантовая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поддержка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ФГБОУ ВО РОСБИОТЕХ» 53,5 млн. руб.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33159" y="2479353"/>
            <a:ext cx="5262840" cy="2301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Статьи расходов </a:t>
            </a:r>
          </a:p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Сырье –30,4 млн. руб.</a:t>
            </a:r>
          </a:p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Упаковка -  13 млн.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Электричество – 8,4 млн. руб.</a:t>
            </a:r>
          </a:p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Маркетинг – 480 тыс. руб.</a:t>
            </a:r>
          </a:p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Услуги контрактного производства – 1,2 млн. руб. </a:t>
            </a:r>
          </a:p>
          <a:p>
            <a:pPr marL="10160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Итого расходов: 53, 5 млн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07834" y="2475324"/>
            <a:ext cx="5164974" cy="2280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Планируемый доход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проекта с учетом тенденции к росту рынка за 2 года: 114 млн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Партия творожного продукта: 260 000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× 278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72,3 млн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Партия сывороточного напитка: 260 000шт × 161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41,9 млн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Планируемая прибыль за 2 года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60,5 млн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6042054" y="2315532"/>
            <a:ext cx="107891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6042054" y="3301851"/>
            <a:ext cx="107891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6042054" y="4288170"/>
            <a:ext cx="107891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6042054" y="5274489"/>
            <a:ext cx="107891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66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8407692" y="4254885"/>
            <a:ext cx="2158642" cy="92333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9829363" y="2884720"/>
            <a:ext cx="2347110" cy="97281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347399" y="2884720"/>
            <a:ext cx="2060293" cy="92333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348623" y="1405699"/>
            <a:ext cx="1998776" cy="92333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641295" y="2955337"/>
            <a:ext cx="1598540" cy="740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3044" y="1405699"/>
            <a:ext cx="159854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265FC-EDF7-8E45-90F5-CF85D892589D}"/>
              </a:ext>
            </a:extLst>
          </p:cNvPr>
          <p:cNvSpPr txBox="1"/>
          <p:nvPr/>
        </p:nvSpPr>
        <p:spPr>
          <a:xfrm>
            <a:off x="80151" y="68118"/>
            <a:ext cx="723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noProof="0" dirty="0">
                <a:solidFill>
                  <a:prstClr val="white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10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F5F12F-8FDA-4A48-A4F8-16F58B0048F0}"/>
              </a:ext>
            </a:extLst>
          </p:cNvPr>
          <p:cNvSpPr txBox="1"/>
          <p:nvPr/>
        </p:nvSpPr>
        <p:spPr>
          <a:xfrm>
            <a:off x="1049537" y="-142196"/>
            <a:ext cx="4761060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2800" b="1" dirty="0">
                <a:latin typeface="Montserrat" pitchFamily="2" charset="0"/>
              </a:rPr>
              <a:t>КАЛЕНДАРНЫЙ 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8957" y="1405699"/>
            <a:ext cx="1633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Изучение и анализ рынка</a:t>
            </a:r>
          </a:p>
          <a:p>
            <a:pPr algn="ctr"/>
            <a:r>
              <a:rPr lang="ru-RU" dirty="0"/>
              <a:t>Октябрь 2024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1511" y="2863776"/>
            <a:ext cx="1837112" cy="1200329"/>
          </a:xfrm>
          <a:prstGeom prst="rect">
            <a:avLst/>
          </a:prstGeom>
          <a:solidFill>
            <a:srgbClr val="BF6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Разработка технологии производства</a:t>
            </a:r>
          </a:p>
          <a:p>
            <a:pPr algn="ctr"/>
            <a:r>
              <a:rPr lang="ru-RU" dirty="0"/>
              <a:t>Декабрь 2024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03201" y="1407693"/>
            <a:ext cx="18896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Изготовление </a:t>
            </a:r>
          </a:p>
          <a:p>
            <a:pPr algn="ctr"/>
            <a:r>
              <a:rPr lang="ru-RU" dirty="0"/>
              <a:t>первых образцов</a:t>
            </a:r>
          </a:p>
          <a:p>
            <a:pPr algn="ctr"/>
            <a:r>
              <a:rPr lang="ru-RU" dirty="0"/>
              <a:t>Январь 2025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92818" y="2906094"/>
            <a:ext cx="2168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Анализ и доработка</a:t>
            </a:r>
          </a:p>
          <a:p>
            <a:pPr algn="ctr"/>
            <a:r>
              <a:rPr lang="ru-RU" dirty="0"/>
              <a:t>Январь – Февраль 2025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829363" y="2934930"/>
            <a:ext cx="23881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Производство первой </a:t>
            </a:r>
          </a:p>
          <a:p>
            <a:pPr algn="ctr"/>
            <a:r>
              <a:rPr lang="ru-RU" dirty="0"/>
              <a:t>Партии</a:t>
            </a:r>
          </a:p>
          <a:p>
            <a:pPr algn="ctr"/>
            <a:r>
              <a:rPr lang="ru-RU" dirty="0"/>
              <a:t>Май 2025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6970" y="4438434"/>
            <a:ext cx="2249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Разработка упаковки</a:t>
            </a:r>
          </a:p>
          <a:p>
            <a:pPr algn="ctr"/>
            <a:r>
              <a:rPr lang="ru-RU" dirty="0"/>
              <a:t>Март –Апрель 2025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407692" y="1402590"/>
            <a:ext cx="2158642" cy="92333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432016" y="1562159"/>
            <a:ext cx="2158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Поиск клиентов</a:t>
            </a:r>
          </a:p>
          <a:p>
            <a:pPr algn="ctr"/>
            <a:r>
              <a:rPr lang="ru-RU" dirty="0"/>
              <a:t>Март – Апрель 2025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1697445" y="2319414"/>
            <a:ext cx="1" cy="987528"/>
          </a:xfrm>
          <a:prstGeom prst="line">
            <a:avLst/>
          </a:prstGeom>
          <a:ln w="28575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697445" y="3306942"/>
            <a:ext cx="81406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440565" y="1876248"/>
            <a:ext cx="1" cy="987528"/>
          </a:xfrm>
          <a:prstGeom prst="line">
            <a:avLst/>
          </a:prstGeom>
          <a:ln w="28575">
            <a:solidFill>
              <a:srgbClr val="BF6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440566" y="1885325"/>
            <a:ext cx="908057" cy="0"/>
          </a:xfrm>
          <a:prstGeom prst="straightConnector1">
            <a:avLst/>
          </a:prstGeom>
          <a:ln w="28575">
            <a:solidFill>
              <a:srgbClr val="BF6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5348009" y="2319414"/>
            <a:ext cx="1" cy="987528"/>
          </a:xfrm>
          <a:prstGeom prst="line">
            <a:avLst/>
          </a:prstGeom>
          <a:ln w="28575">
            <a:solidFill>
              <a:srgbClr val="B5D8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348009" y="3297900"/>
            <a:ext cx="999390" cy="0"/>
          </a:xfrm>
          <a:prstGeom prst="straightConnector1">
            <a:avLst/>
          </a:prstGeom>
          <a:ln w="28575">
            <a:solidFill>
              <a:srgbClr val="B5D8E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7375605" y="1897192"/>
            <a:ext cx="1" cy="987528"/>
          </a:xfrm>
          <a:prstGeom prst="line">
            <a:avLst/>
          </a:prstGeom>
          <a:ln w="28575"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7375605" y="1897192"/>
            <a:ext cx="1032087" cy="0"/>
          </a:xfrm>
          <a:prstGeom prst="straightConnector1">
            <a:avLst/>
          </a:prstGeom>
          <a:ln w="28575">
            <a:solidFill>
              <a:srgbClr val="FD49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7373486" y="3787106"/>
            <a:ext cx="1" cy="987528"/>
          </a:xfrm>
          <a:prstGeom prst="line">
            <a:avLst/>
          </a:prstGeom>
          <a:ln w="28575"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373486" y="4782775"/>
            <a:ext cx="1032087" cy="0"/>
          </a:xfrm>
          <a:prstGeom prst="straightConnector1">
            <a:avLst/>
          </a:prstGeom>
          <a:ln w="28575">
            <a:solidFill>
              <a:srgbClr val="FD49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0566336" y="1863236"/>
            <a:ext cx="494516" cy="0"/>
          </a:xfrm>
          <a:prstGeom prst="line">
            <a:avLst/>
          </a:prstGeom>
          <a:ln w="28575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11060852" y="1865776"/>
            <a:ext cx="0" cy="1008472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10566334" y="4761599"/>
            <a:ext cx="494518" cy="0"/>
          </a:xfrm>
          <a:prstGeom prst="line">
            <a:avLst/>
          </a:prstGeom>
          <a:ln w="28575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11052870" y="3858260"/>
            <a:ext cx="0" cy="903339"/>
          </a:xfrm>
          <a:prstGeom prst="straightConnector1">
            <a:avLst/>
          </a:prstGeom>
          <a:ln w="28575">
            <a:solidFill>
              <a:srgbClr val="FCAF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237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37">
            <a:extLst>
              <a:ext uri="{FF2B5EF4-FFF2-40B4-BE49-F238E27FC236}">
                <a16:creationId xmlns:a16="http://schemas.microsoft.com/office/drawing/2014/main" id="{A2B65D16-2ADA-F64B-B68D-E5B1A5E37FFD}"/>
              </a:ext>
            </a:extLst>
          </p:cNvPr>
          <p:cNvSpPr txBox="1"/>
          <p:nvPr/>
        </p:nvSpPr>
        <p:spPr>
          <a:xfrm>
            <a:off x="1126943" y="116013"/>
            <a:ext cx="7400259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КОМАНДА ПРОЕКТА</a:t>
            </a:r>
            <a:endParaRPr lang="en-US" sz="4800" b="1" dirty="0">
              <a:latin typeface="Montserrat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5F7973-2271-2C48-BAC0-DEEFE720B822}"/>
              </a:ext>
            </a:extLst>
          </p:cNvPr>
          <p:cNvSpPr txBox="1"/>
          <p:nvPr/>
        </p:nvSpPr>
        <p:spPr>
          <a:xfrm>
            <a:off x="1714208" y="4779218"/>
            <a:ext cx="1749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rgbClr val="2C1C48"/>
                </a:solidFill>
              </a:rPr>
              <a:t>Волокитина</a:t>
            </a:r>
            <a:r>
              <a:rPr lang="ru-RU" dirty="0">
                <a:solidFill>
                  <a:srgbClr val="2C1C48"/>
                </a:solidFill>
              </a:rPr>
              <a:t> З.В.</a:t>
            </a:r>
          </a:p>
          <a:p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6B8B6E-3DD7-B949-AAF2-77BF1050FF36}"/>
              </a:ext>
            </a:extLst>
          </p:cNvPr>
          <p:cNvSpPr txBox="1"/>
          <p:nvPr/>
        </p:nvSpPr>
        <p:spPr>
          <a:xfrm>
            <a:off x="1780639" y="5071424"/>
            <a:ext cx="148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Координатор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34ED28-BCA2-E941-AAA4-83CE5E7A2D29}"/>
              </a:ext>
            </a:extLst>
          </p:cNvPr>
          <p:cNvSpPr txBox="1"/>
          <p:nvPr/>
        </p:nvSpPr>
        <p:spPr>
          <a:xfrm>
            <a:off x="1527188" y="5533089"/>
            <a:ext cx="20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</a:t>
            </a:r>
            <a:r>
              <a:rPr lang="en-GB" dirty="0"/>
              <a:t>a</a:t>
            </a:r>
            <a:r>
              <a:rPr lang="en-US" dirty="0"/>
              <a:t>der ID</a:t>
            </a:r>
            <a:r>
              <a:rPr lang="ru-RU" dirty="0"/>
              <a:t> 6441416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6A6812-C7DD-4B46-B3AD-FB9AF55E542A}"/>
              </a:ext>
            </a:extLst>
          </p:cNvPr>
          <p:cNvSpPr txBox="1"/>
          <p:nvPr/>
        </p:nvSpPr>
        <p:spPr>
          <a:xfrm>
            <a:off x="5209516" y="5543166"/>
            <a:ext cx="19511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Leader ID</a:t>
            </a:r>
            <a:r>
              <a:rPr lang="ru-RU" dirty="0"/>
              <a:t> 5376452</a:t>
            </a:r>
          </a:p>
          <a:p>
            <a:br>
              <a:rPr lang="ru-RU" dirty="0">
                <a:hlinkClick r:id="rId2"/>
              </a:rPr>
            </a:br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7A32C9-AC39-804A-97B3-55B88EF164ED}"/>
              </a:ext>
            </a:extLst>
          </p:cNvPr>
          <p:cNvSpPr txBox="1"/>
          <p:nvPr/>
        </p:nvSpPr>
        <p:spPr>
          <a:xfrm>
            <a:off x="9018240" y="5468591"/>
            <a:ext cx="1951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Leader ID</a:t>
            </a:r>
            <a:r>
              <a:rPr lang="ru-RU" dirty="0"/>
              <a:t> 3707776</a:t>
            </a:r>
            <a:br>
              <a:rPr lang="ru-RU" dirty="0"/>
            </a:br>
            <a:endParaRPr lang="ru-RU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71" y="1773851"/>
            <a:ext cx="2137187" cy="2847801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14293" y="2358690"/>
            <a:ext cx="2898753" cy="162716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256347" y="4625163"/>
            <a:ext cx="19044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Широких Р.В.</a:t>
            </a:r>
          </a:p>
          <a:p>
            <a:pPr algn="ctr"/>
            <a:r>
              <a:rPr lang="ru-RU" dirty="0" err="1"/>
              <a:t>Росбиотех</a:t>
            </a:r>
            <a:r>
              <a:rPr lang="ru-RU" dirty="0"/>
              <a:t>, 21-Т-2</a:t>
            </a:r>
          </a:p>
          <a:p>
            <a:pPr algn="ctr"/>
            <a:r>
              <a:rPr lang="ru-RU" dirty="0"/>
              <a:t>Технолог 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0" r="22079"/>
          <a:stretch/>
        </p:blipFill>
        <p:spPr>
          <a:xfrm>
            <a:off x="9157796" y="1647271"/>
            <a:ext cx="1625321" cy="297789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018240" y="4609759"/>
            <a:ext cx="1904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Шатунова</a:t>
            </a:r>
            <a:r>
              <a:rPr lang="ru-RU" dirty="0"/>
              <a:t> Е.А.</a:t>
            </a:r>
          </a:p>
          <a:p>
            <a:pPr algn="ctr"/>
            <a:r>
              <a:rPr lang="ru-RU" dirty="0" err="1"/>
              <a:t>Росбиотех</a:t>
            </a:r>
            <a:r>
              <a:rPr lang="ru-RU" dirty="0"/>
              <a:t>, 21-Т-2</a:t>
            </a:r>
          </a:p>
          <a:p>
            <a:pPr algn="ctr"/>
            <a:r>
              <a:rPr lang="ru-RU" dirty="0"/>
              <a:t>Технолог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265FC-EDF7-8E45-90F5-CF85D892589D}"/>
              </a:ext>
            </a:extLst>
          </p:cNvPr>
          <p:cNvSpPr txBox="1"/>
          <p:nvPr/>
        </p:nvSpPr>
        <p:spPr>
          <a:xfrm>
            <a:off x="80150" y="1124879"/>
            <a:ext cx="7232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noProof="0" dirty="0">
                <a:solidFill>
                  <a:prstClr val="white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11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58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</TotalTime>
  <Words>849</Words>
  <Application>Microsoft Office PowerPoint</Application>
  <PresentationFormat>Широкоэкранный</PresentationFormat>
  <Paragraphs>152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Bahnschrift SemiLight SemiConde</vt:lpstr>
      <vt:lpstr>Calibri</vt:lpstr>
      <vt:lpstr>Calibri Light</vt:lpstr>
      <vt:lpstr>Gotham Pro Medium</vt:lpstr>
      <vt:lpstr>Montserrat</vt:lpstr>
      <vt:lpstr>Montserrat SemiBold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Шатунова Екатерина</cp:lastModifiedBy>
  <cp:revision>63</cp:revision>
  <dcterms:created xsi:type="dcterms:W3CDTF">2023-10-28T09:28:14Z</dcterms:created>
  <dcterms:modified xsi:type="dcterms:W3CDTF">2024-12-07T09:58:16Z</dcterms:modified>
</cp:coreProperties>
</file>