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0" r:id="rId2"/>
    <p:sldId id="307" r:id="rId3"/>
    <p:sldId id="309" r:id="rId4"/>
    <p:sldId id="308" r:id="rId5"/>
    <p:sldId id="286" r:id="rId6"/>
    <p:sldId id="281" r:id="rId7"/>
    <p:sldId id="291" r:id="rId8"/>
    <p:sldId id="313" r:id="rId9"/>
    <p:sldId id="312" r:id="rId10"/>
    <p:sldId id="311" r:id="rId11"/>
    <p:sldId id="310" r:id="rId12"/>
    <p:sldId id="301" r:id="rId13"/>
    <p:sldId id="306" r:id="rId14"/>
    <p:sldId id="315" r:id="rId15"/>
    <p:sldId id="314" r:id="rId16"/>
    <p:sldId id="269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3619" autoAdjust="0"/>
  </p:normalViewPr>
  <p:slideViewPr>
    <p:cSldViewPr snapToGrid="0" snapToObjects="1" showGuides="1">
      <p:cViewPr varScale="1">
        <p:scale>
          <a:sx n="108" d="100"/>
          <a:sy n="108" d="100"/>
        </p:scale>
        <p:origin x="396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28042328042328E-2"/>
          <c:y val="0.12525489075010671"/>
          <c:w val="0.93862433862433858"/>
          <c:h val="0.748853743603366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Лист1!$B$49</c:f>
              <c:strCache>
                <c:ptCount val="1"/>
                <c:pt idx="0">
                  <c:v>ТСО готовой АС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4472C4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Лист1!$B$50:$B$53</c:f>
              <c:numCache>
                <c:formatCode>General</c:formatCode>
                <c:ptCount val="4"/>
                <c:pt idx="0">
                  <c:v>2868</c:v>
                </c:pt>
                <c:pt idx="1">
                  <c:v>2962.3</c:v>
                </c:pt>
                <c:pt idx="2">
                  <c:v>3014.3</c:v>
                </c:pt>
                <c:pt idx="3">
                  <c:v>3060.3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19-4218-94A9-39B5F9FC9473}"/>
            </c:ext>
          </c:extLst>
        </c:ser>
        <c:ser>
          <c:idx val="1"/>
          <c:order val="1"/>
          <c:tx>
            <c:strRef>
              <c:f>Лист1!$C$49</c:f>
              <c:strCache>
                <c:ptCount val="1"/>
                <c:pt idx="0">
                  <c:v>ТСО созданной АС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2463802571323607E-3"/>
                  <c:y val="-5.602679009560108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19-4218-94A9-39B5F9FC9473}"/>
                </c:ext>
              </c:extLst>
            </c:dLbl>
            <c:dLbl>
              <c:idx val="1"/>
              <c:layout>
                <c:manualLayout>
                  <c:x val="9.6618403428430887E-3"/>
                  <c:y val="-3.0560420357379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F19-4218-94A9-39B5F9FC9473}"/>
                </c:ext>
              </c:extLst>
            </c:dLbl>
            <c:dLbl>
              <c:idx val="2"/>
              <c:layout>
                <c:manualLayout>
                  <c:x val="7.2463802571322939E-3"/>
                  <c:y val="3.05604203573782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19-4218-94A9-39B5F9FC9473}"/>
                </c:ext>
              </c:extLst>
            </c:dLbl>
            <c:dLbl>
              <c:idx val="3"/>
              <c:layout>
                <c:manualLayout>
                  <c:x val="1.2077300428553794E-2"/>
                  <c:y val="-5.602679009560108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F19-4218-94A9-39B5F9FC94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C863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Лист1!$C$50:$C$53</c:f>
              <c:numCache>
                <c:formatCode>General</c:formatCode>
                <c:ptCount val="4"/>
                <c:pt idx="0">
                  <c:v>1608.5</c:v>
                </c:pt>
                <c:pt idx="1">
                  <c:v>1608.5</c:v>
                </c:pt>
                <c:pt idx="2">
                  <c:v>1608.5</c:v>
                </c:pt>
                <c:pt idx="3">
                  <c:v>1608.5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19-4218-94A9-39B5F9FC94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2"/>
        <c:axId val="1884441567"/>
        <c:axId val="1819296815"/>
      </c:barChart>
      <c:catAx>
        <c:axId val="188444156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9296815"/>
        <c:crosses val="autoZero"/>
        <c:auto val="1"/>
        <c:lblAlgn val="ctr"/>
        <c:lblOffset val="100"/>
        <c:noMultiLvlLbl val="0"/>
      </c:catAx>
      <c:valAx>
        <c:axId val="1819296815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4441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756385651594796"/>
          <c:y val="0.92633032192650988"/>
          <c:w val="0.299860410139064"/>
          <c:h val="6.3934306427593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F51E9A-AC4F-408F-A3A1-6ABAD290B4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719690-5269-48F9-BD61-2B30D26D85FC}">
      <dgm:prSet/>
      <dgm:spPr/>
      <dgm:t>
        <a:bodyPr/>
        <a:lstStyle/>
        <a:p>
          <a:pPr rtl="0"/>
          <a:r>
            <a:rPr lang="ru-RU" b="0" i="0" baseline="0" dirty="0" smtClean="0"/>
            <a:t>Обработка, хранение и распространение больших данных </a:t>
          </a:r>
          <a:endParaRPr lang="ru-RU" dirty="0"/>
        </a:p>
      </dgm:t>
    </dgm:pt>
    <dgm:pt modelId="{B229CD96-E86C-4763-A294-7E11A4CCDCBD}" type="parTrans" cxnId="{9010953A-5250-4263-8853-F65CA3CC8302}">
      <dgm:prSet/>
      <dgm:spPr/>
      <dgm:t>
        <a:bodyPr/>
        <a:lstStyle/>
        <a:p>
          <a:endParaRPr lang="ru-RU"/>
        </a:p>
      </dgm:t>
    </dgm:pt>
    <dgm:pt modelId="{F124C566-97A3-4A2B-8943-8FF2F4BF73BF}" type="sibTrans" cxnId="{9010953A-5250-4263-8853-F65CA3CC8302}">
      <dgm:prSet/>
      <dgm:spPr/>
      <dgm:t>
        <a:bodyPr/>
        <a:lstStyle/>
        <a:p>
          <a:endParaRPr lang="ru-RU"/>
        </a:p>
      </dgm:t>
    </dgm:pt>
    <dgm:pt modelId="{B34A6990-25B4-45D0-ACED-49B5431EF69D}">
      <dgm:prSet/>
      <dgm:spPr/>
      <dgm:t>
        <a:bodyPr/>
        <a:lstStyle/>
        <a:p>
          <a:pPr rtl="0"/>
          <a:r>
            <a:rPr lang="ru-RU" b="0" i="0" baseline="0" dirty="0" smtClean="0"/>
            <a:t>Организация процесса голосования и подведения итогов общего собрания собственников</a:t>
          </a:r>
          <a:endParaRPr lang="ru-RU" dirty="0"/>
        </a:p>
      </dgm:t>
    </dgm:pt>
    <dgm:pt modelId="{323C961F-A662-4DDC-9760-4D88295FD8C8}" type="parTrans" cxnId="{845FCDBB-0747-40FE-98AB-FC75E6E241D9}">
      <dgm:prSet/>
      <dgm:spPr/>
      <dgm:t>
        <a:bodyPr/>
        <a:lstStyle/>
        <a:p>
          <a:endParaRPr lang="ru-RU"/>
        </a:p>
      </dgm:t>
    </dgm:pt>
    <dgm:pt modelId="{DD5C5CF4-FCB0-415A-9C8D-EBC36E247D54}" type="sibTrans" cxnId="{845FCDBB-0747-40FE-98AB-FC75E6E241D9}">
      <dgm:prSet/>
      <dgm:spPr/>
      <dgm:t>
        <a:bodyPr/>
        <a:lstStyle/>
        <a:p>
          <a:endParaRPr lang="ru-RU"/>
        </a:p>
      </dgm:t>
    </dgm:pt>
    <dgm:pt modelId="{1542E056-833D-4438-B21D-CA22EB3A9C8B}">
      <dgm:prSet/>
      <dgm:spPr/>
      <dgm:t>
        <a:bodyPr/>
        <a:lstStyle/>
        <a:p>
          <a:pPr rtl="0"/>
          <a:r>
            <a:rPr lang="ru-RU" b="0" i="0" baseline="0" dirty="0" smtClean="0"/>
            <a:t>Сдача документации в органы государственного жилищного управления</a:t>
          </a:r>
          <a:endParaRPr lang="ru-RU" dirty="0"/>
        </a:p>
      </dgm:t>
    </dgm:pt>
    <dgm:pt modelId="{353B024C-C465-411B-B972-8FD6FF78088E}" type="parTrans" cxnId="{18BEC429-D0B3-4CBF-B1BA-3D87187DFE8B}">
      <dgm:prSet/>
      <dgm:spPr/>
      <dgm:t>
        <a:bodyPr/>
        <a:lstStyle/>
        <a:p>
          <a:endParaRPr lang="ru-RU"/>
        </a:p>
      </dgm:t>
    </dgm:pt>
    <dgm:pt modelId="{98BEFB6F-993B-4730-81C6-790FF6C5E088}" type="sibTrans" cxnId="{18BEC429-D0B3-4CBF-B1BA-3D87187DFE8B}">
      <dgm:prSet/>
      <dgm:spPr/>
      <dgm:t>
        <a:bodyPr/>
        <a:lstStyle/>
        <a:p>
          <a:endParaRPr lang="ru-RU"/>
        </a:p>
      </dgm:t>
    </dgm:pt>
    <dgm:pt modelId="{F637BBD1-AC6E-44FB-BF8B-43AA0D935958}">
      <dgm:prSet/>
      <dgm:spPr/>
      <dgm:t>
        <a:bodyPr/>
        <a:lstStyle/>
        <a:p>
          <a:pPr rtl="0"/>
          <a:r>
            <a:rPr lang="ru-RU" b="0" i="0" baseline="0" dirty="0" smtClean="0"/>
            <a:t>Дефицит в информировании жильцов по существующим услугам, по финансовой отчетности, о проводимых мероприятиях, о случившихся и предстоящих событиях, проблемах, авариях</a:t>
          </a:r>
          <a:endParaRPr lang="ru-RU" dirty="0"/>
        </a:p>
      </dgm:t>
    </dgm:pt>
    <dgm:pt modelId="{D64A80E1-8B55-4DDF-9971-A8A695EC9F57}" type="parTrans" cxnId="{9E6897D4-3F83-4611-974E-36D2D788085F}">
      <dgm:prSet/>
      <dgm:spPr/>
      <dgm:t>
        <a:bodyPr/>
        <a:lstStyle/>
        <a:p>
          <a:endParaRPr lang="ru-RU"/>
        </a:p>
      </dgm:t>
    </dgm:pt>
    <dgm:pt modelId="{7D193795-71ED-47DC-8CBD-2434795F9B3F}" type="sibTrans" cxnId="{9E6897D4-3F83-4611-974E-36D2D788085F}">
      <dgm:prSet/>
      <dgm:spPr/>
      <dgm:t>
        <a:bodyPr/>
        <a:lstStyle/>
        <a:p>
          <a:endParaRPr lang="ru-RU"/>
        </a:p>
      </dgm:t>
    </dgm:pt>
    <dgm:pt modelId="{6CBD847F-1779-413B-ABA1-7296136964DF}" type="pres">
      <dgm:prSet presAssocID="{66F51E9A-AC4F-408F-A3A1-6ABAD290B46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3B0AB4-416C-4A55-872C-D5C641825279}" type="pres">
      <dgm:prSet presAssocID="{D2719690-5269-48F9-BD61-2B30D26D85FC}" presName="parentText" presStyleLbl="node1" presStyleIdx="0" presStyleCnt="4" custLinFactNeighborX="-120" custLinFactNeighborY="-597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F6B7E-7404-4444-8105-A48CCF19C7F9}" type="pres">
      <dgm:prSet presAssocID="{F124C566-97A3-4A2B-8943-8FF2F4BF73BF}" presName="spacer" presStyleCnt="0"/>
      <dgm:spPr/>
    </dgm:pt>
    <dgm:pt modelId="{2FB3B9AA-DD49-4F52-A01A-5D7288017586}" type="pres">
      <dgm:prSet presAssocID="{B34A6990-25B4-45D0-ACED-49B5431EF69D}" presName="parentText" presStyleLbl="node1" presStyleIdx="1" presStyleCnt="4" custLinFactNeighborY="357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6DD8EA-6A99-428A-AF2C-B9AC12D67C0B}" type="pres">
      <dgm:prSet presAssocID="{DD5C5CF4-FCB0-415A-9C8D-EBC36E247D54}" presName="spacer" presStyleCnt="0"/>
      <dgm:spPr/>
    </dgm:pt>
    <dgm:pt modelId="{B45011CE-EA51-4775-8E1D-F267A975F08A}" type="pres">
      <dgm:prSet presAssocID="{1542E056-833D-4438-B21D-CA22EB3A9C8B}" presName="parentText" presStyleLbl="node1" presStyleIdx="2" presStyleCnt="4" custLinFactNeighborY="763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24D675-7B29-4CEE-B9B7-87EC159FD502}" type="pres">
      <dgm:prSet presAssocID="{98BEFB6F-993B-4730-81C6-790FF6C5E088}" presName="spacer" presStyleCnt="0"/>
      <dgm:spPr/>
    </dgm:pt>
    <dgm:pt modelId="{B5279CE5-D3A9-48CC-8F10-DFB8B991CD72}" type="pres">
      <dgm:prSet presAssocID="{F637BBD1-AC6E-44FB-BF8B-43AA0D935958}" presName="parentText" presStyleLbl="node1" presStyleIdx="3" presStyleCnt="4" custLinFactY="381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5FCDBB-0747-40FE-98AB-FC75E6E241D9}" srcId="{66F51E9A-AC4F-408F-A3A1-6ABAD290B468}" destId="{B34A6990-25B4-45D0-ACED-49B5431EF69D}" srcOrd="1" destOrd="0" parTransId="{323C961F-A662-4DDC-9760-4D88295FD8C8}" sibTransId="{DD5C5CF4-FCB0-415A-9C8D-EBC36E247D54}"/>
    <dgm:cxn modelId="{61A63506-6D31-4239-A13E-209CBD61115B}" type="presOf" srcId="{1542E056-833D-4438-B21D-CA22EB3A9C8B}" destId="{B45011CE-EA51-4775-8E1D-F267A975F08A}" srcOrd="0" destOrd="0" presId="urn:microsoft.com/office/officeart/2005/8/layout/vList2"/>
    <dgm:cxn modelId="{2B5BB91A-B0E1-4165-8FFC-9C666DFD86CA}" type="presOf" srcId="{66F51E9A-AC4F-408F-A3A1-6ABAD290B468}" destId="{6CBD847F-1779-413B-ABA1-7296136964DF}" srcOrd="0" destOrd="0" presId="urn:microsoft.com/office/officeart/2005/8/layout/vList2"/>
    <dgm:cxn modelId="{3EEB9304-98CD-4E24-A9B2-6D6487D55EA4}" type="presOf" srcId="{F637BBD1-AC6E-44FB-BF8B-43AA0D935958}" destId="{B5279CE5-D3A9-48CC-8F10-DFB8B991CD72}" srcOrd="0" destOrd="0" presId="urn:microsoft.com/office/officeart/2005/8/layout/vList2"/>
    <dgm:cxn modelId="{9010953A-5250-4263-8853-F65CA3CC8302}" srcId="{66F51E9A-AC4F-408F-A3A1-6ABAD290B468}" destId="{D2719690-5269-48F9-BD61-2B30D26D85FC}" srcOrd="0" destOrd="0" parTransId="{B229CD96-E86C-4763-A294-7E11A4CCDCBD}" sibTransId="{F124C566-97A3-4A2B-8943-8FF2F4BF73BF}"/>
    <dgm:cxn modelId="{36A1CFD9-AEA4-4AF4-BA42-3DC5E5E27D4A}" type="presOf" srcId="{D2719690-5269-48F9-BD61-2B30D26D85FC}" destId="{133B0AB4-416C-4A55-872C-D5C641825279}" srcOrd="0" destOrd="0" presId="urn:microsoft.com/office/officeart/2005/8/layout/vList2"/>
    <dgm:cxn modelId="{9E6897D4-3F83-4611-974E-36D2D788085F}" srcId="{66F51E9A-AC4F-408F-A3A1-6ABAD290B468}" destId="{F637BBD1-AC6E-44FB-BF8B-43AA0D935958}" srcOrd="3" destOrd="0" parTransId="{D64A80E1-8B55-4DDF-9971-A8A695EC9F57}" sibTransId="{7D193795-71ED-47DC-8CBD-2434795F9B3F}"/>
    <dgm:cxn modelId="{18BEC429-D0B3-4CBF-B1BA-3D87187DFE8B}" srcId="{66F51E9A-AC4F-408F-A3A1-6ABAD290B468}" destId="{1542E056-833D-4438-B21D-CA22EB3A9C8B}" srcOrd="2" destOrd="0" parTransId="{353B024C-C465-411B-B972-8FD6FF78088E}" sibTransId="{98BEFB6F-993B-4730-81C6-790FF6C5E088}"/>
    <dgm:cxn modelId="{B6A0739B-8492-4AEF-BD84-A5D1F03E2BF3}" type="presOf" srcId="{B34A6990-25B4-45D0-ACED-49B5431EF69D}" destId="{2FB3B9AA-DD49-4F52-A01A-5D7288017586}" srcOrd="0" destOrd="0" presId="urn:microsoft.com/office/officeart/2005/8/layout/vList2"/>
    <dgm:cxn modelId="{A69820FD-AE5F-4679-9117-C2160FD448FB}" type="presParOf" srcId="{6CBD847F-1779-413B-ABA1-7296136964DF}" destId="{133B0AB4-416C-4A55-872C-D5C641825279}" srcOrd="0" destOrd="0" presId="urn:microsoft.com/office/officeart/2005/8/layout/vList2"/>
    <dgm:cxn modelId="{B2AAACCF-CD56-4801-A38A-C4A28589B252}" type="presParOf" srcId="{6CBD847F-1779-413B-ABA1-7296136964DF}" destId="{BBBF6B7E-7404-4444-8105-A48CCF19C7F9}" srcOrd="1" destOrd="0" presId="urn:microsoft.com/office/officeart/2005/8/layout/vList2"/>
    <dgm:cxn modelId="{3DC1214A-2545-4402-B005-DE6AD1883F07}" type="presParOf" srcId="{6CBD847F-1779-413B-ABA1-7296136964DF}" destId="{2FB3B9AA-DD49-4F52-A01A-5D7288017586}" srcOrd="2" destOrd="0" presId="urn:microsoft.com/office/officeart/2005/8/layout/vList2"/>
    <dgm:cxn modelId="{BCBD5F3A-7043-4FFC-ACBA-9A41B5A55EAC}" type="presParOf" srcId="{6CBD847F-1779-413B-ABA1-7296136964DF}" destId="{7B6DD8EA-6A99-428A-AF2C-B9AC12D67C0B}" srcOrd="3" destOrd="0" presId="urn:microsoft.com/office/officeart/2005/8/layout/vList2"/>
    <dgm:cxn modelId="{B49442FE-70A4-4CF2-9F59-FDDCE94D2225}" type="presParOf" srcId="{6CBD847F-1779-413B-ABA1-7296136964DF}" destId="{B45011CE-EA51-4775-8E1D-F267A975F08A}" srcOrd="4" destOrd="0" presId="urn:microsoft.com/office/officeart/2005/8/layout/vList2"/>
    <dgm:cxn modelId="{1DCCF2C7-ADC3-4EEA-A397-63E4E09B7A2B}" type="presParOf" srcId="{6CBD847F-1779-413B-ABA1-7296136964DF}" destId="{B024D675-7B29-4CEE-B9B7-87EC159FD502}" srcOrd="5" destOrd="0" presId="urn:microsoft.com/office/officeart/2005/8/layout/vList2"/>
    <dgm:cxn modelId="{B1968288-D09D-4FE9-BD9E-B8FE3A2D7D44}" type="presParOf" srcId="{6CBD847F-1779-413B-ABA1-7296136964DF}" destId="{B5279CE5-D3A9-48CC-8F10-DFB8B991CD7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B0AB4-416C-4A55-872C-D5C641825279}">
      <dsp:nvSpPr>
        <dsp:cNvPr id="0" name=""/>
        <dsp:cNvSpPr/>
      </dsp:nvSpPr>
      <dsp:spPr>
        <a:xfrm>
          <a:off x="0" y="72405"/>
          <a:ext cx="8387535" cy="1117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baseline="0" dirty="0" smtClean="0"/>
            <a:t>Обработка, хранение и распространение больших данных </a:t>
          </a:r>
          <a:endParaRPr lang="ru-RU" sz="2000" kern="1200" dirty="0"/>
        </a:p>
      </dsp:txBody>
      <dsp:txXfrm>
        <a:off x="54541" y="126946"/>
        <a:ext cx="8278453" cy="1008188"/>
      </dsp:txXfrm>
    </dsp:sp>
    <dsp:sp modelId="{2FB3B9AA-DD49-4F52-A01A-5D7288017586}">
      <dsp:nvSpPr>
        <dsp:cNvPr id="0" name=""/>
        <dsp:cNvSpPr/>
      </dsp:nvSpPr>
      <dsp:spPr>
        <a:xfrm>
          <a:off x="0" y="1302282"/>
          <a:ext cx="8387535" cy="1117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baseline="0" dirty="0" smtClean="0"/>
            <a:t>Организация процесса голосования и подведения итогов общего собрания собственников</a:t>
          </a:r>
          <a:endParaRPr lang="ru-RU" sz="2000" kern="1200" dirty="0"/>
        </a:p>
      </dsp:txBody>
      <dsp:txXfrm>
        <a:off x="54541" y="1356823"/>
        <a:ext cx="8278453" cy="1008188"/>
      </dsp:txXfrm>
    </dsp:sp>
    <dsp:sp modelId="{B45011CE-EA51-4775-8E1D-F267A975F08A}">
      <dsp:nvSpPr>
        <dsp:cNvPr id="0" name=""/>
        <dsp:cNvSpPr/>
      </dsp:nvSpPr>
      <dsp:spPr>
        <a:xfrm>
          <a:off x="0" y="2500546"/>
          <a:ext cx="8387535" cy="1117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baseline="0" dirty="0" smtClean="0"/>
            <a:t>Сдача документации в органы государственного жилищного управления</a:t>
          </a:r>
          <a:endParaRPr lang="ru-RU" sz="2000" kern="1200" dirty="0"/>
        </a:p>
      </dsp:txBody>
      <dsp:txXfrm>
        <a:off x="54541" y="2555087"/>
        <a:ext cx="8278453" cy="1008188"/>
      </dsp:txXfrm>
    </dsp:sp>
    <dsp:sp modelId="{B5279CE5-D3A9-48CC-8F10-DFB8B991CD72}">
      <dsp:nvSpPr>
        <dsp:cNvPr id="0" name=""/>
        <dsp:cNvSpPr/>
      </dsp:nvSpPr>
      <dsp:spPr>
        <a:xfrm>
          <a:off x="0" y="3731701"/>
          <a:ext cx="8387535" cy="1117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baseline="0" dirty="0" smtClean="0"/>
            <a:t>Дефицит в информировании жильцов по существующим услугам, по финансовой отчетности, о проводимых мероприятиях, о случившихся и предстоящих событиях, проблемах, авариях</a:t>
          </a:r>
          <a:endParaRPr lang="ru-RU" sz="2000" kern="1200" dirty="0"/>
        </a:p>
      </dsp:txBody>
      <dsp:txXfrm>
        <a:off x="54541" y="3786242"/>
        <a:ext cx="8278453" cy="10081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132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2580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140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558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714665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«Автоматизация деятельности товарищества собственников жилья»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Губаева Галина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 smtClean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Зенцова Наталья</a:t>
            </a:r>
            <a:endParaRPr sz="2300" dirty="0">
              <a:solidFill>
                <a:srgbClr val="8F00FF"/>
              </a:solidFill>
              <a:latin typeface="Gilroy-Light"/>
              <a:ea typeface="Gilroy-Light"/>
              <a:cs typeface="Gilroy-Light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73166" y="989630"/>
            <a:ext cx="523214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Предметная область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679" y="1361332"/>
            <a:ext cx="6448962" cy="4534426"/>
          </a:xfrm>
          <a:prstGeom prst="rect">
            <a:avLst/>
          </a:prstGeom>
        </p:spPr>
      </p:pic>
      <p:sp>
        <p:nvSpPr>
          <p:cNvPr id="19" name="Текст 2"/>
          <p:cNvSpPr txBox="1"/>
          <p:nvPr/>
        </p:nvSpPr>
        <p:spPr>
          <a:xfrm>
            <a:off x="240189" y="2968252"/>
            <a:ext cx="476942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0189" y="1675590"/>
            <a:ext cx="50270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Жилищно-коммунальное хозяйство (ЖКХ</a:t>
            </a:r>
            <a:r>
              <a:rPr lang="ru-RU" b="1" dirty="0" smtClean="0"/>
              <a:t>):</a:t>
            </a:r>
            <a:endParaRPr lang="ru-RU" b="1" dirty="0"/>
          </a:p>
          <a:p>
            <a:r>
              <a:rPr lang="ru-RU" dirty="0" smtClean="0"/>
              <a:t>комплекс </a:t>
            </a:r>
            <a:r>
              <a:rPr lang="ru-RU" dirty="0" err="1"/>
              <a:t>подотраслей</a:t>
            </a:r>
            <a:r>
              <a:rPr lang="ru-RU" dirty="0"/>
              <a:t>, обеспечивающих функционирование инженерной инфраструктуры различных зданий населенных пунктов, создающих удобства и комфортность проживания и нахождения в них граждан путем предоставления им широкого спектра жилищно-коммунальных услуг.</a:t>
            </a:r>
          </a:p>
        </p:txBody>
      </p:sp>
    </p:spTree>
    <p:extLst>
      <p:ext uri="{BB962C8B-B14F-4D97-AF65-F5344CB8AC3E}">
        <p14:creationId xmlns:p14="http://schemas.microsoft.com/office/powerpoint/2010/main" val="35054083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873567" y="805433"/>
            <a:ext cx="762013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Объект предметной области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Текст 2"/>
          <p:cNvSpPr txBox="1"/>
          <p:nvPr/>
        </p:nvSpPr>
        <p:spPr>
          <a:xfrm>
            <a:off x="240189" y="2968252"/>
            <a:ext cx="476942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63" y="1563534"/>
            <a:ext cx="8974952" cy="504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315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3" y="0"/>
            <a:ext cx="12193057" cy="6858594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647231" y="845839"/>
            <a:ext cx="405014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Проблематика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05776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1857058185"/>
              </p:ext>
            </p:extLst>
          </p:nvPr>
        </p:nvGraphicFramePr>
        <p:xfrm>
          <a:off x="1641088" y="1645503"/>
          <a:ext cx="8387535" cy="4855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30061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52608" y="1911034"/>
            <a:ext cx="4253002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АС «Управление МКД» </a:t>
            </a:r>
            <a:r>
              <a:rPr lang="ru-RU" dirty="0" smtClean="0"/>
              <a:t>– система </a:t>
            </a:r>
            <a:r>
              <a:rPr lang="ru-RU" dirty="0"/>
              <a:t>взаимосвязанных между собой объектов, конкурирующих на единой цифровой платформе и предназначенных для решения конкретных задач, поставленных под отраслевые </a:t>
            </a:r>
            <a:r>
              <a:rPr lang="ru-RU" dirty="0" smtClean="0"/>
              <a:t>потребности, в частности под потребности ТСЖ.</a:t>
            </a: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71915" y="879859"/>
            <a:ext cx="311484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Решение</a:t>
            </a:r>
            <a:endParaRPr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994" y="1748176"/>
            <a:ext cx="1782474" cy="1051165"/>
          </a:xfrm>
          <a:prstGeom prst="rect">
            <a:avLst/>
          </a:prstGeom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841063"/>
              </p:ext>
            </p:extLst>
          </p:nvPr>
        </p:nvGraphicFramePr>
        <p:xfrm>
          <a:off x="4589586" y="295525"/>
          <a:ext cx="3872182" cy="5973391"/>
        </p:xfrm>
        <a:graphic>
          <a:graphicData uri="http://schemas.openxmlformats.org/drawingml/2006/table">
            <a:tbl>
              <a:tblPr firstRow="1" firstCol="1" bandRow="1"/>
              <a:tblGrid>
                <a:gridCol w="1465475">
                  <a:extLst>
                    <a:ext uri="{9D8B030D-6E8A-4147-A177-3AD203B41FA5}">
                      <a16:colId xmlns:a16="http://schemas.microsoft.com/office/drawing/2014/main" val="3013230176"/>
                    </a:ext>
                  </a:extLst>
                </a:gridCol>
                <a:gridCol w="2406707">
                  <a:extLst>
                    <a:ext uri="{9D8B030D-6E8A-4147-A177-3AD203B41FA5}">
                      <a16:colId xmlns:a16="http://schemas.microsoft.com/office/drawing/2014/main" val="378063646"/>
                    </a:ext>
                  </a:extLst>
                </a:gridCol>
              </a:tblGrid>
              <a:tr h="24008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сервиса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025700"/>
                  </a:ext>
                </a:extLst>
              </a:tr>
              <a:tr h="960344">
                <a:tc>
                  <a:txBody>
                    <a:bodyPr/>
                    <a:lstStyle/>
                    <a:p>
                      <a:pPr marL="457200" lvl="1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Сайт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Веб-страница, обычно созданная для взаимодействия с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управляющими</a:t>
                      </a:r>
                      <a:r>
                        <a:rPr lang="ru-RU" sz="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организациями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ТСЖ, а также органами власти различных уровней.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03152"/>
                  </a:ext>
                </a:extLst>
              </a:tr>
              <a:tr h="1440516">
                <a:tc>
                  <a:txBody>
                    <a:bodyPr/>
                    <a:lstStyle/>
                    <a:p>
                      <a:pPr marL="457200" lvl="1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Мобильное 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Современная цифровая платформа для работы на смартфонах, предназначенная для управления многоквартирным домом, оплаты коммунальных услуг и передачи показаний, участия в общедомовых собраниях, а также для контроля за элементами системы «умный дом»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546223"/>
                  </a:ext>
                </a:extLst>
              </a:tr>
              <a:tr h="1440516">
                <a:tc>
                  <a:txBody>
                    <a:bodyPr/>
                    <a:lstStyle/>
                    <a:p>
                      <a:pPr marL="457200" lvl="1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Чат-бот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Виртуальный текстовый помощник, как правило, размещенный в диалоговом окне стартовой страницы сайта или мобильного приложения, который при первом контакте выясняет потребности пользователей в виде переписки и помогает их качественно удовлетворить.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52118"/>
                  </a:ext>
                </a:extLst>
              </a:tr>
              <a:tr h="1200430">
                <a:tc>
                  <a:txBody>
                    <a:bodyPr/>
                    <a:lstStyle/>
                    <a:p>
                      <a:pPr marL="457200" lvl="1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Программное обеспечение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Множество программ, работающих на базе облачных технологий, призванных обеспечить управляющим или </a:t>
                      </a:r>
                      <a:r>
                        <a:rPr lang="ru-RU" sz="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ресурсоснабжающим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компаниям алгоритмы обработки больших объемов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693234"/>
                  </a:ext>
                </a:extLst>
              </a:tr>
              <a:tr h="691498">
                <a:tc>
                  <a:txBody>
                    <a:bodyPr/>
                    <a:lstStyle/>
                    <a:p>
                      <a:pPr marL="457200" lvl="1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Специфические программные продукты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сервисы, разрабатываемые в индивидуальном порядке под конкретные запросы и процессы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8205066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036" y="3040167"/>
            <a:ext cx="1790829" cy="107449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982" y="115052"/>
            <a:ext cx="1881678" cy="112814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450" y="679123"/>
            <a:ext cx="1521878" cy="88839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0150" y="4359255"/>
            <a:ext cx="1755819" cy="126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522" y="6775"/>
            <a:ext cx="12193057" cy="6858594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673166" y="838700"/>
            <a:ext cx="403356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Цель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252608" y="2374631"/>
            <a:ext cx="5554263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6393761" y="3315432"/>
            <a:ext cx="5509614" cy="3177338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b="0" i="0" baseline="0" dirty="0" smtClean="0"/>
              <a:t>Автоматизированная система «Управление МКД» создается с целью: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создания единого информационного поля взаимодействия с жильцами МКД;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повышения качества оказания услуги по содержанию и ремонту общедомового имущества МКД;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увеличения лояльности жильцов по отношению к деятельности товарищества собственников жилья «Ползунова 48»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86860" y="144943"/>
            <a:ext cx="6236148" cy="1846717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b="0" i="0" baseline="0" dirty="0" smtClean="0"/>
              <a:t>Для председателя и членов правления ТСЖ: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Организация и проведение общих собраний собственников жилья, подведение итогов собрания;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Объявления о проводимых мероприятиях, о случившихся и предстоящих событиях, проблемах, авариях;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Прозрачная финансовая отчетность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485891" y="2018224"/>
            <a:ext cx="6281296" cy="1477328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b="0" i="0" baseline="0" dirty="0" smtClean="0"/>
              <a:t>Для потребителей жилищных и коммунальных услуг: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доступ жильцов к своим учетным данным в информационных системе;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оплата услуг онлайн.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016273"/>
            <a:ext cx="6233283" cy="3139321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b="0" i="0" baseline="0" dirty="0" smtClean="0"/>
              <a:t>Для аварийно-диспетчерской службы: 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ведение журнала заявок на работы; 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распределение заявок на исполнение; 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планирование загрузки исполнителей; 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списание материалов и контроль затрат на выполнение заявки; 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закрытие заявок и оценка качества выполнение заявки; </a:t>
            </a:r>
            <a:endParaRPr lang="ru-RU" dirty="0"/>
          </a:p>
          <a:p>
            <a:pPr marL="285750" lvl="1" indent="-285750" rtl="0">
              <a:buFont typeface="Arial" panose="020B0604020202020204" pitchFamily="34" charset="0"/>
              <a:buChar char="•"/>
            </a:pPr>
            <a:r>
              <a:rPr lang="ru-RU" b="0" i="0" baseline="0" dirty="0" smtClean="0"/>
              <a:t>отчеты по загрузке исполнителей и состоянию заявок на работы за счет централизованного сбора информации по обращениям.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65943" y="943446"/>
            <a:ext cx="302207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Технология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50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075905" y="821888"/>
            <a:ext cx="4813235" cy="319057"/>
          </a:xfrm>
          <a:prstGeom prst="rect">
            <a:avLst/>
          </a:prstGeom>
        </p:spPr>
        <p:txBody>
          <a:bodyPr/>
          <a:lstStyle/>
          <a:p>
            <a:pPr lvl="0" rtl="0">
              <a:buChar char="•"/>
            </a:pP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36583" y="1515931"/>
            <a:ext cx="534512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</a:rPr>
              <a:t>АС «Управление МКД» будет разрабатываться</a:t>
            </a:r>
            <a:r>
              <a:rPr lang="en-US" sz="1600" dirty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по 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методологии </a:t>
            </a:r>
            <a:r>
              <a:rPr lang="ru-RU" sz="1600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Rational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Unified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(RUP) 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 это методология разработки 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программного 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обеспечения, которая основана 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 спиральной модели жизненного цикла ИС. </a:t>
            </a:r>
            <a:endParaRPr lang="ru-RU" sz="16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качестве языка моделирования в RUP используется язык </a:t>
            </a:r>
            <a:r>
              <a:rPr lang="ru-RU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Unified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Modelling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Language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(UML). </a:t>
            </a:r>
            <a:endParaRPr lang="ru-RU" sz="16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Наибольшее 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внимание RUP уделяет начальным стадиям разработки проекта – анализу и моделированию, – что призвано снизить риски проекта за счет раннего обнаружения возможных ошибок. </a:t>
            </a:r>
            <a:endParaRPr lang="ru-RU" sz="16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Последовательный 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выпуск версий организован таким образом, чтобы наиболее существенные риски устранялись в первую очередь. </a:t>
            </a:r>
            <a:endParaRPr lang="ru-RU" sz="16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myslide.ru/documents_3/4c8415e1b9db0e5c9bf4aa64584213f6/img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6" t="630" r="1116" b="2139"/>
          <a:stretch/>
        </p:blipFill>
        <p:spPr bwMode="auto">
          <a:xfrm>
            <a:off x="5821621" y="523226"/>
            <a:ext cx="6349284" cy="538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20955" y="943446"/>
            <a:ext cx="207898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Продукт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35" y="1743641"/>
            <a:ext cx="4591604" cy="3315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538" y="682257"/>
            <a:ext cx="3133194" cy="22326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691" y="682257"/>
            <a:ext cx="3241539" cy="22326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0539" y="3367454"/>
            <a:ext cx="3133194" cy="22806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8691" y="3367455"/>
            <a:ext cx="3241539" cy="23143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44397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79" y="0"/>
            <a:ext cx="13353926" cy="7511583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64351" y="917690"/>
            <a:ext cx="446653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64351" y="1564024"/>
            <a:ext cx="1179177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Основные субъекты сферы </a:t>
            </a:r>
            <a:r>
              <a:rPr lang="ru-RU" b="1" dirty="0" smtClean="0">
                <a:solidFill>
                  <a:srgbClr val="333333"/>
                </a:solidFill>
                <a:latin typeface="YS Text"/>
              </a:rPr>
              <a:t>ЖКХ</a:t>
            </a:r>
            <a:r>
              <a:rPr lang="ru-RU" dirty="0" smtClean="0">
                <a:solidFill>
                  <a:srgbClr val="333333"/>
                </a:solidFill>
                <a:latin typeface="YS Text"/>
              </a:rPr>
              <a:t>: </a:t>
            </a:r>
          </a:p>
          <a:p>
            <a:endParaRPr lang="ru-RU" b="1" dirty="0" smtClean="0"/>
          </a:p>
          <a:p>
            <a:r>
              <a:rPr lang="ru-RU" b="1" dirty="0" smtClean="0"/>
              <a:t>Собственник </a:t>
            </a:r>
            <a:r>
              <a:rPr lang="ru-RU" b="1" dirty="0"/>
              <a:t>помещения в многоквартирном доме </a:t>
            </a:r>
            <a:r>
              <a:rPr lang="ru-RU" dirty="0"/>
              <a:t>- лицо, имеющее в собственности жилое или нежилое помещение в многоквартирном доме, а также обладающее долей в праве общей собственности на общее имущество собственников помещений  в </a:t>
            </a:r>
            <a:r>
              <a:rPr lang="ru-RU" dirty="0" smtClean="0"/>
              <a:t>МКД. </a:t>
            </a:r>
            <a:r>
              <a:rPr lang="ru-RU" dirty="0"/>
              <a:t>По сути это главный субъект данной сферы. На обеспечение его потребности в благоприятных условиях проживания и направлена деятельность всех остальных субъектов рассматриваемой сферы.</a:t>
            </a:r>
          </a:p>
          <a:p>
            <a:endParaRPr lang="ru-RU" b="1" dirty="0" smtClean="0"/>
          </a:p>
          <a:p>
            <a:r>
              <a:rPr lang="ru-RU" b="1" dirty="0" smtClean="0"/>
              <a:t>Управляющая </a:t>
            </a:r>
            <a:r>
              <a:rPr lang="ru-RU" b="1" dirty="0"/>
              <a:t>организация</a:t>
            </a:r>
            <a:r>
              <a:rPr lang="ru-RU" dirty="0"/>
              <a:t> – </a:t>
            </a:r>
            <a:r>
              <a:rPr lang="ru-RU" dirty="0" smtClean="0"/>
              <a:t>коммерческая организация</a:t>
            </a:r>
            <a:r>
              <a:rPr lang="ru-RU" dirty="0"/>
              <a:t>, осуществляющая предоставление услуг по содержанию и ремонту общего имущества в многоквартирном доме, услуг по управлению им, а также осуществляющая </a:t>
            </a:r>
            <a:r>
              <a:rPr lang="ru-RU" dirty="0" smtClean="0"/>
              <a:t>(может и не осуществлять) предоставление </a:t>
            </a:r>
            <a:r>
              <a:rPr lang="ru-RU" dirty="0"/>
              <a:t>коммунальных услуг лицам, пользующимся помещениями в многоквартирном доме. </a:t>
            </a:r>
            <a:endParaRPr lang="ru-RU" dirty="0" smtClean="0"/>
          </a:p>
          <a:p>
            <a:endParaRPr lang="ru-RU" dirty="0" smtClean="0"/>
          </a:p>
          <a:p>
            <a:endParaRPr lang="ru-RU" b="1" dirty="0"/>
          </a:p>
          <a:p>
            <a:r>
              <a:rPr lang="ru-RU" b="1" dirty="0" smtClean="0"/>
              <a:t>Товарищество </a:t>
            </a:r>
            <a:r>
              <a:rPr lang="ru-RU" b="1" dirty="0"/>
              <a:t>собственников жилья</a:t>
            </a:r>
            <a:r>
              <a:rPr lang="ru-RU" dirty="0"/>
              <a:t> – некоммерческая организация, объединение собственников помещений в многоквартирном доме для совместного управления общим имуществом, осуществления деятельности по его содержанию и ремонту и деятельности направленной на предоставление коммунальных услуг лицам пользующимся помещениями в данном доме (ч. 1 ст. 135 Жилищного кодекса РФ).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349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1E7FFB-DC0B-4EB4-AB41-192E8A2B1D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Aft>
                  <a:spcPts val="600"/>
                </a:spcAft>
              </a:pPr>
              <a:t>10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Таблица 4">
            <a:extLst>
              <a:ext uri="{FF2B5EF4-FFF2-40B4-BE49-F238E27FC236}">
                <a16:creationId xmlns:a16="http://schemas.microsoft.com/office/drawing/2014/main" id="{5A206A52-8FEA-4BA3-9C78-CBCBC1039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07783"/>
              </p:ext>
            </p:extLst>
          </p:nvPr>
        </p:nvGraphicFramePr>
        <p:xfrm>
          <a:off x="690865" y="1337764"/>
          <a:ext cx="10778668" cy="523330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1821">
                  <a:extLst>
                    <a:ext uri="{9D8B030D-6E8A-4147-A177-3AD203B41FA5}">
                      <a16:colId xmlns:a16="http://schemas.microsoft.com/office/drawing/2014/main" val="2589360910"/>
                    </a:ext>
                  </a:extLst>
                </a:gridCol>
                <a:gridCol w="2185028">
                  <a:extLst>
                    <a:ext uri="{9D8B030D-6E8A-4147-A177-3AD203B41FA5}">
                      <a16:colId xmlns:a16="http://schemas.microsoft.com/office/drawing/2014/main" val="1613251821"/>
                    </a:ext>
                  </a:extLst>
                </a:gridCol>
                <a:gridCol w="2300810">
                  <a:extLst>
                    <a:ext uri="{9D8B030D-6E8A-4147-A177-3AD203B41FA5}">
                      <a16:colId xmlns:a16="http://schemas.microsoft.com/office/drawing/2014/main" val="2436895794"/>
                    </a:ext>
                  </a:extLst>
                </a:gridCol>
                <a:gridCol w="2160504">
                  <a:extLst>
                    <a:ext uri="{9D8B030D-6E8A-4147-A177-3AD203B41FA5}">
                      <a16:colId xmlns:a16="http://schemas.microsoft.com/office/drawing/2014/main" val="1585171333"/>
                    </a:ext>
                  </a:extLst>
                </a:gridCol>
                <a:gridCol w="2160505">
                  <a:extLst>
                    <a:ext uri="{9D8B030D-6E8A-4147-A177-3AD203B41FA5}">
                      <a16:colId xmlns:a16="http://schemas.microsoft.com/office/drawing/2014/main" val="3634561323"/>
                    </a:ext>
                  </a:extLst>
                </a:gridCol>
              </a:tblGrid>
              <a:tr h="451212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Готовое ПО</a:t>
                      </a:r>
                      <a:endParaRPr lang="ru-RU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1С: Предприятие. Учет в УК, ТСЖ, ЖСК</a:t>
                      </a:r>
                      <a:endParaRPr lang="ru-RU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Диспетчер.24</a:t>
                      </a:r>
                      <a:endParaRPr lang="ru-RU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cap="none" spc="0" dirty="0" err="1">
                          <a:solidFill>
                            <a:schemeClr val="tx1"/>
                          </a:solidFill>
                          <a:effectLst/>
                        </a:rPr>
                        <a:t>Домопульт</a:t>
                      </a:r>
                      <a:endParaRPr lang="ru-RU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cap="none" spc="0" dirty="0" err="1">
                          <a:solidFill>
                            <a:schemeClr val="tx1"/>
                          </a:solidFill>
                          <a:effectLst/>
                        </a:rPr>
                        <a:t>Домиленд</a:t>
                      </a:r>
                      <a:endParaRPr lang="ru-RU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b"/>
                </a:tc>
                <a:extLst>
                  <a:ext uri="{0D108BD9-81ED-4DB2-BD59-A6C34878D82A}">
                    <a16:rowId xmlns:a16="http://schemas.microsoft.com/office/drawing/2014/main" val="1575332164"/>
                  </a:ext>
                </a:extLst>
              </a:tr>
              <a:tr h="329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Блоки АС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237607"/>
                  </a:ext>
                </a:extLst>
              </a:tr>
              <a:tr h="5315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Web-</a:t>
                      </a:r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сайт ТСЖ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Не предусмотрено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extLst>
                  <a:ext uri="{0D108BD9-81ED-4DB2-BD59-A6C34878D82A}">
                    <a16:rowId xmlns:a16="http://schemas.microsoft.com/office/drawing/2014/main" val="1645094608"/>
                  </a:ext>
                </a:extLst>
              </a:tr>
              <a:tr h="531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CRM-система для АДС/Модуль АДС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Модуль АДС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CRM-</a:t>
                      </a:r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система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CRM-</a:t>
                      </a:r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система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CRM-</a:t>
                      </a:r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система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extLst>
                  <a:ext uri="{0D108BD9-81ED-4DB2-BD59-A6C34878D82A}">
                    <a16:rowId xmlns:a16="http://schemas.microsoft.com/office/drawing/2014/main" val="327996487"/>
                  </a:ext>
                </a:extLst>
              </a:tr>
              <a:tr h="4872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Электронный журнал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extLst>
                  <a:ext uri="{0D108BD9-81ED-4DB2-BD59-A6C34878D82A}">
                    <a16:rowId xmlns:a16="http://schemas.microsoft.com/office/drawing/2014/main" val="3283549215"/>
                  </a:ext>
                </a:extLst>
              </a:tr>
              <a:tr h="4872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Возможность вложения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extLst>
                  <a:ext uri="{0D108BD9-81ED-4DB2-BD59-A6C34878D82A}">
                    <a16:rowId xmlns:a16="http://schemas.microsoft.com/office/drawing/2014/main" val="1122059853"/>
                  </a:ext>
                </a:extLst>
              </a:tr>
              <a:tr h="4872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Обработка заявки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не автоматизировано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автоматизировано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не автоматизировано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автоматизировано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extLst>
                  <a:ext uri="{0D108BD9-81ED-4DB2-BD59-A6C34878D82A}">
                    <a16:rowId xmlns:a16="http://schemas.microsoft.com/office/drawing/2014/main" val="3877360712"/>
                  </a:ext>
                </a:extLst>
              </a:tr>
              <a:tr h="531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Web-версия личного кабинета на сайте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Не предусмотрено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extLst>
                  <a:ext uri="{0D108BD9-81ED-4DB2-BD59-A6C34878D82A}">
                    <a16:rowId xmlns:a16="http://schemas.microsoft.com/office/drawing/2014/main" val="3176414485"/>
                  </a:ext>
                </a:extLst>
              </a:tr>
              <a:tr h="531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Мобильные приложение жителя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extLst>
                  <a:ext uri="{0D108BD9-81ED-4DB2-BD59-A6C34878D82A}">
                    <a16:rowId xmlns:a16="http://schemas.microsoft.com/office/drawing/2014/main" val="2713768592"/>
                  </a:ext>
                </a:extLst>
              </a:tr>
              <a:tr h="531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Мобильные приложение исполнителя 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Не предусмотрено</a:t>
                      </a:r>
                      <a:endParaRPr lang="ru-RU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Не предусмотрено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Не предусмотрено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Предусмотрено, за отдельную плату</a:t>
                      </a:r>
                      <a:endParaRPr lang="ru-RU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152" marR="8416" marT="14901" marB="111754" anchor="ctr"/>
                </a:tc>
                <a:extLst>
                  <a:ext uri="{0D108BD9-81ED-4DB2-BD59-A6C34878D82A}">
                    <a16:rowId xmlns:a16="http://schemas.microsoft.com/office/drawing/2014/main" val="4190950879"/>
                  </a:ext>
                </a:extLst>
              </a:tr>
            </a:tbl>
          </a:graphicData>
        </a:graphic>
      </p:graphicFrame>
      <p:sp>
        <p:nvSpPr>
          <p:cNvPr id="9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103000" y="659348"/>
            <a:ext cx="27432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lang="ru-RU" sz="3600" dirty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7988" y="643962"/>
            <a:ext cx="2624903" cy="97077"/>
            <a:chOff x="0" y="692501"/>
            <a:chExt cx="2624903" cy="97077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9" y="6351159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6089312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853637"/>
            <a:ext cx="384182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Бизнес-модель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62694" y="1797893"/>
            <a:ext cx="11642091" cy="3943483"/>
          </a:xfrm>
          <a:prstGeom prst="rect">
            <a:avLst/>
          </a:prstGeom>
        </p:spPr>
        <p:txBody>
          <a:bodyPr/>
          <a:lstStyle/>
          <a:p>
            <a:pPr lvl="0" rtl="0">
              <a:buChar char="•"/>
            </a:pPr>
            <a:r>
              <a:rPr lang="ru-RU" dirty="0"/>
              <a:t>А</a:t>
            </a:r>
            <a:r>
              <a:rPr lang="ru-RU" b="0" i="0" baseline="0" dirty="0" smtClean="0"/>
              <a:t>С «Управление МКД»: облачная CRM-система для АДС, </a:t>
            </a:r>
            <a:r>
              <a:rPr lang="ru-RU" b="0" i="0" baseline="0" dirty="0" err="1" smtClean="0"/>
              <a:t>Web</a:t>
            </a:r>
            <a:r>
              <a:rPr lang="ru-RU" b="0" i="0" baseline="0" dirty="0" smtClean="0"/>
              <a:t>-сайт и </a:t>
            </a:r>
            <a:r>
              <a:rPr lang="ru-RU" b="0" i="0" baseline="0" dirty="0" err="1" smtClean="0"/>
              <a:t>Web</a:t>
            </a:r>
            <a:r>
              <a:rPr lang="ru-RU" b="0" i="0" baseline="0" dirty="0" smtClean="0"/>
              <a:t>-версия личного кабинета жителя МКД, чат-бот на сайте, мобильное приложение.</a:t>
            </a:r>
          </a:p>
          <a:p>
            <a:pPr lvl="0" rtl="0">
              <a:buChar char="•"/>
            </a:pPr>
            <a:endParaRPr lang="ru-RU" dirty="0"/>
          </a:p>
          <a:p>
            <a:pPr lvl="0" rtl="0">
              <a:buChar char="•"/>
            </a:pPr>
            <a:r>
              <a:rPr lang="ru-RU" b="0" i="0" baseline="0" dirty="0" smtClean="0"/>
              <a:t>Потенциальные потребительские сегменты : объекты жилищно-коммунального хозяйства - товарищество собственников жилья</a:t>
            </a:r>
          </a:p>
          <a:p>
            <a:pPr lvl="0" rtl="0"/>
            <a:endParaRPr lang="ru-RU" dirty="0"/>
          </a:p>
          <a:p>
            <a:pPr lvl="0" rtl="0">
              <a:buChar char="•"/>
            </a:pPr>
            <a:r>
              <a:rPr lang="ru-RU" b="0" i="0" baseline="0" dirty="0" smtClean="0"/>
              <a:t>Географическое расположение потребителя:  Республика Марий Эл, г. Йошкар-Ола, ул. Ползунова, д. 48. </a:t>
            </a:r>
          </a:p>
          <a:p>
            <a:pPr lvl="0" rtl="0"/>
            <a:endParaRPr lang="ru-RU" b="0" i="0" baseline="0" dirty="0" smtClean="0"/>
          </a:p>
          <a:p>
            <a:pPr lvl="0" rtl="0">
              <a:buChar char="•"/>
            </a:pPr>
            <a:r>
              <a:rPr lang="ru-RU" b="0" i="0" baseline="0" dirty="0" smtClean="0"/>
              <a:t>Сектор рынка - B2B.</a:t>
            </a:r>
          </a:p>
          <a:p>
            <a:pPr lvl="0" rtl="0">
              <a:buChar char="•"/>
            </a:pPr>
            <a:endParaRPr lang="ru-RU" dirty="0"/>
          </a:p>
          <a:p>
            <a:pPr lvl="0" rtl="0">
              <a:buChar char="•"/>
            </a:pPr>
            <a:r>
              <a:rPr lang="ru-RU" b="0" i="0" baseline="0" dirty="0" smtClean="0"/>
              <a:t>АС «Управление МКД» будет проектироваться, разрабатываться и внедряться с использованием собственных или существующих программных продуктов.</a:t>
            </a:r>
          </a:p>
          <a:p>
            <a:pPr lvl="0" rtl="0">
              <a:buChar char="•"/>
            </a:pPr>
            <a:endParaRPr lang="ru-RU" dirty="0"/>
          </a:p>
          <a:p>
            <a:pPr lvl="0" rtl="0">
              <a:buChar char="•"/>
            </a:pPr>
            <a:r>
              <a:rPr lang="ru-RU" b="0" i="0" baseline="0" dirty="0" smtClean="0"/>
              <a:t>Основные конкуренты: 1С: Предприятие: «Учет в УК, ТСЖ, ЖСК», Диспетчер.24, </a:t>
            </a:r>
            <a:r>
              <a:rPr lang="ru-RU" b="0" i="0" baseline="0" dirty="0" err="1" smtClean="0"/>
              <a:t>Домопульт</a:t>
            </a:r>
            <a:r>
              <a:rPr lang="ru-RU" b="0" i="0" baseline="0" dirty="0" smtClean="0"/>
              <a:t>, </a:t>
            </a:r>
            <a:r>
              <a:rPr lang="ru-RU" b="0" i="0" baseline="0" dirty="0" err="1" smtClean="0"/>
              <a:t>Домиленд</a:t>
            </a:r>
            <a:r>
              <a:rPr lang="ru-RU" b="0" i="0" baseline="0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933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50290" y="0"/>
            <a:ext cx="614171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Интеграция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506865" y="1560522"/>
            <a:ext cx="172067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Проектирование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smtClean="0"/>
              <a:t>Разработка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В</a:t>
            </a:r>
            <a:r>
              <a:rPr lang="ru-RU" dirty="0" smtClean="0"/>
              <a:t>недрение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59168" y="797225"/>
            <a:ext cx="565712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План реализации (Этапы)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277" y="1429556"/>
            <a:ext cx="60120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Проектирование ИС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требований к системе, состава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автоматизируемых функций и состава обеспечивающих подсистем, структуры хранения информации, оформление технического проекта ИС.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Разработка (реализация) ИС</a:t>
            </a:r>
            <a:r>
              <a:rPr lang="ru-RU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- рабочее проектирование, физическое </a:t>
            </a:r>
            <a:r>
              <a:rPr lang="ru-RU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проектирование, </a:t>
            </a:r>
            <a:r>
              <a:rPr lang="ru-RU" sz="1600" dirty="0" smtClean="0"/>
              <a:t>включает </a:t>
            </a:r>
            <a:r>
              <a:rPr lang="ru-RU" sz="1600" dirty="0"/>
              <a:t>разработку программ, информационное наполнение баз данных, создание рабочих инструкций для персонала, оформление рабочего проекта. </a:t>
            </a:r>
            <a:r>
              <a:rPr lang="ru-RU" sz="1600" dirty="0" smtClean="0"/>
              <a:t>Реализация </a:t>
            </a:r>
            <a:r>
              <a:rPr lang="ru-RU" sz="1600" dirty="0"/>
              <a:t>основывается на техническом проекте ИС.</a:t>
            </a:r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Интегра</a:t>
            </a:r>
            <a:r>
              <a:rPr lang="ru-RU" sz="16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ция с ГИС ЖКХ и с 1С Предприятие: Учет в ТСЖ, УК, ЖК - </a:t>
            </a:r>
            <a:r>
              <a:rPr lang="ru-RU" sz="1600" dirty="0"/>
              <a:t>процесс </a:t>
            </a:r>
            <a:r>
              <a:rPr lang="ru-RU" sz="1600" dirty="0" smtClean="0"/>
              <a:t>получения общего</a:t>
            </a:r>
            <a:r>
              <a:rPr lang="ru-RU" sz="1600" dirty="0"/>
              <a:t> информационного пространства и организации поддержки процессов предприятий, необходимый для установки связей между информационными системами.</a:t>
            </a:r>
            <a:endParaRPr lang="ru-RU" sz="1600" b="1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Внедрение</a:t>
            </a:r>
            <a:r>
              <a:rPr lang="ru-RU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600" dirty="0" smtClean="0"/>
              <a:t>тестирование</a:t>
            </a:r>
            <a:r>
              <a:rPr lang="ru-RU" sz="1600" dirty="0"/>
              <a:t>, опытная </a:t>
            </a:r>
            <a:r>
              <a:rPr lang="ru-RU" sz="1600" dirty="0" smtClean="0"/>
              <a:t>эксплуатация. </a:t>
            </a:r>
            <a:r>
              <a:rPr lang="ru-RU" sz="1600" dirty="0"/>
              <a:t>Комплексная отладка подсистем ИС, обучение персонала, поэтапное внедрение ИС по подразделениям предприятия, проведение приемо-сдаточных испытаний, передача ИС в </a:t>
            </a:r>
            <a:r>
              <a:rPr lang="ru-RU" sz="1600" dirty="0" smtClean="0"/>
              <a:t>эксплуатацию.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336583" y="2239174"/>
            <a:ext cx="6323343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lnSpc>
                <a:spcPct val="20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Андрей Викторович Бородин – к.э.н., профессор кафедры ИСЭ, </a:t>
            </a:r>
            <a:r>
              <a:rPr lang="ru-RU" dirty="0" smtClean="0"/>
              <a:t>наставник, </a:t>
            </a:r>
            <a:r>
              <a:rPr lang="ru-RU" dirty="0" err="1" smtClean="0"/>
              <a:t>трекер</a:t>
            </a:r>
            <a:endParaRPr lang="ru-RU" dirty="0" smtClean="0"/>
          </a:p>
          <a:p>
            <a:pPr lvl="8">
              <a:lnSpc>
                <a:spcPct val="20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Галина Губаева – лидер команды – студент гр. ПИм-21 </a:t>
            </a:r>
          </a:p>
          <a:p>
            <a:pPr lvl="8">
              <a:lnSpc>
                <a:spcPct val="20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Наталья Зенцова – член команды – студент </a:t>
            </a:r>
            <a:r>
              <a:rPr lang="ru-RU" dirty="0"/>
              <a:t>гр. </a:t>
            </a:r>
            <a:r>
              <a:rPr lang="ru-RU" dirty="0" smtClean="0"/>
              <a:t>ПИм-31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04690" y="1245577"/>
            <a:ext cx="403868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Команда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1031051"/>
            <a:ext cx="593456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Финансовые показатели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743122"/>
              </p:ext>
            </p:extLst>
          </p:nvPr>
        </p:nvGraphicFramePr>
        <p:xfrm>
          <a:off x="205037" y="1831246"/>
          <a:ext cx="5993878" cy="346618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23823">
                  <a:extLst>
                    <a:ext uri="{9D8B030D-6E8A-4147-A177-3AD203B41FA5}">
                      <a16:colId xmlns:a16="http://schemas.microsoft.com/office/drawing/2014/main" val="2069522537"/>
                    </a:ext>
                  </a:extLst>
                </a:gridCol>
                <a:gridCol w="3939934">
                  <a:extLst>
                    <a:ext uri="{9D8B030D-6E8A-4147-A177-3AD203B41FA5}">
                      <a16:colId xmlns:a16="http://schemas.microsoft.com/office/drawing/2014/main" val="3729425597"/>
                    </a:ext>
                  </a:extLst>
                </a:gridCol>
                <a:gridCol w="1430121">
                  <a:extLst>
                    <a:ext uri="{9D8B030D-6E8A-4147-A177-3AD203B41FA5}">
                      <a16:colId xmlns:a16="http://schemas.microsoft.com/office/drawing/2014/main" val="387067870"/>
                    </a:ext>
                  </a:extLst>
                </a:gridCol>
              </a:tblGrid>
              <a:tr h="4478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Затраты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Сумма (тыс. руб.)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7686566"/>
                  </a:ext>
                </a:extLst>
              </a:tr>
              <a:tr h="3151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Стоимость проектирования и разработки базы данных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3366828"/>
                  </a:ext>
                </a:extLst>
              </a:tr>
              <a:tr h="2888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Стоимость проектирования и разработки Web-сайта ТСЖ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3462716"/>
                  </a:ext>
                </a:extLst>
              </a:tr>
              <a:tr h="6122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Стоимость проектирования и разработки </a:t>
                      </a:r>
                      <a:r>
                        <a:rPr lang="ru-RU" sz="1200" dirty="0" smtClean="0">
                          <a:effectLst/>
                        </a:rPr>
                        <a:t>облачной CRM-системы </a:t>
                      </a:r>
                      <a:r>
                        <a:rPr lang="ru-RU" sz="1200" dirty="0">
                          <a:effectLst/>
                        </a:rPr>
                        <a:t>для АДС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8867414"/>
                  </a:ext>
                </a:extLst>
              </a:tr>
              <a:tr h="2888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Web</a:t>
                      </a:r>
                      <a:r>
                        <a:rPr lang="ru-RU" sz="1200">
                          <a:effectLst/>
                        </a:rPr>
                        <a:t>-версия личного кабинета на сайте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397909"/>
                  </a:ext>
                </a:extLst>
              </a:tr>
              <a:tr h="6122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Разработка мобильных приложений жителя и исполнителя по заявке АДС для </a:t>
                      </a:r>
                      <a:r>
                        <a:rPr lang="ru-RU" sz="1200" dirty="0" err="1">
                          <a:effectLst/>
                        </a:rPr>
                        <a:t>iOS</a:t>
                      </a:r>
                      <a:r>
                        <a:rPr lang="ru-RU" sz="1200" dirty="0">
                          <a:effectLst/>
                        </a:rPr>
                        <a:t> и </a:t>
                      </a:r>
                      <a:r>
                        <a:rPr lang="ru-RU" sz="1200" dirty="0" err="1">
                          <a:effectLst/>
                        </a:rPr>
                        <a:t>Android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5120739"/>
                  </a:ext>
                </a:extLst>
              </a:tr>
              <a:tr h="612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Разработка мобильных приложений исполнителя по заявке АДС для </a:t>
                      </a:r>
                      <a:r>
                        <a:rPr lang="ru-RU" sz="1200" dirty="0" err="1">
                          <a:effectLst/>
                        </a:rPr>
                        <a:t>iOS</a:t>
                      </a:r>
                      <a:r>
                        <a:rPr lang="ru-RU" sz="1200" dirty="0">
                          <a:effectLst/>
                        </a:rPr>
                        <a:t> и </a:t>
                      </a:r>
                      <a:r>
                        <a:rPr lang="ru-RU" sz="1200" dirty="0" err="1">
                          <a:effectLst/>
                        </a:rPr>
                        <a:t>Android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5382994"/>
                  </a:ext>
                </a:extLst>
              </a:tr>
              <a:tr h="288889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770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5808293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041636"/>
              </p:ext>
            </p:extLst>
          </p:nvPr>
        </p:nvGraphicFramePr>
        <p:xfrm>
          <a:off x="6268914" y="1831246"/>
          <a:ext cx="5877426" cy="31675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73873">
                  <a:extLst>
                    <a:ext uri="{9D8B030D-6E8A-4147-A177-3AD203B41FA5}">
                      <a16:colId xmlns:a16="http://schemas.microsoft.com/office/drawing/2014/main" val="4130799915"/>
                    </a:ext>
                  </a:extLst>
                </a:gridCol>
                <a:gridCol w="671545">
                  <a:extLst>
                    <a:ext uri="{9D8B030D-6E8A-4147-A177-3AD203B41FA5}">
                      <a16:colId xmlns:a16="http://schemas.microsoft.com/office/drawing/2014/main" val="2922938838"/>
                    </a:ext>
                  </a:extLst>
                </a:gridCol>
                <a:gridCol w="800953">
                  <a:extLst>
                    <a:ext uri="{9D8B030D-6E8A-4147-A177-3AD203B41FA5}">
                      <a16:colId xmlns:a16="http://schemas.microsoft.com/office/drawing/2014/main" val="643583211"/>
                    </a:ext>
                  </a:extLst>
                </a:gridCol>
                <a:gridCol w="890784">
                  <a:extLst>
                    <a:ext uri="{9D8B030D-6E8A-4147-A177-3AD203B41FA5}">
                      <a16:colId xmlns:a16="http://schemas.microsoft.com/office/drawing/2014/main" val="1250094213"/>
                    </a:ext>
                  </a:extLst>
                </a:gridCol>
                <a:gridCol w="716145">
                  <a:extLst>
                    <a:ext uri="{9D8B030D-6E8A-4147-A177-3AD203B41FA5}">
                      <a16:colId xmlns:a16="http://schemas.microsoft.com/office/drawing/2014/main" val="1402020281"/>
                    </a:ext>
                  </a:extLst>
                </a:gridCol>
                <a:gridCol w="716145">
                  <a:extLst>
                    <a:ext uri="{9D8B030D-6E8A-4147-A177-3AD203B41FA5}">
                      <a16:colId xmlns:a16="http://schemas.microsoft.com/office/drawing/2014/main" val="1545534765"/>
                    </a:ext>
                  </a:extLst>
                </a:gridCol>
                <a:gridCol w="707981">
                  <a:extLst>
                    <a:ext uri="{9D8B030D-6E8A-4147-A177-3AD203B41FA5}">
                      <a16:colId xmlns:a16="http://schemas.microsoft.com/office/drawing/2014/main" val="1711070728"/>
                    </a:ext>
                  </a:extLst>
                </a:gridCol>
              </a:tblGrid>
              <a:tr h="1904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1706392"/>
                  </a:ext>
                </a:extLst>
              </a:tr>
              <a:tr h="6167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Капитальные затраты (тыс. руб.)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0530022"/>
                  </a:ext>
                </a:extLst>
              </a:tr>
              <a:tr h="6167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Эксплуатационные затраты (тыс. руб.)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9595727"/>
                  </a:ext>
                </a:extLst>
              </a:tr>
              <a:tr h="8298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 учетом ставки дисконтирования (15,5%)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219,1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189,7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142,2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1550794"/>
                  </a:ext>
                </a:extLst>
              </a:tr>
              <a:tr h="82989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 эксплуатационных затрат на созданную для ТСЖ АС за 5 лет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838,5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97757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78521" y="5499719"/>
            <a:ext cx="71807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Совокупная стоимость владения (ТСО), созданной для ТСЖ автоматизированной системы составляет 770 + 838,5 = 1608,5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787415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Стадии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1031051"/>
            <a:ext cx="593456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Финансовые показатели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graphicFrame>
        <p:nvGraphicFramePr>
          <p:cNvPr id="18" name="Объект 4">
            <a:extLst>
              <a:ext uri="{FF2B5EF4-FFF2-40B4-BE49-F238E27FC236}">
                <a16:creationId xmlns:a16="http://schemas.microsoft.com/office/drawing/2014/main" id="{6B6DAAC5-4A4B-43C4-8051-C2E072F50A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9281545"/>
              </p:ext>
            </p:extLst>
          </p:nvPr>
        </p:nvGraphicFramePr>
        <p:xfrm>
          <a:off x="802783" y="2705194"/>
          <a:ext cx="10136123" cy="401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6A927654-AFAD-4D9B-A467-CFF9E5F31FE8}"/>
              </a:ext>
            </a:extLst>
          </p:cNvPr>
          <p:cNvSpPr txBox="1"/>
          <p:nvPr/>
        </p:nvSpPr>
        <p:spPr>
          <a:xfrm>
            <a:off x="948325" y="1834568"/>
            <a:ext cx="2461260" cy="916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14300" lvl="0" algn="ctr">
              <a:lnSpc>
                <a:spcPct val="90000"/>
              </a:lnSpc>
            </a:pPr>
            <a:r>
              <a:rPr lang="en-US" sz="20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1С: </a:t>
            </a:r>
            <a:r>
              <a:rPr lang="en-US" sz="2000" dirty="0" err="1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</a:t>
            </a:r>
            <a:r>
              <a:rPr lang="en-US" sz="20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</a:t>
            </a:r>
            <a:r>
              <a:rPr lang="en-US" sz="20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УК, ТСЖ, ЖСК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BC2AD7-92A6-4F1F-B1B6-7986C92222B2}"/>
              </a:ext>
            </a:extLst>
          </p:cNvPr>
          <p:cNvSpPr txBox="1"/>
          <p:nvPr/>
        </p:nvSpPr>
        <p:spPr>
          <a:xfrm>
            <a:off x="3409585" y="1817905"/>
            <a:ext cx="2461260" cy="47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14300" lvl="0" algn="ctr">
              <a:lnSpc>
                <a:spcPct val="90000"/>
              </a:lnSpc>
            </a:pPr>
            <a:r>
              <a:rPr lang="en-US" sz="20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Диспетчер.24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A5EAF0-1065-44C0-93A2-B0C6B2C2A3E8}"/>
              </a:ext>
            </a:extLst>
          </p:cNvPr>
          <p:cNvSpPr txBox="1"/>
          <p:nvPr/>
        </p:nvSpPr>
        <p:spPr>
          <a:xfrm>
            <a:off x="5709259" y="1804171"/>
            <a:ext cx="2461260" cy="47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14300" lvl="0" algn="ctr">
              <a:lnSpc>
                <a:spcPct val="90000"/>
              </a:lnSpc>
            </a:pPr>
            <a:r>
              <a:rPr lang="en-US" sz="2000" dirty="0" err="1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Домопульт</a:t>
            </a:r>
            <a:endParaRPr lang="en-US" sz="2000" dirty="0">
              <a:solidFill>
                <a:srgbClr val="4472C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DB89A0-3EF2-4CFB-B499-A3E335057CC7}"/>
              </a:ext>
            </a:extLst>
          </p:cNvPr>
          <p:cNvSpPr txBox="1"/>
          <p:nvPr/>
        </p:nvSpPr>
        <p:spPr>
          <a:xfrm>
            <a:off x="8006018" y="1823021"/>
            <a:ext cx="2461261" cy="474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14300" lvl="0" algn="ctr">
              <a:lnSpc>
                <a:spcPct val="90000"/>
              </a:lnSpc>
            </a:pPr>
            <a:r>
              <a:rPr lang="en-US" sz="2000" dirty="0" err="1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Домиленд</a:t>
            </a:r>
            <a:endParaRPr lang="en-US" sz="2000" dirty="0">
              <a:solidFill>
                <a:srgbClr val="4472C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2837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Телефон: </a:t>
            </a:r>
            <a:r>
              <a:rPr dirty="0" smtClean="0"/>
              <a:t>8 </a:t>
            </a:r>
            <a:r>
              <a:rPr lang="ru-RU" dirty="0" smtClean="0"/>
              <a:t>927</a:t>
            </a:r>
            <a:r>
              <a:rPr dirty="0" smtClean="0"/>
              <a:t> 88</a:t>
            </a:r>
            <a:r>
              <a:rPr lang="ru-RU" dirty="0" smtClean="0"/>
              <a:t>3</a:t>
            </a:r>
            <a:r>
              <a:rPr dirty="0" smtClean="0"/>
              <a:t> </a:t>
            </a:r>
            <a:r>
              <a:rPr lang="ru-RU" dirty="0" smtClean="0"/>
              <a:t>63</a:t>
            </a:r>
            <a:r>
              <a:rPr dirty="0" smtClean="0"/>
              <a:t> 8</a:t>
            </a:r>
            <a:r>
              <a:rPr lang="ru-RU" dirty="0" smtClean="0"/>
              <a:t>2</a:t>
            </a:r>
            <a:r>
              <a:rPr dirty="0" smtClean="0"/>
              <a:t>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 smtClean="0"/>
              <a:t>mail</a:t>
            </a:r>
            <a:r>
              <a:rPr lang="ru-RU" dirty="0" smtClean="0"/>
              <a:t>: </a:t>
            </a:r>
            <a:r>
              <a:rPr lang="en-US" dirty="0" smtClean="0"/>
              <a:t>galina.gubaeva@gmail.com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11702</TotalTime>
  <Words>1080</Words>
  <Application>Microsoft Office PowerPoint</Application>
  <PresentationFormat>Широкоэкранный</PresentationFormat>
  <Paragraphs>230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Губаева Галина Ахатовна</cp:lastModifiedBy>
  <cp:revision>84</cp:revision>
  <dcterms:modified xsi:type="dcterms:W3CDTF">2023-10-24T11:43:01Z</dcterms:modified>
</cp:coreProperties>
</file>