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6"/>
  </p:notesMasterIdLst>
  <p:handoutMasterIdLst>
    <p:handoutMasterId r:id="rId17"/>
  </p:handoutMasterIdLst>
  <p:sldIdLst>
    <p:sldId id="256" r:id="rId5"/>
    <p:sldId id="278" r:id="rId6"/>
    <p:sldId id="291" r:id="rId7"/>
    <p:sldId id="292" r:id="rId8"/>
    <p:sldId id="293" r:id="rId9"/>
    <p:sldId id="294" r:id="rId10"/>
    <p:sldId id="295" r:id="rId11"/>
    <p:sldId id="296" r:id="rId12"/>
    <p:sldId id="281" r:id="rId13"/>
    <p:sldId id="297" r:id="rId14"/>
    <p:sldId id="282" r:id="rId15"/>
  </p:sldIdLst>
  <p:sldSz cx="12190413" cy="6859588"/>
  <p:notesSz cx="6858000" cy="9144000"/>
  <p:defaultTextStyle>
    <a:defPPr>
      <a:defRPr lang="ru-RU"/>
    </a:defPPr>
    <a:lvl1pPr marL="0" algn="l" defTabSz="1172261" rtl="0" eaLnBrk="1" latinLnBrk="0" hangingPunct="1">
      <a:defRPr sz="2300" kern="1200">
        <a:solidFill>
          <a:schemeClr val="tx1"/>
        </a:solidFill>
        <a:latin typeface="+mn-lt"/>
        <a:ea typeface="+mn-ea"/>
        <a:cs typeface="+mn-cs"/>
      </a:defRPr>
    </a:lvl1pPr>
    <a:lvl2pPr marL="586130" algn="l" defTabSz="1172261" rtl="0" eaLnBrk="1" latinLnBrk="0" hangingPunct="1">
      <a:defRPr sz="2300" kern="1200">
        <a:solidFill>
          <a:schemeClr val="tx1"/>
        </a:solidFill>
        <a:latin typeface="+mn-lt"/>
        <a:ea typeface="+mn-ea"/>
        <a:cs typeface="+mn-cs"/>
      </a:defRPr>
    </a:lvl2pPr>
    <a:lvl3pPr marL="1172261" algn="l" defTabSz="1172261" rtl="0" eaLnBrk="1" latinLnBrk="0" hangingPunct="1">
      <a:defRPr sz="2300" kern="1200">
        <a:solidFill>
          <a:schemeClr val="tx1"/>
        </a:solidFill>
        <a:latin typeface="+mn-lt"/>
        <a:ea typeface="+mn-ea"/>
        <a:cs typeface="+mn-cs"/>
      </a:defRPr>
    </a:lvl3pPr>
    <a:lvl4pPr marL="1758391" algn="l" defTabSz="1172261" rtl="0" eaLnBrk="1" latinLnBrk="0" hangingPunct="1">
      <a:defRPr sz="2300" kern="1200">
        <a:solidFill>
          <a:schemeClr val="tx1"/>
        </a:solidFill>
        <a:latin typeface="+mn-lt"/>
        <a:ea typeface="+mn-ea"/>
        <a:cs typeface="+mn-cs"/>
      </a:defRPr>
    </a:lvl4pPr>
    <a:lvl5pPr marL="2344522" algn="l" defTabSz="1172261" rtl="0" eaLnBrk="1" latinLnBrk="0" hangingPunct="1">
      <a:defRPr sz="2300" kern="1200">
        <a:solidFill>
          <a:schemeClr val="tx1"/>
        </a:solidFill>
        <a:latin typeface="+mn-lt"/>
        <a:ea typeface="+mn-ea"/>
        <a:cs typeface="+mn-cs"/>
      </a:defRPr>
    </a:lvl5pPr>
    <a:lvl6pPr marL="2930652" algn="l" defTabSz="1172261" rtl="0" eaLnBrk="1" latinLnBrk="0" hangingPunct="1">
      <a:defRPr sz="2300" kern="1200">
        <a:solidFill>
          <a:schemeClr val="tx1"/>
        </a:solidFill>
        <a:latin typeface="+mn-lt"/>
        <a:ea typeface="+mn-ea"/>
        <a:cs typeface="+mn-cs"/>
      </a:defRPr>
    </a:lvl6pPr>
    <a:lvl7pPr marL="3516782" algn="l" defTabSz="1172261" rtl="0" eaLnBrk="1" latinLnBrk="0" hangingPunct="1">
      <a:defRPr sz="2300" kern="1200">
        <a:solidFill>
          <a:schemeClr val="tx1"/>
        </a:solidFill>
        <a:latin typeface="+mn-lt"/>
        <a:ea typeface="+mn-ea"/>
        <a:cs typeface="+mn-cs"/>
      </a:defRPr>
    </a:lvl7pPr>
    <a:lvl8pPr marL="4102913" algn="l" defTabSz="1172261" rtl="0" eaLnBrk="1" latinLnBrk="0" hangingPunct="1">
      <a:defRPr sz="2300" kern="1200">
        <a:solidFill>
          <a:schemeClr val="tx1"/>
        </a:solidFill>
        <a:latin typeface="+mn-lt"/>
        <a:ea typeface="+mn-ea"/>
        <a:cs typeface="+mn-cs"/>
      </a:defRPr>
    </a:lvl8pPr>
    <a:lvl9pPr marL="4689043" algn="l" defTabSz="1172261" rtl="0" eaLnBrk="1" latinLnBrk="0" hangingPunct="1">
      <a:defRPr sz="2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43">
          <p15:clr>
            <a:srgbClr val="A4A3A4"/>
          </p15:clr>
        </p15:guide>
        <p15:guide id="2" orient="horz" pos="176">
          <p15:clr>
            <a:srgbClr val="A4A3A4"/>
          </p15:clr>
        </p15:guide>
        <p15:guide id="3" pos="7482">
          <p15:clr>
            <a:srgbClr val="A4A3A4"/>
          </p15:clr>
        </p15:guide>
        <p15:guide id="4" pos="1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5D5C"/>
    <a:srgbClr val="E63538"/>
    <a:srgbClr val="FF6600"/>
    <a:srgbClr val="008000"/>
    <a:srgbClr val="FF3300"/>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43" autoAdjust="0"/>
    <p:restoredTop sz="88673" autoAdjust="0"/>
  </p:normalViewPr>
  <p:slideViewPr>
    <p:cSldViewPr snapToGrid="0" snapToObjects="1" showGuides="1">
      <p:cViewPr varScale="1">
        <p:scale>
          <a:sx n="125" d="100"/>
          <a:sy n="125" d="100"/>
        </p:scale>
        <p:origin x="176" y="208"/>
      </p:cViewPr>
      <p:guideLst>
        <p:guide orient="horz" pos="4143"/>
        <p:guide orient="horz" pos="176"/>
        <p:guide pos="7482"/>
        <p:guide pos="196"/>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7" d="100"/>
          <a:sy n="87" d="100"/>
        </p:scale>
        <p:origin x="-3546"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4FC8F61-8705-440C-8B29-6BD7C90BE63C}" type="datetimeFigureOut">
              <a:rPr lang="ru-RU" smtClean="0"/>
              <a:pPr/>
              <a:t>15.11.2023</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7ABE808-1554-468C-B2C2-0DAAB620BEF7}" type="slidenum">
              <a:rPr lang="ru-RU" smtClean="0"/>
              <a:pPr/>
              <a:t>‹#›</a:t>
            </a:fld>
            <a:endParaRPr lang="ru-RU"/>
          </a:p>
        </p:txBody>
      </p:sp>
    </p:spTree>
    <p:extLst>
      <p:ext uri="{BB962C8B-B14F-4D97-AF65-F5344CB8AC3E}">
        <p14:creationId xmlns:p14="http://schemas.microsoft.com/office/powerpoint/2010/main" val="28490181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1896A2-B392-49D6-B011-BDC8CAECD43A}" type="datetimeFigureOut">
              <a:rPr lang="ru-RU" smtClean="0"/>
              <a:pPr/>
              <a:t>15.11.2023</a:t>
            </a:fld>
            <a:endParaRPr lang="ru-RU"/>
          </a:p>
        </p:txBody>
      </p:sp>
      <p:sp>
        <p:nvSpPr>
          <p:cNvPr id="4" name="Образ слайда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19DFDB-5F00-45A8-8ECA-5F26B55FE992}" type="slidenum">
              <a:rPr lang="ru-RU" smtClean="0"/>
              <a:pPr/>
              <a:t>‹#›</a:t>
            </a:fld>
            <a:endParaRPr lang="ru-RU"/>
          </a:p>
        </p:txBody>
      </p:sp>
    </p:spTree>
    <p:extLst>
      <p:ext uri="{BB962C8B-B14F-4D97-AF65-F5344CB8AC3E}">
        <p14:creationId xmlns:p14="http://schemas.microsoft.com/office/powerpoint/2010/main" val="1170673924"/>
      </p:ext>
    </p:extLst>
  </p:cSld>
  <p:clrMap bg1="lt1" tx1="dk1" bg2="lt2" tx2="dk2" accent1="accent1" accent2="accent2" accent3="accent3" accent4="accent4" accent5="accent5" accent6="accent6" hlink="hlink" folHlink="folHlink"/>
  <p:notesStyle>
    <a:lvl1pPr marL="0" algn="l" defTabSz="1172261" rtl="0" eaLnBrk="1" latinLnBrk="0" hangingPunct="1">
      <a:defRPr sz="1500" kern="1200">
        <a:solidFill>
          <a:schemeClr val="tx1"/>
        </a:solidFill>
        <a:latin typeface="+mn-lt"/>
        <a:ea typeface="+mn-ea"/>
        <a:cs typeface="+mn-cs"/>
      </a:defRPr>
    </a:lvl1pPr>
    <a:lvl2pPr marL="586130" algn="l" defTabSz="1172261" rtl="0" eaLnBrk="1" latinLnBrk="0" hangingPunct="1">
      <a:defRPr sz="1500" kern="1200">
        <a:solidFill>
          <a:schemeClr val="tx1"/>
        </a:solidFill>
        <a:latin typeface="+mn-lt"/>
        <a:ea typeface="+mn-ea"/>
        <a:cs typeface="+mn-cs"/>
      </a:defRPr>
    </a:lvl2pPr>
    <a:lvl3pPr marL="1172261" algn="l" defTabSz="1172261" rtl="0" eaLnBrk="1" latinLnBrk="0" hangingPunct="1">
      <a:defRPr sz="1500" kern="1200">
        <a:solidFill>
          <a:schemeClr val="tx1"/>
        </a:solidFill>
        <a:latin typeface="+mn-lt"/>
        <a:ea typeface="+mn-ea"/>
        <a:cs typeface="+mn-cs"/>
      </a:defRPr>
    </a:lvl3pPr>
    <a:lvl4pPr marL="1758391" algn="l" defTabSz="1172261" rtl="0" eaLnBrk="1" latinLnBrk="0" hangingPunct="1">
      <a:defRPr sz="1500" kern="1200">
        <a:solidFill>
          <a:schemeClr val="tx1"/>
        </a:solidFill>
        <a:latin typeface="+mn-lt"/>
        <a:ea typeface="+mn-ea"/>
        <a:cs typeface="+mn-cs"/>
      </a:defRPr>
    </a:lvl4pPr>
    <a:lvl5pPr marL="2344522" algn="l" defTabSz="1172261" rtl="0" eaLnBrk="1" latinLnBrk="0" hangingPunct="1">
      <a:defRPr sz="1500" kern="1200">
        <a:solidFill>
          <a:schemeClr val="tx1"/>
        </a:solidFill>
        <a:latin typeface="+mn-lt"/>
        <a:ea typeface="+mn-ea"/>
        <a:cs typeface="+mn-cs"/>
      </a:defRPr>
    </a:lvl5pPr>
    <a:lvl6pPr marL="2930652" algn="l" defTabSz="1172261" rtl="0" eaLnBrk="1" latinLnBrk="0" hangingPunct="1">
      <a:defRPr sz="1500" kern="1200">
        <a:solidFill>
          <a:schemeClr val="tx1"/>
        </a:solidFill>
        <a:latin typeface="+mn-lt"/>
        <a:ea typeface="+mn-ea"/>
        <a:cs typeface="+mn-cs"/>
      </a:defRPr>
    </a:lvl6pPr>
    <a:lvl7pPr marL="3516782" algn="l" defTabSz="1172261" rtl="0" eaLnBrk="1" latinLnBrk="0" hangingPunct="1">
      <a:defRPr sz="1500" kern="1200">
        <a:solidFill>
          <a:schemeClr val="tx1"/>
        </a:solidFill>
        <a:latin typeface="+mn-lt"/>
        <a:ea typeface="+mn-ea"/>
        <a:cs typeface="+mn-cs"/>
      </a:defRPr>
    </a:lvl7pPr>
    <a:lvl8pPr marL="4102913" algn="l" defTabSz="1172261" rtl="0" eaLnBrk="1" latinLnBrk="0" hangingPunct="1">
      <a:defRPr sz="1500" kern="1200">
        <a:solidFill>
          <a:schemeClr val="tx1"/>
        </a:solidFill>
        <a:latin typeface="+mn-lt"/>
        <a:ea typeface="+mn-ea"/>
        <a:cs typeface="+mn-cs"/>
      </a:defRPr>
    </a:lvl8pPr>
    <a:lvl9pPr marL="4689043" algn="l" defTabSz="1172261" rtl="0" eaLnBrk="1" latinLnBrk="0" hangingPunct="1">
      <a:defRPr sz="15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accent1"/>
        </a:solidFill>
        <a:effectLst/>
      </p:bgPr>
    </p:bg>
    <p:spTree>
      <p:nvGrpSpPr>
        <p:cNvPr id="1" name=""/>
        <p:cNvGrpSpPr/>
        <p:nvPr/>
      </p:nvGrpSpPr>
      <p:grpSpPr>
        <a:xfrm>
          <a:off x="0" y="0"/>
          <a:ext cx="0" cy="0"/>
          <a:chOff x="0" y="0"/>
          <a:chExt cx="0" cy="0"/>
        </a:xfrm>
      </p:grpSpPr>
      <p:pic>
        <p:nvPicPr>
          <p:cNvPr id="7" name="Picture 3"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6148431" y="-1"/>
            <a:ext cx="6041982" cy="6859589"/>
          </a:xfrm>
          <a:prstGeom prst="rect">
            <a:avLst/>
          </a:prstGeom>
          <a:noFill/>
          <a:ln>
            <a:noFill/>
          </a:ln>
        </p:spPr>
      </p:pic>
      <p:sp>
        <p:nvSpPr>
          <p:cNvPr id="2" name="Заголовок 1"/>
          <p:cNvSpPr>
            <a:spLocks noGrp="1"/>
          </p:cNvSpPr>
          <p:nvPr>
            <p:ph type="ctrTitle"/>
          </p:nvPr>
        </p:nvSpPr>
        <p:spPr>
          <a:xfrm>
            <a:off x="914281" y="1841949"/>
            <a:ext cx="5753344" cy="2844046"/>
          </a:xfrm>
        </p:spPr>
        <p:txBody>
          <a:bodyPr/>
          <a:lstStyle>
            <a:lvl1pPr algn="ctr">
              <a:defRPr/>
            </a:lvl1pPr>
          </a:lstStyle>
          <a:p>
            <a:r>
              <a:rPr lang="ru-RU" dirty="0"/>
              <a:t>Образец заголовка</a:t>
            </a:r>
          </a:p>
        </p:txBody>
      </p:sp>
      <p:sp>
        <p:nvSpPr>
          <p:cNvPr id="3" name="Подзаголовок 2"/>
          <p:cNvSpPr>
            <a:spLocks noGrp="1"/>
          </p:cNvSpPr>
          <p:nvPr>
            <p:ph type="subTitle" idx="1"/>
          </p:nvPr>
        </p:nvSpPr>
        <p:spPr>
          <a:xfrm>
            <a:off x="914281" y="4685995"/>
            <a:ext cx="5753344" cy="1078445"/>
          </a:xfrm>
        </p:spPr>
        <p:txBody>
          <a:bodyPr>
            <a:normAutofit/>
          </a:bodyPr>
          <a:lstStyle>
            <a:lvl1pPr marL="0" indent="0" algn="l">
              <a:buNone/>
              <a:defRPr sz="2100">
                <a:solidFill>
                  <a:schemeClr val="bg1">
                    <a:lumMod val="95000"/>
                  </a:schemeClr>
                </a:solidFill>
              </a:defRPr>
            </a:lvl1pPr>
            <a:lvl2pPr marL="586130" indent="0" algn="ctr">
              <a:buNone/>
              <a:defRPr>
                <a:solidFill>
                  <a:schemeClr val="tx1">
                    <a:tint val="75000"/>
                  </a:schemeClr>
                </a:solidFill>
              </a:defRPr>
            </a:lvl2pPr>
            <a:lvl3pPr marL="1172261" indent="0" algn="ctr">
              <a:buNone/>
              <a:defRPr>
                <a:solidFill>
                  <a:schemeClr val="tx1">
                    <a:tint val="75000"/>
                  </a:schemeClr>
                </a:solidFill>
              </a:defRPr>
            </a:lvl3pPr>
            <a:lvl4pPr marL="1758391" indent="0" algn="ctr">
              <a:buNone/>
              <a:defRPr>
                <a:solidFill>
                  <a:schemeClr val="tx1">
                    <a:tint val="75000"/>
                  </a:schemeClr>
                </a:solidFill>
              </a:defRPr>
            </a:lvl4pPr>
            <a:lvl5pPr marL="2344522" indent="0" algn="ctr">
              <a:buNone/>
              <a:defRPr>
                <a:solidFill>
                  <a:schemeClr val="tx1">
                    <a:tint val="75000"/>
                  </a:schemeClr>
                </a:solidFill>
              </a:defRPr>
            </a:lvl5pPr>
            <a:lvl6pPr marL="2930652" indent="0" algn="ctr">
              <a:buNone/>
              <a:defRPr>
                <a:solidFill>
                  <a:schemeClr val="tx1">
                    <a:tint val="75000"/>
                  </a:schemeClr>
                </a:solidFill>
              </a:defRPr>
            </a:lvl6pPr>
            <a:lvl7pPr marL="3516782" indent="0" algn="ctr">
              <a:buNone/>
              <a:defRPr>
                <a:solidFill>
                  <a:schemeClr val="tx1">
                    <a:tint val="75000"/>
                  </a:schemeClr>
                </a:solidFill>
              </a:defRPr>
            </a:lvl7pPr>
            <a:lvl8pPr marL="4102913" indent="0" algn="ctr">
              <a:buNone/>
              <a:defRPr>
                <a:solidFill>
                  <a:schemeClr val="tx1">
                    <a:tint val="75000"/>
                  </a:schemeClr>
                </a:solidFill>
              </a:defRPr>
            </a:lvl8pPr>
            <a:lvl9pPr marL="4689043" indent="0" algn="ctr">
              <a:buNone/>
              <a:defRPr>
                <a:solidFill>
                  <a:schemeClr val="tx1">
                    <a:tint val="75000"/>
                  </a:schemeClr>
                </a:solidFill>
              </a:defRPr>
            </a:lvl9pPr>
          </a:lstStyle>
          <a:p>
            <a:r>
              <a:rPr lang="ru-RU" dirty="0"/>
              <a:t>Образец подзаголовка</a:t>
            </a:r>
          </a:p>
        </p:txBody>
      </p:sp>
      <p:sp>
        <p:nvSpPr>
          <p:cNvPr id="5" name="Нижний колонтитул 4"/>
          <p:cNvSpPr>
            <a:spLocks noGrp="1"/>
          </p:cNvSpPr>
          <p:nvPr>
            <p:ph type="ftr" sz="quarter" idx="11"/>
          </p:nvPr>
        </p:nvSpPr>
        <p:spPr>
          <a:xfrm>
            <a:off x="311111" y="6357823"/>
            <a:ext cx="7714245" cy="365210"/>
          </a:xfrm>
        </p:spPr>
        <p:txBody>
          <a:bodyPr/>
          <a:lstStyle/>
          <a:p>
            <a:endParaRPr lang="ru-RU" dirty="0"/>
          </a:p>
        </p:txBody>
      </p:sp>
      <p:sp>
        <p:nvSpPr>
          <p:cNvPr id="8" name="TextBox 7"/>
          <p:cNvSpPr txBox="1"/>
          <p:nvPr userDrawn="1"/>
        </p:nvSpPr>
        <p:spPr>
          <a:xfrm>
            <a:off x="1784630" y="687152"/>
            <a:ext cx="4012647" cy="826257"/>
          </a:xfrm>
          <a:prstGeom prst="rect">
            <a:avLst/>
          </a:prstGeom>
          <a:noFill/>
        </p:spPr>
        <p:txBody>
          <a:bodyPr wrap="none" lIns="117226" tIns="58613" rIns="117226" bIns="58613" rtlCol="0">
            <a:spAutoFit/>
          </a:bodyPr>
          <a:lstStyle/>
          <a:p>
            <a:pPr marL="0" marR="0" indent="0" algn="ctr" defTabSz="1172261" rtl="0" eaLnBrk="1" fontAlgn="auto" latinLnBrk="0" hangingPunct="1">
              <a:lnSpc>
                <a:spcPct val="100000"/>
              </a:lnSpc>
              <a:spcBef>
                <a:spcPts val="0"/>
              </a:spcBef>
              <a:spcAft>
                <a:spcPts val="0"/>
              </a:spcAft>
              <a:buClrTx/>
              <a:buSzTx/>
              <a:buFontTx/>
              <a:buNone/>
              <a:tabLst/>
              <a:defRPr/>
            </a:pPr>
            <a:r>
              <a:rPr lang="ru-RU" b="0" i="0" dirty="0">
                <a:solidFill>
                  <a:schemeClr val="bg1"/>
                </a:solidFill>
                <a:latin typeface="+mj-lt"/>
              </a:rPr>
              <a:t>Череповецкий</a:t>
            </a:r>
            <a:endParaRPr lang="en-US" b="0" i="0" dirty="0">
              <a:solidFill>
                <a:schemeClr val="bg1"/>
              </a:solidFill>
              <a:latin typeface="+mj-lt"/>
            </a:endParaRPr>
          </a:p>
          <a:p>
            <a:pPr marL="0" marR="0" indent="0" algn="ctr" defTabSz="1172261" rtl="0" eaLnBrk="1" fontAlgn="auto" latinLnBrk="0" hangingPunct="1">
              <a:lnSpc>
                <a:spcPct val="100000"/>
              </a:lnSpc>
              <a:spcBef>
                <a:spcPts val="0"/>
              </a:spcBef>
              <a:spcAft>
                <a:spcPts val="0"/>
              </a:spcAft>
              <a:buClrTx/>
              <a:buSzTx/>
              <a:buFontTx/>
              <a:buNone/>
              <a:tabLst/>
              <a:defRPr/>
            </a:pPr>
            <a:r>
              <a:rPr lang="ru-RU" b="0" i="0" dirty="0">
                <a:solidFill>
                  <a:schemeClr val="bg1"/>
                </a:solidFill>
                <a:latin typeface="+mj-lt"/>
              </a:rPr>
              <a:t>государственный университет</a:t>
            </a:r>
            <a:endParaRPr lang="ru-RU" dirty="0">
              <a:solidFill>
                <a:schemeClr val="bg1"/>
              </a:solidFill>
              <a:latin typeface="+mj-l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5" name="Нижний колонтитул 4"/>
          <p:cNvSpPr>
            <a:spLocks noGrp="1"/>
          </p:cNvSpPr>
          <p:nvPr>
            <p:ph type="ftr" sz="quarter" idx="11"/>
          </p:nvPr>
        </p:nvSpPr>
        <p:spPr/>
        <p:txBody>
          <a:bodyPr/>
          <a:lstStyle/>
          <a:p>
            <a:endParaRPr lang="ru-RU" dirty="0"/>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pic>
        <p:nvPicPr>
          <p:cNvPr id="8"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
        <p:nvSpPr>
          <p:cNvPr id="2"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3" name="Содержимое 2"/>
          <p:cNvSpPr>
            <a:spLocks noGrp="1"/>
          </p:cNvSpPr>
          <p:nvPr>
            <p:ph idx="1"/>
          </p:nvPr>
        </p:nvSpPr>
        <p:spPr>
          <a:xfrm>
            <a:off x="609521" y="983009"/>
            <a:ext cx="10971372" cy="5144573"/>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6" name="Номер слайда 5"/>
          <p:cNvSpPr>
            <a:spLocks noGrp="1"/>
          </p:cNvSpPr>
          <p:nvPr>
            <p:ph type="sldNum" sz="quarter" idx="12"/>
          </p:nvPr>
        </p:nvSpPr>
        <p:spPr/>
        <p:txBody>
          <a:bodyPr/>
          <a:lstStyle/>
          <a:p>
            <a:fld id="{024C55D1-92A9-4B02-AD60-DEC4B6659F3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024C55D1-92A9-4B02-AD60-DEC4B6659F3A}" type="slidenum">
              <a:rPr lang="ru-RU" smtClean="0"/>
              <a:pPr/>
              <a:t>‹#›</a:t>
            </a:fld>
            <a:endParaRPr lang="ru-RU"/>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10"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pic>
        <p:nvPicPr>
          <p:cNvPr id="9"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0"/>
            <a:ext cx="682377" cy="77701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Заголовок и два объекта">
    <p:spTree>
      <p:nvGrpSpPr>
        <p:cNvPr id="1" name=""/>
        <p:cNvGrpSpPr/>
        <p:nvPr/>
      </p:nvGrpSpPr>
      <p:grpSpPr>
        <a:xfrm>
          <a:off x="0" y="0"/>
          <a:ext cx="0" cy="0"/>
          <a:chOff x="0" y="0"/>
          <a:chExt cx="0" cy="0"/>
        </a:xfrm>
      </p:grpSpPr>
      <p:sp>
        <p:nvSpPr>
          <p:cNvPr id="5" name="Нижний колонтитул 4"/>
          <p:cNvSpPr>
            <a:spLocks noGrp="1"/>
          </p:cNvSpPr>
          <p:nvPr>
            <p:ph type="ftr" sz="quarter" idx="11"/>
          </p:nvPr>
        </p:nvSpPr>
        <p:spPr/>
        <p:txBody>
          <a:bodyPr/>
          <a:lstStyle/>
          <a:p>
            <a:endParaRPr lang="ru-RU" dirty="0"/>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2"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6" name="Номер слайда 5"/>
          <p:cNvSpPr>
            <a:spLocks noGrp="1"/>
          </p:cNvSpPr>
          <p:nvPr>
            <p:ph type="sldNum" sz="quarter" idx="12"/>
          </p:nvPr>
        </p:nvSpPr>
        <p:spPr/>
        <p:txBody>
          <a:bodyPr/>
          <a:lstStyle/>
          <a:p>
            <a:fld id="{024C55D1-92A9-4B02-AD60-DEC4B6659F3A}" type="slidenum">
              <a:rPr lang="ru-RU" smtClean="0"/>
              <a:pPr/>
              <a:t>‹#›</a:t>
            </a:fld>
            <a:endParaRPr lang="ru-RU"/>
          </a:p>
        </p:txBody>
      </p:sp>
      <p:cxnSp>
        <p:nvCxnSpPr>
          <p:cNvPr id="13" name="Прямая соединительная линия 12"/>
          <p:cNvCxnSpPr/>
          <p:nvPr userDrawn="1"/>
        </p:nvCxnSpPr>
        <p:spPr>
          <a:xfrm>
            <a:off x="6118257" y="983009"/>
            <a:ext cx="0" cy="5144573"/>
          </a:xfrm>
          <a:prstGeom prst="line">
            <a:avLst/>
          </a:prstGeom>
          <a:ln w="127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6" name="Содержимое 2"/>
          <p:cNvSpPr>
            <a:spLocks noGrp="1"/>
          </p:cNvSpPr>
          <p:nvPr>
            <p:ph idx="1"/>
          </p:nvPr>
        </p:nvSpPr>
        <p:spPr>
          <a:xfrm>
            <a:off x="512515" y="983009"/>
            <a:ext cx="5434286"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sp>
        <p:nvSpPr>
          <p:cNvPr id="17" name="Содержимое 2"/>
          <p:cNvSpPr>
            <a:spLocks noGrp="1"/>
          </p:cNvSpPr>
          <p:nvPr>
            <p:ph idx="16"/>
          </p:nvPr>
        </p:nvSpPr>
        <p:spPr>
          <a:xfrm>
            <a:off x="6289712" y="983009"/>
            <a:ext cx="5434286"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pic>
        <p:nvPicPr>
          <p:cNvPr id="12"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Заголовок и три объекта">
    <p:spTree>
      <p:nvGrpSpPr>
        <p:cNvPr id="1" name=""/>
        <p:cNvGrpSpPr/>
        <p:nvPr/>
      </p:nvGrpSpPr>
      <p:grpSpPr>
        <a:xfrm>
          <a:off x="0" y="0"/>
          <a:ext cx="0" cy="0"/>
          <a:chOff x="0" y="0"/>
          <a:chExt cx="0" cy="0"/>
        </a:xfrm>
      </p:grpSpPr>
      <p:sp>
        <p:nvSpPr>
          <p:cNvPr id="5" name="Нижний колонтитул 4"/>
          <p:cNvSpPr>
            <a:spLocks noGrp="1"/>
          </p:cNvSpPr>
          <p:nvPr>
            <p:ph type="ftr" sz="quarter" idx="11"/>
          </p:nvPr>
        </p:nvSpPr>
        <p:spPr/>
        <p:txBody>
          <a:bodyPr/>
          <a:lstStyle/>
          <a:p>
            <a:endParaRPr lang="ru-RU" dirty="0"/>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2"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3" name="Содержимое 2"/>
          <p:cNvSpPr>
            <a:spLocks noGrp="1"/>
          </p:cNvSpPr>
          <p:nvPr>
            <p:ph idx="1"/>
          </p:nvPr>
        </p:nvSpPr>
        <p:spPr>
          <a:xfrm>
            <a:off x="311110" y="983010"/>
            <a:ext cx="3611023"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sp>
        <p:nvSpPr>
          <p:cNvPr id="6" name="Номер слайда 5"/>
          <p:cNvSpPr>
            <a:spLocks noGrp="1"/>
          </p:cNvSpPr>
          <p:nvPr>
            <p:ph type="sldNum" sz="quarter" idx="12"/>
          </p:nvPr>
        </p:nvSpPr>
        <p:spPr/>
        <p:txBody>
          <a:bodyPr/>
          <a:lstStyle/>
          <a:p>
            <a:fld id="{024C55D1-92A9-4B02-AD60-DEC4B6659F3A}" type="slidenum">
              <a:rPr lang="ru-RU" smtClean="0"/>
              <a:pPr/>
              <a:t>‹#›</a:t>
            </a:fld>
            <a:endParaRPr lang="ru-RU"/>
          </a:p>
        </p:txBody>
      </p:sp>
      <p:cxnSp>
        <p:nvCxnSpPr>
          <p:cNvPr id="13" name="Прямая соединительная линия 12"/>
          <p:cNvCxnSpPr/>
          <p:nvPr userDrawn="1"/>
        </p:nvCxnSpPr>
        <p:spPr>
          <a:xfrm>
            <a:off x="4105386" y="983009"/>
            <a:ext cx="0" cy="5144573"/>
          </a:xfrm>
          <a:prstGeom prst="line">
            <a:avLst/>
          </a:prstGeom>
          <a:ln w="127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Содержимое 2"/>
          <p:cNvSpPr>
            <a:spLocks noGrp="1"/>
          </p:cNvSpPr>
          <p:nvPr>
            <p:ph idx="13"/>
          </p:nvPr>
        </p:nvSpPr>
        <p:spPr>
          <a:xfrm>
            <a:off x="4288638" y="983010"/>
            <a:ext cx="3611023" cy="5144571"/>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cxnSp>
        <p:nvCxnSpPr>
          <p:cNvPr id="11" name="Прямая соединительная линия 10"/>
          <p:cNvCxnSpPr/>
          <p:nvPr userDrawn="1"/>
        </p:nvCxnSpPr>
        <p:spPr>
          <a:xfrm>
            <a:off x="8082913" y="983009"/>
            <a:ext cx="0" cy="5144573"/>
          </a:xfrm>
          <a:prstGeom prst="line">
            <a:avLst/>
          </a:prstGeom>
          <a:ln w="127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2" name="Содержимое 2"/>
          <p:cNvSpPr>
            <a:spLocks noGrp="1"/>
          </p:cNvSpPr>
          <p:nvPr>
            <p:ph idx="14"/>
          </p:nvPr>
        </p:nvSpPr>
        <p:spPr>
          <a:xfrm>
            <a:off x="8266164" y="983010"/>
            <a:ext cx="3611023"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pic>
        <p:nvPicPr>
          <p:cNvPr id="15"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Текст и объект">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7"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9" name="Содержимое 2"/>
          <p:cNvSpPr>
            <a:spLocks noGrp="1"/>
          </p:cNvSpPr>
          <p:nvPr>
            <p:ph idx="13"/>
          </p:nvPr>
        </p:nvSpPr>
        <p:spPr>
          <a:xfrm>
            <a:off x="6174715" y="983009"/>
            <a:ext cx="5517482" cy="5144573"/>
          </a:xfrm>
        </p:spPr>
        <p:txBody>
          <a:bodyPr anchor="ctr"/>
          <a:lstStyle>
            <a:lvl1pPr algn="ctr">
              <a:defRPr/>
            </a:lvl1pPr>
            <a:lvl2pPr algn="ctr">
              <a:defRPr/>
            </a:lvl2pPr>
            <a:lvl3pPr algn="ctr">
              <a:defRPr/>
            </a:lvl3pPr>
          </a:lstStyle>
          <a:p>
            <a:pPr lvl="0"/>
            <a:r>
              <a:rPr lang="ru-RU" dirty="0"/>
              <a:t>Образец текста</a:t>
            </a:r>
          </a:p>
          <a:p>
            <a:pPr lvl="1"/>
            <a:r>
              <a:rPr lang="ru-RU" dirty="0"/>
              <a:t>Второй уровень</a:t>
            </a:r>
          </a:p>
          <a:p>
            <a:pPr lvl="2"/>
            <a:r>
              <a:rPr lang="ru-RU" dirty="0"/>
              <a:t>Третий уровень</a:t>
            </a:r>
          </a:p>
        </p:txBody>
      </p:sp>
      <p:sp>
        <p:nvSpPr>
          <p:cNvPr id="11" name="Текст 10"/>
          <p:cNvSpPr>
            <a:spLocks noGrp="1"/>
          </p:cNvSpPr>
          <p:nvPr>
            <p:ph type="body" sz="quarter" idx="14"/>
          </p:nvPr>
        </p:nvSpPr>
        <p:spPr>
          <a:xfrm>
            <a:off x="524514" y="983208"/>
            <a:ext cx="5517690" cy="5144691"/>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0"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екст и объект 2">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7"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9" name="Содержимое 2"/>
          <p:cNvSpPr>
            <a:spLocks noGrp="1"/>
          </p:cNvSpPr>
          <p:nvPr>
            <p:ph idx="13"/>
          </p:nvPr>
        </p:nvSpPr>
        <p:spPr>
          <a:xfrm>
            <a:off x="524514" y="3932036"/>
            <a:ext cx="11167682" cy="2195546"/>
          </a:xfrm>
        </p:spPr>
        <p:txBody>
          <a:bodyPr anchor="ctr"/>
          <a:lstStyle>
            <a:lvl1pPr algn="ctr">
              <a:defRPr/>
            </a:lvl1pPr>
            <a:lvl2pPr algn="ctr">
              <a:defRPr/>
            </a:lvl2pPr>
            <a:lvl3pPr algn="ctr">
              <a:defRPr/>
            </a:lvl3pPr>
          </a:lstStyle>
          <a:p>
            <a:pPr lvl="0"/>
            <a:r>
              <a:rPr lang="ru-RU" dirty="0"/>
              <a:t>Образец текста</a:t>
            </a:r>
          </a:p>
          <a:p>
            <a:pPr lvl="1"/>
            <a:r>
              <a:rPr lang="ru-RU" dirty="0"/>
              <a:t>Второй уровень</a:t>
            </a:r>
          </a:p>
          <a:p>
            <a:pPr lvl="2"/>
            <a:r>
              <a:rPr lang="ru-RU" dirty="0"/>
              <a:t>Третий уровень</a:t>
            </a:r>
          </a:p>
        </p:txBody>
      </p:sp>
      <p:sp>
        <p:nvSpPr>
          <p:cNvPr id="11" name="Текст 10"/>
          <p:cNvSpPr>
            <a:spLocks noGrp="1"/>
          </p:cNvSpPr>
          <p:nvPr>
            <p:ph type="body" sz="quarter" idx="14"/>
          </p:nvPr>
        </p:nvSpPr>
        <p:spPr>
          <a:xfrm>
            <a:off x="524514" y="983208"/>
            <a:ext cx="11167682" cy="2796128"/>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0"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pic>
        <p:nvPicPr>
          <p:cNvPr id="7"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Шаги">
    <p:spTree>
      <p:nvGrpSpPr>
        <p:cNvPr id="1" name=""/>
        <p:cNvGrpSpPr/>
        <p:nvPr/>
      </p:nvGrpSpPr>
      <p:grpSpPr>
        <a:xfrm>
          <a:off x="0" y="0"/>
          <a:ext cx="0" cy="0"/>
          <a:chOff x="0" y="0"/>
          <a:chExt cx="0" cy="0"/>
        </a:xfrm>
      </p:grpSpPr>
      <p:sp>
        <p:nvSpPr>
          <p:cNvPr id="20" name="Текст 18"/>
          <p:cNvSpPr>
            <a:spLocks noGrp="1"/>
          </p:cNvSpPr>
          <p:nvPr>
            <p:ph type="body" sz="quarter" idx="24"/>
          </p:nvPr>
        </p:nvSpPr>
        <p:spPr>
          <a:xfrm>
            <a:off x="2088070" y="3878127"/>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22" name="Текст 18"/>
          <p:cNvSpPr>
            <a:spLocks noGrp="1"/>
          </p:cNvSpPr>
          <p:nvPr>
            <p:ph type="body" sz="quarter" idx="26"/>
          </p:nvPr>
        </p:nvSpPr>
        <p:spPr>
          <a:xfrm>
            <a:off x="7802084" y="3876272"/>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24" name="Текст 18"/>
          <p:cNvSpPr>
            <a:spLocks noGrp="1"/>
          </p:cNvSpPr>
          <p:nvPr>
            <p:ph type="body" sz="quarter" idx="28"/>
          </p:nvPr>
        </p:nvSpPr>
        <p:spPr>
          <a:xfrm>
            <a:off x="7802084" y="1620535"/>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9" name="Текст 18"/>
          <p:cNvSpPr>
            <a:spLocks noGrp="1"/>
          </p:cNvSpPr>
          <p:nvPr>
            <p:ph type="body" sz="quarter" idx="23"/>
          </p:nvPr>
        </p:nvSpPr>
        <p:spPr>
          <a:xfrm>
            <a:off x="2088879" y="1619625"/>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13" name="Прямоугольник 12"/>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15"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pic>
        <p:nvPicPr>
          <p:cNvPr id="16"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
        <p:nvSpPr>
          <p:cNvPr id="26" name="Рисунок 25"/>
          <p:cNvSpPr>
            <a:spLocks noGrp="1"/>
          </p:cNvSpPr>
          <p:nvPr>
            <p:ph type="pic" sz="quarter" idx="30"/>
          </p:nvPr>
        </p:nvSpPr>
        <p:spPr>
          <a:xfrm>
            <a:off x="758776" y="1813465"/>
            <a:ext cx="1031875" cy="1031875"/>
          </a:xfrm>
          <a:prstGeom prst="ellipse">
            <a:avLst/>
          </a:prstGeom>
        </p:spPr>
        <p:txBody>
          <a:bodyPr anchor="ctr"/>
          <a:lstStyle>
            <a:lvl1pPr algn="ctr">
              <a:defRPr/>
            </a:lvl1pPr>
          </a:lstStyle>
          <a:p>
            <a:endParaRPr lang="ru-RU"/>
          </a:p>
        </p:txBody>
      </p:sp>
      <p:sp>
        <p:nvSpPr>
          <p:cNvPr id="27" name="Рисунок 25"/>
          <p:cNvSpPr>
            <a:spLocks noGrp="1"/>
          </p:cNvSpPr>
          <p:nvPr>
            <p:ph type="pic" sz="quarter" idx="31"/>
          </p:nvPr>
        </p:nvSpPr>
        <p:spPr>
          <a:xfrm>
            <a:off x="6464251" y="1813465"/>
            <a:ext cx="1031875" cy="1031875"/>
          </a:xfrm>
          <a:prstGeom prst="ellipse">
            <a:avLst/>
          </a:prstGeom>
        </p:spPr>
        <p:txBody>
          <a:bodyPr anchor="ctr"/>
          <a:lstStyle>
            <a:lvl1pPr algn="ctr">
              <a:defRPr/>
            </a:lvl1pPr>
          </a:lstStyle>
          <a:p>
            <a:endParaRPr lang="ru-RU"/>
          </a:p>
        </p:txBody>
      </p:sp>
      <p:sp>
        <p:nvSpPr>
          <p:cNvPr id="28" name="Рисунок 25"/>
          <p:cNvSpPr>
            <a:spLocks noGrp="1"/>
          </p:cNvSpPr>
          <p:nvPr>
            <p:ph type="pic" sz="quarter" idx="32"/>
          </p:nvPr>
        </p:nvSpPr>
        <p:spPr>
          <a:xfrm>
            <a:off x="6464251" y="4070112"/>
            <a:ext cx="1031875" cy="1031875"/>
          </a:xfrm>
          <a:prstGeom prst="ellipse">
            <a:avLst/>
          </a:prstGeom>
        </p:spPr>
        <p:txBody>
          <a:bodyPr anchor="ctr"/>
          <a:lstStyle>
            <a:lvl1pPr algn="ctr">
              <a:defRPr/>
            </a:lvl1pPr>
          </a:lstStyle>
          <a:p>
            <a:endParaRPr lang="ru-RU"/>
          </a:p>
        </p:txBody>
      </p:sp>
      <p:sp>
        <p:nvSpPr>
          <p:cNvPr id="29" name="Рисунок 25"/>
          <p:cNvSpPr>
            <a:spLocks noGrp="1"/>
          </p:cNvSpPr>
          <p:nvPr>
            <p:ph type="pic" sz="quarter" idx="33"/>
          </p:nvPr>
        </p:nvSpPr>
        <p:spPr>
          <a:xfrm>
            <a:off x="758776" y="4070112"/>
            <a:ext cx="1031875" cy="1031875"/>
          </a:xfrm>
          <a:prstGeom prst="ellipse">
            <a:avLst/>
          </a:prstGeom>
        </p:spPr>
        <p:txBody>
          <a:bodyPr anchor="ctr"/>
          <a:lstStyle>
            <a:lvl1pPr algn="ctr">
              <a:defRPr/>
            </a:lvl1p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Таблица">
    <p:spTree>
      <p:nvGrpSpPr>
        <p:cNvPr id="1" name=""/>
        <p:cNvGrpSpPr/>
        <p:nvPr/>
      </p:nvGrpSpPr>
      <p:grpSpPr>
        <a:xfrm>
          <a:off x="0" y="0"/>
          <a:ext cx="0" cy="0"/>
          <a:chOff x="0" y="0"/>
          <a:chExt cx="0" cy="0"/>
        </a:xfrm>
      </p:grpSpPr>
      <p:sp>
        <p:nvSpPr>
          <p:cNvPr id="5" name="Таблица 1"/>
          <p:cNvSpPr>
            <a:spLocks noGrp="1"/>
          </p:cNvSpPr>
          <p:nvPr userDrawn="1">
            <p:ph type="tbl" sz="quarter" idx="12"/>
          </p:nvPr>
        </p:nvSpPr>
        <p:spPr>
          <a:xfrm>
            <a:off x="487617" y="2109174"/>
            <a:ext cx="11204580" cy="4027474"/>
          </a:xfrm>
        </p:spPr>
      </p:sp>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9" name="Заголовок 1"/>
          <p:cNvSpPr txBox="1">
            <a:spLocks/>
          </p:cNvSpPr>
          <p:nvPr userDrawn="1"/>
        </p:nvSpPr>
        <p:spPr>
          <a:xfrm>
            <a:off x="311110" y="1"/>
            <a:ext cx="11119190" cy="777014"/>
          </a:xfrm>
          <a:prstGeom prst="rect">
            <a:avLst/>
          </a:prstGeom>
        </p:spPr>
        <p:txBody>
          <a:bodyPr vert="horz" lIns="117226" tIns="58613" rIns="117226" bIns="58613" rtlCol="0" anchor="ctr">
            <a:normAutofit/>
          </a:bodyPr>
          <a:lstStyle>
            <a:lvl1pPr algn="l">
              <a:defRPr/>
            </a:lvl1pPr>
          </a:lstStyle>
          <a:p>
            <a:pPr marL="0" marR="0" lvl="0" indent="0" algn="l" defTabSz="1172261" rtl="0" eaLnBrk="1" fontAlgn="auto" latinLnBrk="0" hangingPunct="1">
              <a:lnSpc>
                <a:spcPct val="100000"/>
              </a:lnSpc>
              <a:spcBef>
                <a:spcPct val="0"/>
              </a:spcBef>
              <a:spcAft>
                <a:spcPts val="0"/>
              </a:spcAft>
              <a:buClrTx/>
              <a:buSzTx/>
              <a:buFontTx/>
              <a:buNone/>
              <a:tabLst/>
              <a:defRPr/>
            </a:pPr>
            <a:r>
              <a:rPr kumimoji="0" lang="ru-RU" sz="3100" b="1" i="0" u="none" strike="noStrike" kern="1200" cap="none" spc="0" normalizeH="0" baseline="0" noProof="0" dirty="0">
                <a:ln>
                  <a:noFill/>
                </a:ln>
                <a:solidFill>
                  <a:schemeClr val="bg1"/>
                </a:solidFill>
                <a:effectLst/>
                <a:uLnTx/>
                <a:uFillTx/>
                <a:latin typeface="+mj-lt"/>
                <a:ea typeface="+mj-ea"/>
                <a:cs typeface="+mj-cs"/>
              </a:rPr>
              <a:t>Образец заголовка</a:t>
            </a:r>
          </a:p>
        </p:txBody>
      </p:sp>
      <p:sp>
        <p:nvSpPr>
          <p:cNvPr id="12" name="Текст 10"/>
          <p:cNvSpPr>
            <a:spLocks noGrp="1"/>
          </p:cNvSpPr>
          <p:nvPr>
            <p:ph type="body" sz="quarter" idx="14"/>
          </p:nvPr>
        </p:nvSpPr>
        <p:spPr>
          <a:xfrm>
            <a:off x="487616" y="991957"/>
            <a:ext cx="11204580" cy="1117217"/>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0"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Контакты">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7" name="Заголовок 1"/>
          <p:cNvSpPr txBox="1">
            <a:spLocks/>
          </p:cNvSpPr>
          <p:nvPr userDrawn="1"/>
        </p:nvSpPr>
        <p:spPr>
          <a:xfrm>
            <a:off x="311110" y="1"/>
            <a:ext cx="11119190" cy="777014"/>
          </a:xfrm>
          <a:prstGeom prst="rect">
            <a:avLst/>
          </a:prstGeom>
        </p:spPr>
        <p:txBody>
          <a:bodyPr vert="horz" lIns="117226" tIns="58613" rIns="117226" bIns="58613" rtlCol="0" anchor="ctr">
            <a:normAutofit/>
          </a:bodyPr>
          <a:lstStyle>
            <a:lvl1pPr algn="l">
              <a:defRPr/>
            </a:lvl1pPr>
          </a:lstStyle>
          <a:p>
            <a:pPr marL="0" marR="0" lvl="0" indent="0" algn="l" defTabSz="1172261" rtl="0" eaLnBrk="1" fontAlgn="auto" latinLnBrk="0" hangingPunct="1">
              <a:lnSpc>
                <a:spcPct val="100000"/>
              </a:lnSpc>
              <a:spcBef>
                <a:spcPct val="0"/>
              </a:spcBef>
              <a:spcAft>
                <a:spcPts val="0"/>
              </a:spcAft>
              <a:buClrTx/>
              <a:buSzTx/>
              <a:buFontTx/>
              <a:buNone/>
              <a:tabLst/>
              <a:defRPr/>
            </a:pPr>
            <a:r>
              <a:rPr kumimoji="0" lang="ru-RU" sz="3100" b="1" i="0" u="none" strike="noStrike" kern="1200" cap="none" spc="0" normalizeH="0" baseline="0" noProof="0" dirty="0">
                <a:ln>
                  <a:noFill/>
                </a:ln>
                <a:solidFill>
                  <a:schemeClr val="bg1"/>
                </a:solidFill>
                <a:effectLst/>
                <a:uLnTx/>
                <a:uFillTx/>
                <a:latin typeface="+mj-lt"/>
                <a:ea typeface="+mj-ea"/>
                <a:cs typeface="+mj-cs"/>
              </a:rPr>
              <a:t>Образец заголовка</a:t>
            </a:r>
          </a:p>
        </p:txBody>
      </p:sp>
      <p:sp>
        <p:nvSpPr>
          <p:cNvPr id="14" name="Текст 13"/>
          <p:cNvSpPr>
            <a:spLocks noGrp="1"/>
          </p:cNvSpPr>
          <p:nvPr>
            <p:ph type="body" sz="quarter" idx="16"/>
          </p:nvPr>
        </p:nvSpPr>
        <p:spPr>
          <a:xfrm>
            <a:off x="561820" y="3263209"/>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5" name="Текст 13"/>
          <p:cNvSpPr>
            <a:spLocks noGrp="1"/>
          </p:cNvSpPr>
          <p:nvPr>
            <p:ph type="body" sz="quarter" idx="17"/>
          </p:nvPr>
        </p:nvSpPr>
        <p:spPr>
          <a:xfrm>
            <a:off x="3390024" y="3262396"/>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6" name="Текст 13"/>
          <p:cNvSpPr>
            <a:spLocks noGrp="1"/>
          </p:cNvSpPr>
          <p:nvPr>
            <p:ph type="body" sz="quarter" idx="18"/>
          </p:nvPr>
        </p:nvSpPr>
        <p:spPr>
          <a:xfrm>
            <a:off x="6218227" y="3262396"/>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7" name="Текст 13"/>
          <p:cNvSpPr>
            <a:spLocks noGrp="1"/>
          </p:cNvSpPr>
          <p:nvPr>
            <p:ph type="body" sz="quarter" idx="19"/>
          </p:nvPr>
        </p:nvSpPr>
        <p:spPr>
          <a:xfrm>
            <a:off x="9046431" y="3262396"/>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8"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
        <p:nvSpPr>
          <p:cNvPr id="20" name="Рисунок 19"/>
          <p:cNvSpPr>
            <a:spLocks noGrp="1"/>
          </p:cNvSpPr>
          <p:nvPr>
            <p:ph type="pic" sz="quarter" idx="20"/>
          </p:nvPr>
        </p:nvSpPr>
        <p:spPr>
          <a:xfrm>
            <a:off x="859466" y="1112742"/>
            <a:ext cx="2062258" cy="2062258"/>
          </a:xfrm>
          <a:prstGeom prst="ellipse">
            <a:avLst/>
          </a:prstGeom>
        </p:spPr>
        <p:txBody>
          <a:bodyPr anchor="ctr"/>
          <a:lstStyle>
            <a:lvl1pPr algn="ctr">
              <a:defRPr/>
            </a:lvl1pPr>
          </a:lstStyle>
          <a:p>
            <a:endParaRPr lang="ru-RU" dirty="0"/>
          </a:p>
        </p:txBody>
      </p:sp>
      <p:sp>
        <p:nvSpPr>
          <p:cNvPr id="21" name="Рисунок 19"/>
          <p:cNvSpPr>
            <a:spLocks noGrp="1"/>
          </p:cNvSpPr>
          <p:nvPr>
            <p:ph type="pic" sz="quarter" idx="21"/>
          </p:nvPr>
        </p:nvSpPr>
        <p:spPr>
          <a:xfrm>
            <a:off x="3687670" y="1112742"/>
            <a:ext cx="2062258" cy="2062258"/>
          </a:xfrm>
          <a:prstGeom prst="ellipse">
            <a:avLst/>
          </a:prstGeom>
        </p:spPr>
        <p:txBody>
          <a:bodyPr anchor="ctr"/>
          <a:lstStyle>
            <a:lvl1pPr algn="ctr">
              <a:defRPr/>
            </a:lvl1pPr>
          </a:lstStyle>
          <a:p>
            <a:endParaRPr lang="ru-RU" dirty="0"/>
          </a:p>
        </p:txBody>
      </p:sp>
      <p:sp>
        <p:nvSpPr>
          <p:cNvPr id="22" name="Рисунок 19"/>
          <p:cNvSpPr>
            <a:spLocks noGrp="1"/>
          </p:cNvSpPr>
          <p:nvPr>
            <p:ph type="pic" sz="quarter" idx="22"/>
          </p:nvPr>
        </p:nvSpPr>
        <p:spPr>
          <a:xfrm>
            <a:off x="6515873" y="1112742"/>
            <a:ext cx="2062258" cy="2062258"/>
          </a:xfrm>
          <a:prstGeom prst="ellipse">
            <a:avLst/>
          </a:prstGeom>
        </p:spPr>
        <p:txBody>
          <a:bodyPr anchor="ctr"/>
          <a:lstStyle>
            <a:lvl1pPr algn="ctr">
              <a:defRPr/>
            </a:lvl1pPr>
          </a:lstStyle>
          <a:p>
            <a:endParaRPr lang="ru-RU" dirty="0"/>
          </a:p>
        </p:txBody>
      </p:sp>
      <p:sp>
        <p:nvSpPr>
          <p:cNvPr id="23" name="Рисунок 19"/>
          <p:cNvSpPr>
            <a:spLocks noGrp="1"/>
          </p:cNvSpPr>
          <p:nvPr>
            <p:ph type="pic" sz="quarter" idx="23"/>
          </p:nvPr>
        </p:nvSpPr>
        <p:spPr>
          <a:xfrm>
            <a:off x="9344077" y="1112742"/>
            <a:ext cx="2062258" cy="2062258"/>
          </a:xfrm>
          <a:prstGeom prst="ellipse">
            <a:avLst/>
          </a:prstGeom>
        </p:spPr>
        <p:txBody>
          <a:bodyPr anchor="ctr"/>
          <a:lstStyle>
            <a:lvl1pPr algn="ctr">
              <a:defRPr/>
            </a:lvl1pPr>
          </a:lstStyle>
          <a:p>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21" y="274701"/>
            <a:ext cx="10971372" cy="1143265"/>
          </a:xfrm>
          <a:prstGeom prst="rect">
            <a:avLst/>
          </a:prstGeom>
        </p:spPr>
        <p:txBody>
          <a:bodyPr vert="horz" lIns="117226" tIns="58613" rIns="117226" bIns="58613" rtlCol="0" anchor="ctr">
            <a:normAutofit/>
          </a:bodyPr>
          <a:lstStyle/>
          <a:p>
            <a:r>
              <a:rPr lang="ru-RU" dirty="0"/>
              <a:t>Образец заголовка</a:t>
            </a:r>
          </a:p>
        </p:txBody>
      </p:sp>
      <p:sp>
        <p:nvSpPr>
          <p:cNvPr id="3" name="Текст 2"/>
          <p:cNvSpPr>
            <a:spLocks noGrp="1"/>
          </p:cNvSpPr>
          <p:nvPr>
            <p:ph type="body" idx="1"/>
          </p:nvPr>
        </p:nvSpPr>
        <p:spPr>
          <a:xfrm>
            <a:off x="609521" y="1600571"/>
            <a:ext cx="10971372" cy="4527011"/>
          </a:xfrm>
          <a:prstGeom prst="rect">
            <a:avLst/>
          </a:prstGeom>
        </p:spPr>
        <p:txBody>
          <a:bodyPr vert="horz" lIns="117226" tIns="58613" rIns="117226" bIns="58613" rtlCol="0">
            <a:normAutofit/>
          </a:bodyPr>
          <a:lstStyle/>
          <a:p>
            <a:pPr lvl="0"/>
            <a:r>
              <a:rPr lang="ru-RU" dirty="0"/>
              <a:t>Образец текста</a:t>
            </a:r>
          </a:p>
          <a:p>
            <a:pPr lvl="1"/>
            <a:r>
              <a:rPr lang="ru-RU" dirty="0"/>
              <a:t>Второй уровень</a:t>
            </a:r>
          </a:p>
          <a:p>
            <a:pPr lvl="2"/>
            <a:r>
              <a:rPr lang="ru-RU" dirty="0"/>
              <a:t>Третий уровень</a:t>
            </a:r>
          </a:p>
        </p:txBody>
      </p:sp>
      <p:sp>
        <p:nvSpPr>
          <p:cNvPr id="5" name="Нижний колонтитул 4"/>
          <p:cNvSpPr>
            <a:spLocks noGrp="1"/>
          </p:cNvSpPr>
          <p:nvPr>
            <p:ph type="ftr" sz="quarter" idx="3"/>
          </p:nvPr>
        </p:nvSpPr>
        <p:spPr>
          <a:xfrm>
            <a:off x="311111" y="6357823"/>
            <a:ext cx="7714245" cy="365210"/>
          </a:xfrm>
          <a:prstGeom prst="rect">
            <a:avLst/>
          </a:prstGeom>
        </p:spPr>
        <p:txBody>
          <a:bodyPr vert="horz" lIns="117226" tIns="58613" rIns="117226" bIns="58613" rtlCol="0" anchor="ctr"/>
          <a:lstStyle>
            <a:lvl1pPr algn="ctr">
              <a:defRPr sz="15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11119776" y="6357823"/>
            <a:ext cx="757411" cy="365210"/>
          </a:xfrm>
          <a:prstGeom prst="rect">
            <a:avLst/>
          </a:prstGeom>
        </p:spPr>
        <p:txBody>
          <a:bodyPr vert="horz" lIns="117226" tIns="58613" rIns="117226" bIns="58613" rtlCol="0" anchor="ctr"/>
          <a:lstStyle>
            <a:lvl1pPr algn="r">
              <a:defRPr sz="1500">
                <a:solidFill>
                  <a:schemeClr val="tx1">
                    <a:tint val="75000"/>
                  </a:schemeClr>
                </a:solidFill>
              </a:defRPr>
            </a:lvl1pPr>
          </a:lstStyle>
          <a:p>
            <a:fld id="{024C55D1-92A9-4B02-AD60-DEC4B6659F3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hdr="0" dt="0"/>
  <p:txStyles>
    <p:titleStyle>
      <a:lvl1pPr algn="l" defTabSz="1172261" rtl="0" eaLnBrk="1" latinLnBrk="0" hangingPunct="1">
        <a:spcBef>
          <a:spcPct val="0"/>
        </a:spcBef>
        <a:buNone/>
        <a:defRPr sz="3100" b="1" kern="1200">
          <a:solidFill>
            <a:schemeClr val="bg1"/>
          </a:solidFill>
          <a:latin typeface="+mj-lt"/>
          <a:ea typeface="+mj-ea"/>
          <a:cs typeface="+mj-cs"/>
        </a:defRPr>
      </a:lvl1pPr>
    </p:titleStyle>
    <p:bodyStyle>
      <a:lvl1pPr marL="2036" indent="-2036" algn="l" defTabSz="1172261" rtl="0" eaLnBrk="1" latinLnBrk="0" hangingPunct="1">
        <a:spcBef>
          <a:spcPct val="20000"/>
        </a:spcBef>
        <a:buFont typeface="Arial" pitchFamily="34" charset="0"/>
        <a:buNone/>
        <a:defRPr sz="2300" kern="1200">
          <a:solidFill>
            <a:schemeClr val="tx1"/>
          </a:solidFill>
          <a:latin typeface="+mn-lt"/>
          <a:ea typeface="+mn-ea"/>
          <a:cs typeface="+mn-cs"/>
        </a:defRPr>
      </a:lvl1pPr>
      <a:lvl2pPr marL="461985" indent="-4070" algn="l" defTabSz="1172261" rtl="0" eaLnBrk="1" latinLnBrk="0" hangingPunct="1">
        <a:spcBef>
          <a:spcPct val="20000"/>
        </a:spcBef>
        <a:buFont typeface="Arial" pitchFamily="34" charset="0"/>
        <a:buNone/>
        <a:defRPr sz="1800" kern="1200">
          <a:solidFill>
            <a:schemeClr val="tx1"/>
          </a:solidFill>
          <a:latin typeface="+mn-lt"/>
          <a:ea typeface="+mn-ea"/>
          <a:cs typeface="+mn-cs"/>
        </a:defRPr>
      </a:lvl2pPr>
      <a:lvl3pPr marL="1373744" indent="2036" algn="l" defTabSz="1172261" rtl="0" eaLnBrk="1" latinLnBrk="0" hangingPunct="1">
        <a:spcBef>
          <a:spcPct val="20000"/>
        </a:spcBef>
        <a:buFont typeface="Arial" pitchFamily="34" charset="0"/>
        <a:buNone/>
        <a:defRPr sz="1500" kern="1200">
          <a:solidFill>
            <a:schemeClr val="bg1">
              <a:lumMod val="75000"/>
            </a:schemeClr>
          </a:solidFill>
          <a:latin typeface="+mn-lt"/>
          <a:ea typeface="+mn-ea"/>
          <a:cs typeface="+mn-cs"/>
        </a:defRPr>
      </a:lvl3pPr>
      <a:lvl4pPr marL="2051456"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4pPr>
      <a:lvl5pPr marL="2637587"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5pPr>
      <a:lvl6pPr marL="3223717"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6pPr>
      <a:lvl7pPr marL="380984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7pPr>
      <a:lvl8pPr marL="439597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8pPr>
      <a:lvl9pPr marL="498210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9pPr>
    </p:bodyStyle>
    <p:otherStyle>
      <a:defPPr>
        <a:defRPr lang="ru-RU"/>
      </a:defPPr>
      <a:lvl1pPr marL="0" algn="l" defTabSz="1172261" rtl="0" eaLnBrk="1" latinLnBrk="0" hangingPunct="1">
        <a:defRPr sz="2300" kern="1200">
          <a:solidFill>
            <a:schemeClr val="tx1"/>
          </a:solidFill>
          <a:latin typeface="+mn-lt"/>
          <a:ea typeface="+mn-ea"/>
          <a:cs typeface="+mn-cs"/>
        </a:defRPr>
      </a:lvl1pPr>
      <a:lvl2pPr marL="586130" algn="l" defTabSz="1172261" rtl="0" eaLnBrk="1" latinLnBrk="0" hangingPunct="1">
        <a:defRPr sz="2300" kern="1200">
          <a:solidFill>
            <a:schemeClr val="tx1"/>
          </a:solidFill>
          <a:latin typeface="+mn-lt"/>
          <a:ea typeface="+mn-ea"/>
          <a:cs typeface="+mn-cs"/>
        </a:defRPr>
      </a:lvl2pPr>
      <a:lvl3pPr marL="1172261" algn="l" defTabSz="1172261" rtl="0" eaLnBrk="1" latinLnBrk="0" hangingPunct="1">
        <a:defRPr sz="2300" kern="1200">
          <a:solidFill>
            <a:schemeClr val="tx1"/>
          </a:solidFill>
          <a:latin typeface="+mn-lt"/>
          <a:ea typeface="+mn-ea"/>
          <a:cs typeface="+mn-cs"/>
        </a:defRPr>
      </a:lvl3pPr>
      <a:lvl4pPr marL="1758391" algn="l" defTabSz="1172261" rtl="0" eaLnBrk="1" latinLnBrk="0" hangingPunct="1">
        <a:defRPr sz="2300" kern="1200">
          <a:solidFill>
            <a:schemeClr val="tx1"/>
          </a:solidFill>
          <a:latin typeface="+mn-lt"/>
          <a:ea typeface="+mn-ea"/>
          <a:cs typeface="+mn-cs"/>
        </a:defRPr>
      </a:lvl4pPr>
      <a:lvl5pPr marL="2344522" algn="l" defTabSz="1172261" rtl="0" eaLnBrk="1" latinLnBrk="0" hangingPunct="1">
        <a:defRPr sz="2300" kern="1200">
          <a:solidFill>
            <a:schemeClr val="tx1"/>
          </a:solidFill>
          <a:latin typeface="+mn-lt"/>
          <a:ea typeface="+mn-ea"/>
          <a:cs typeface="+mn-cs"/>
        </a:defRPr>
      </a:lvl5pPr>
      <a:lvl6pPr marL="2930652" algn="l" defTabSz="1172261" rtl="0" eaLnBrk="1" latinLnBrk="0" hangingPunct="1">
        <a:defRPr sz="2300" kern="1200">
          <a:solidFill>
            <a:schemeClr val="tx1"/>
          </a:solidFill>
          <a:latin typeface="+mn-lt"/>
          <a:ea typeface="+mn-ea"/>
          <a:cs typeface="+mn-cs"/>
        </a:defRPr>
      </a:lvl6pPr>
      <a:lvl7pPr marL="3516782" algn="l" defTabSz="1172261" rtl="0" eaLnBrk="1" latinLnBrk="0" hangingPunct="1">
        <a:defRPr sz="2300" kern="1200">
          <a:solidFill>
            <a:schemeClr val="tx1"/>
          </a:solidFill>
          <a:latin typeface="+mn-lt"/>
          <a:ea typeface="+mn-ea"/>
          <a:cs typeface="+mn-cs"/>
        </a:defRPr>
      </a:lvl7pPr>
      <a:lvl8pPr marL="4102913" algn="l" defTabSz="1172261" rtl="0" eaLnBrk="1" latinLnBrk="0" hangingPunct="1">
        <a:defRPr sz="2300" kern="1200">
          <a:solidFill>
            <a:schemeClr val="tx1"/>
          </a:solidFill>
          <a:latin typeface="+mn-lt"/>
          <a:ea typeface="+mn-ea"/>
          <a:cs typeface="+mn-cs"/>
        </a:defRPr>
      </a:lvl8pPr>
      <a:lvl9pPr marL="4689043" algn="l" defTabSz="1172261" rtl="0" eaLnBrk="1" latinLnBrk="0" hangingPunct="1">
        <a:defRPr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281" y="1636354"/>
            <a:ext cx="5753344" cy="1495017"/>
          </a:xfrm>
        </p:spPr>
        <p:txBody>
          <a:bodyPr/>
          <a:lstStyle/>
          <a:p>
            <a:r>
              <a:rPr lang="ru-RU" dirty="0"/>
              <a:t>Совершенствование системы теплоснабжения района города</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75771" y="5106389"/>
            <a:ext cx="1529004" cy="145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657" y="5813806"/>
            <a:ext cx="2505075"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9168" y="5813806"/>
            <a:ext cx="1552575"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68890" y="5777723"/>
            <a:ext cx="774596" cy="767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5013" y="5793054"/>
            <a:ext cx="758535" cy="762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Заголовок 1"/>
          <p:cNvSpPr txBox="1">
            <a:spLocks/>
          </p:cNvSpPr>
          <p:nvPr/>
        </p:nvSpPr>
        <p:spPr>
          <a:xfrm>
            <a:off x="176030" y="3404503"/>
            <a:ext cx="7174795" cy="1495017"/>
          </a:xfrm>
          <a:prstGeom prst="rect">
            <a:avLst/>
          </a:prstGeom>
        </p:spPr>
        <p:txBody>
          <a:bodyPr vert="horz" lIns="117226" tIns="58613" rIns="117226" bIns="58613" rtlCol="0" anchor="ctr">
            <a:normAutofit/>
          </a:bodyPr>
          <a:lstStyle>
            <a:lvl1pPr algn="ctr" defTabSz="1172261" rtl="0" eaLnBrk="1" latinLnBrk="0" hangingPunct="1">
              <a:spcBef>
                <a:spcPct val="0"/>
              </a:spcBef>
              <a:buNone/>
              <a:defRPr sz="3100" b="1" kern="1200">
                <a:solidFill>
                  <a:schemeClr val="bg1"/>
                </a:solidFill>
                <a:latin typeface="+mj-lt"/>
                <a:ea typeface="+mj-ea"/>
                <a:cs typeface="+mj-cs"/>
              </a:defRPr>
            </a:lvl1pPr>
          </a:lstStyle>
          <a:p>
            <a:r>
              <a:rPr lang="ru-RU" sz="2000" dirty="0"/>
              <a:t> </a:t>
            </a:r>
            <a:r>
              <a:rPr lang="ru-RU" sz="2100" dirty="0"/>
              <a:t>Т</a:t>
            </a:r>
            <a:r>
              <a:rPr lang="ru-RU" sz="2100" b="0" dirty="0"/>
              <a:t>ы все ещё думаешь что этой зимой тебя должны согреть объятия любимого? </a:t>
            </a:r>
          </a:p>
          <a:p>
            <a:r>
              <a:rPr lang="ru-RU" sz="2100" b="0" dirty="0"/>
              <a:t>Нет, дорогуша, наша усовершенствованная система теплоснабжения обеспечит уют в твоем доме без труда!</a:t>
            </a:r>
            <a:endParaRPr lang="ru-RU" sz="2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2</a:t>
            </a:fld>
            <a:endParaRPr lang="ru-RU"/>
          </a:p>
        </p:txBody>
      </p:sp>
      <p:sp>
        <p:nvSpPr>
          <p:cNvPr id="6" name="Заголовок 5"/>
          <p:cNvSpPr>
            <a:spLocks noGrp="1"/>
          </p:cNvSpPr>
          <p:nvPr>
            <p:ph type="title"/>
          </p:nvPr>
        </p:nvSpPr>
        <p:spPr/>
        <p:txBody>
          <a:bodyPr/>
          <a:lstStyle/>
          <a:p>
            <a:r>
              <a:rPr lang="ru-RU" dirty="0"/>
              <a:t>Актуальность проекта и проблема клиента</a:t>
            </a:r>
          </a:p>
        </p:txBody>
      </p:sp>
      <p:sp>
        <p:nvSpPr>
          <p:cNvPr id="2" name="Объект 1"/>
          <p:cNvSpPr>
            <a:spLocks noGrp="1"/>
          </p:cNvSpPr>
          <p:nvPr>
            <p:ph idx="1"/>
          </p:nvPr>
        </p:nvSpPr>
        <p:spPr/>
        <p:txBody>
          <a:bodyPr>
            <a:normAutofit fontScale="77500" lnSpcReduction="20000"/>
          </a:bodyPr>
          <a:lstStyle/>
          <a:p>
            <a:r>
              <a:rPr lang="ru-RU" b="1" dirty="0"/>
              <a:t>Проблема: наиболее близкие к источнику теплоты здания потребляют слишком много тепловой энергии, тогда как наиболее удаленные предприятия её недополучают.</a:t>
            </a:r>
          </a:p>
          <a:p>
            <a:r>
              <a:rPr lang="ru-RU" b="1" dirty="0"/>
              <a:t>История от потребите</a:t>
            </a:r>
            <a:r>
              <a:rPr lang="ru-RU" b="1" u="sng" dirty="0"/>
              <a:t>ля: </a:t>
            </a:r>
            <a:r>
              <a:rPr lang="ru-RU" u="sng" dirty="0"/>
              <a:t>с </a:t>
            </a:r>
            <a:r>
              <a:rPr lang="ru-RU" dirty="0"/>
              <a:t>2009 по 2011 гг. ОАО «</a:t>
            </a:r>
            <a:r>
              <a:rPr lang="ru-RU" dirty="0" err="1"/>
              <a:t>ВолгоградНефтеМаш</a:t>
            </a:r>
            <a:r>
              <a:rPr lang="ru-RU" dirty="0"/>
              <a:t>» провело наладку тепловой сети. Первый этап был выполнен с использованием интернет-сервиса «Гидравлический расчет тепловой сети». На втором этапе было установлено более 300 простых дроссельных шайб и более 200 регулируемых. При проведении третьего этапа наладочных работ были выявлены отклонения расчетных и фактических расходов теплоносителя. В основном отклонения были из-за неправильного определения отопительных характеристик калориферов. Благодаря использованию регулируемых дроссельных шайб, удалось в короткие сроки провести наладку систем отопления. За отопительный период 2010-2011 гг. ни одна регулируемая дроссельная шайба не засорилась и не протекла по уплотнениям.</a:t>
            </a:r>
          </a:p>
          <a:p>
            <a:r>
              <a:rPr lang="ru-RU" dirty="0"/>
              <a:t>Регулировка гидравлического режима тепловых сетей на данный момент является одним из самых недорогих и быстро окупаемых энергосберегающих мероприятий, реализуемых в системах отопления. В российских тепловых сетях теряется около 30% тепла для нужд теплоснабжения. Одной из причин этого является завышенный диаметр трубопроводов тепловых сетей. Следовательно, наиболее перспективным решением является уменьшение среднего диаметра трубопроводов за счет регулируемых дроссельных шайб. Такой подход позволит оптимизировать систему отопления, сохраняя потенциал тепловой энергии, и в случае подключения новых потребителей, будет иметь минимальное воздействие на существующую систему отопления. </a:t>
            </a:r>
          </a:p>
          <a:p>
            <a:endParaRPr lang="ru-RU" dirty="0"/>
          </a:p>
        </p:txBody>
      </p:sp>
    </p:spTree>
    <p:extLst>
      <p:ext uri="{BB962C8B-B14F-4D97-AF65-F5344CB8AC3E}">
        <p14:creationId xmlns:p14="http://schemas.microsoft.com/office/powerpoint/2010/main" val="2729082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3</a:t>
            </a:fld>
            <a:endParaRPr lang="ru-RU"/>
          </a:p>
        </p:txBody>
      </p:sp>
      <p:sp>
        <p:nvSpPr>
          <p:cNvPr id="6" name="Заголовок 5"/>
          <p:cNvSpPr>
            <a:spLocks noGrp="1"/>
          </p:cNvSpPr>
          <p:nvPr>
            <p:ph type="title"/>
          </p:nvPr>
        </p:nvSpPr>
        <p:spPr/>
        <p:txBody>
          <a:bodyPr/>
          <a:lstStyle/>
          <a:p>
            <a:r>
              <a:rPr lang="ru-RU" dirty="0"/>
              <a:t>Решение</a:t>
            </a:r>
          </a:p>
        </p:txBody>
      </p:sp>
      <p:sp>
        <p:nvSpPr>
          <p:cNvPr id="2" name="Объект 1"/>
          <p:cNvSpPr>
            <a:spLocks noGrp="1"/>
          </p:cNvSpPr>
          <p:nvPr>
            <p:ph idx="1"/>
          </p:nvPr>
        </p:nvSpPr>
        <p:spPr>
          <a:xfrm>
            <a:off x="609521" y="983009"/>
            <a:ext cx="5485685" cy="5144573"/>
          </a:xfrm>
        </p:spPr>
        <p:txBody>
          <a:bodyPr>
            <a:normAutofit/>
          </a:bodyPr>
          <a:lstStyle/>
          <a:p>
            <a:pPr algn="just"/>
            <a:r>
              <a:rPr lang="ru-RU" sz="1500" dirty="0"/>
              <a:t>Регулируемая дроссельная шайба снабжена ключом для регулировки проходного сечения. Она предназначена для наладки без разгерметизации систем теплоснабжения зданий и сооружений с целью обеспечения в них расчетного расхода теплоносителя. Шайба позволяет менять и фиксировать свою пропускную способность.</a:t>
            </a:r>
          </a:p>
          <a:p>
            <a:pPr algn="just"/>
            <a:r>
              <a:rPr lang="ru-RU" sz="1500" dirty="0"/>
              <a:t> </a:t>
            </a:r>
          </a:p>
          <a:p>
            <a:pPr algn="just"/>
            <a:r>
              <a:rPr lang="ru-RU" sz="1500" dirty="0"/>
              <a:t>Никто не оспаривает преимуществ балансировочных клапанов, если бы они стоили в три-четыре раза меньше. Но из-за высоких цен многие организации вынуждены проводить наладку тепловых сетей по старинке с использованием простых шайб. Регулируемую дроссельную шайбу можно рассматривать как бюджетный вариант при наладке тепловых сетей. </a:t>
            </a:r>
          </a:p>
          <a:p>
            <a:pPr algn="just"/>
            <a:r>
              <a:rPr lang="ru-RU" sz="1500" dirty="0"/>
              <a:t> </a:t>
            </a:r>
          </a:p>
          <a:p>
            <a:pPr algn="just"/>
            <a:r>
              <a:rPr lang="ru-RU" sz="1500" dirty="0"/>
              <a:t>Проблема будет решена путем внедрения и популяризацией регулируемых дроссельных шайб. Данный механизм поможет сократить тепловые потери, обеспечить всех потребителей необходимым количеством тепловой энергией и уменьшит затраты на обслуживание тепловых сетей.</a:t>
            </a:r>
          </a:p>
          <a:p>
            <a:endParaRPr lang="ru-RU" dirty="0"/>
          </a:p>
        </p:txBody>
      </p:sp>
      <p:pic>
        <p:nvPicPr>
          <p:cNvPr id="7" name="Рисунок 6">
            <a:extLst>
              <a:ext uri="{FF2B5EF4-FFF2-40B4-BE49-F238E27FC236}">
                <a16:creationId xmlns:a16="http://schemas.microsoft.com/office/drawing/2014/main" id="{61BF3B4B-47A1-D640-9BB9-DEBCE5408A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206" y="981612"/>
            <a:ext cx="5781981" cy="2979391"/>
          </a:xfrm>
          <a:prstGeom prst="rect">
            <a:avLst/>
          </a:prstGeom>
        </p:spPr>
      </p:pic>
      <p:pic>
        <p:nvPicPr>
          <p:cNvPr id="9" name="Рисунок 8">
            <a:extLst>
              <a:ext uri="{FF2B5EF4-FFF2-40B4-BE49-F238E27FC236}">
                <a16:creationId xmlns:a16="http://schemas.microsoft.com/office/drawing/2014/main" id="{D4E2219E-86A4-2841-8B9E-8EEF98DC89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206" y="4056539"/>
            <a:ext cx="5781981" cy="2666493"/>
          </a:xfrm>
          <a:prstGeom prst="rect">
            <a:avLst/>
          </a:prstGeom>
        </p:spPr>
      </p:pic>
    </p:spTree>
    <p:extLst>
      <p:ext uri="{BB962C8B-B14F-4D97-AF65-F5344CB8AC3E}">
        <p14:creationId xmlns:p14="http://schemas.microsoft.com/office/powerpoint/2010/main" val="3553453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4</a:t>
            </a:fld>
            <a:endParaRPr lang="ru-RU"/>
          </a:p>
        </p:txBody>
      </p:sp>
      <p:sp>
        <p:nvSpPr>
          <p:cNvPr id="6" name="Заголовок 5"/>
          <p:cNvSpPr>
            <a:spLocks noGrp="1"/>
          </p:cNvSpPr>
          <p:nvPr>
            <p:ph type="title"/>
          </p:nvPr>
        </p:nvSpPr>
        <p:spPr/>
        <p:txBody>
          <a:bodyPr/>
          <a:lstStyle/>
          <a:p>
            <a:r>
              <a:rPr lang="ru-RU" dirty="0"/>
              <a:t>Целевая аудитория</a:t>
            </a:r>
          </a:p>
        </p:txBody>
      </p:sp>
      <p:sp>
        <p:nvSpPr>
          <p:cNvPr id="2" name="Объект 1"/>
          <p:cNvSpPr>
            <a:spLocks noGrp="1"/>
          </p:cNvSpPr>
          <p:nvPr>
            <p:ph idx="1"/>
          </p:nvPr>
        </p:nvSpPr>
        <p:spPr/>
        <p:txBody>
          <a:bodyPr/>
          <a:lstStyle/>
          <a:p>
            <a:r>
              <a:rPr lang="ru-RU" sz="1600" dirty="0"/>
              <a:t>Наш продукт будет предлагаться компаниям, которые занимаются теплоснабжением в других областях и нашей области.</a:t>
            </a:r>
          </a:p>
          <a:p>
            <a:r>
              <a:rPr lang="ru-RU" sz="1600" dirty="0"/>
              <a:t>Наши потенциальные клиенты выделили следующие проблемы:</a:t>
            </a:r>
          </a:p>
          <a:p>
            <a:r>
              <a:rPr lang="ru-RU" sz="1600" dirty="0"/>
              <a:t>1) Потери тепловой энергии на отдаленных объектах.</a:t>
            </a:r>
          </a:p>
          <a:p>
            <a:r>
              <a:rPr lang="ru-RU" sz="1600" dirty="0"/>
              <a:t>2) Расход теплоносителя в системе непредсказуем. </a:t>
            </a:r>
          </a:p>
          <a:p>
            <a:r>
              <a:rPr lang="ru-RU" sz="1600" dirty="0"/>
              <a:t>3) Большие затраты на обслуживание внутренних систем отопления.</a:t>
            </a:r>
          </a:p>
          <a:p>
            <a:r>
              <a:rPr lang="ru-RU" sz="1600" dirty="0"/>
              <a:t>Приведём отрывок из интервью с директором МУП «</a:t>
            </a:r>
            <a:r>
              <a:rPr lang="ru-RU" sz="1600" dirty="0" err="1"/>
              <a:t>Теплоэнерго</a:t>
            </a:r>
            <a:r>
              <a:rPr lang="ru-RU" sz="1600" dirty="0"/>
              <a:t>» </a:t>
            </a:r>
            <a:r>
              <a:rPr lang="ru-RU" sz="1600" dirty="0" err="1"/>
              <a:t>Лучиным</a:t>
            </a:r>
            <a:r>
              <a:rPr lang="ru-RU" sz="1600" dirty="0"/>
              <a:t> Владимиром Вадимовичем:</a:t>
            </a:r>
          </a:p>
          <a:p>
            <a:r>
              <a:rPr lang="ru-RU" sz="1600" dirty="0"/>
              <a:t>-Эту проблему нельзя не увидеть, она – на глазах у всех и вызывает негативную реакцию. Но, одновременно, с точки зрения «кошелька», она почему-то стала привычной и такой незаметной. Обычно потери тепловой энергии в теплотрассах не должны превышать 5-7%. Но фактически они могут достигать величины в 25% и выше!. </a:t>
            </a:r>
          </a:p>
          <a:p>
            <a:endParaRPr lang="ru-RU" sz="1600" dirty="0"/>
          </a:p>
        </p:txBody>
      </p:sp>
    </p:spTree>
    <p:extLst>
      <p:ext uri="{BB962C8B-B14F-4D97-AF65-F5344CB8AC3E}">
        <p14:creationId xmlns:p14="http://schemas.microsoft.com/office/powerpoint/2010/main" val="2903981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5</a:t>
            </a:fld>
            <a:endParaRPr lang="ru-RU"/>
          </a:p>
        </p:txBody>
      </p:sp>
      <p:sp>
        <p:nvSpPr>
          <p:cNvPr id="6" name="Заголовок 5"/>
          <p:cNvSpPr>
            <a:spLocks noGrp="1"/>
          </p:cNvSpPr>
          <p:nvPr>
            <p:ph type="title"/>
          </p:nvPr>
        </p:nvSpPr>
        <p:spPr/>
        <p:txBody>
          <a:bodyPr/>
          <a:lstStyle/>
          <a:p>
            <a:r>
              <a:rPr lang="ru-RU" dirty="0"/>
              <a:t>Бизнес-модель</a:t>
            </a:r>
          </a:p>
        </p:txBody>
      </p:sp>
      <p:sp>
        <p:nvSpPr>
          <p:cNvPr id="2" name="Объект 1"/>
          <p:cNvSpPr>
            <a:spLocks noGrp="1"/>
          </p:cNvSpPr>
          <p:nvPr>
            <p:ph idx="1"/>
          </p:nvPr>
        </p:nvSpPr>
        <p:spPr>
          <a:xfrm>
            <a:off x="609521" y="983009"/>
            <a:ext cx="7238766" cy="5144573"/>
          </a:xfrm>
        </p:spPr>
        <p:txBody>
          <a:bodyPr>
            <a:normAutofit fontScale="92500" lnSpcReduction="20000"/>
          </a:bodyPr>
          <a:lstStyle/>
          <a:p>
            <a:r>
              <a:rPr lang="ru-RU" sz="1600" b="1" dirty="0"/>
              <a:t>Источники доходов                                                                </a:t>
            </a:r>
          </a:p>
          <a:p>
            <a:r>
              <a:rPr lang="ru-RU" sz="1600" dirty="0"/>
              <a:t>1) Продажа продукции.</a:t>
            </a:r>
          </a:p>
          <a:p>
            <a:r>
              <a:rPr lang="ru-RU" sz="1600" dirty="0"/>
              <a:t>2) Рекламные контракты в социальных сетях.</a:t>
            </a:r>
          </a:p>
          <a:p>
            <a:r>
              <a:rPr lang="ru-RU" sz="1600" dirty="0"/>
              <a:t>3) Обслуживание тепловых сетей. </a:t>
            </a:r>
          </a:p>
          <a:p>
            <a:pPr>
              <a:spcAft>
                <a:spcPts val="0"/>
              </a:spcAft>
            </a:pPr>
            <a:r>
              <a:rPr lang="ru-RU" sz="1600" b="1" dirty="0"/>
              <a:t>Структура расходов</a:t>
            </a:r>
          </a:p>
          <a:p>
            <a:pPr>
              <a:spcAft>
                <a:spcPts val="0"/>
              </a:spcAft>
            </a:pPr>
            <a:r>
              <a:rPr lang="ru-RU" sz="1600" dirty="0"/>
              <a:t>1) Аренда помещения и оборудования.</a:t>
            </a:r>
          </a:p>
          <a:p>
            <a:pPr>
              <a:spcAft>
                <a:spcPts val="0"/>
              </a:spcAft>
            </a:pPr>
            <a:r>
              <a:rPr lang="ru-RU" sz="1600" dirty="0"/>
              <a:t>2) Закупка материалов и инструмента.</a:t>
            </a:r>
          </a:p>
          <a:p>
            <a:pPr>
              <a:spcAft>
                <a:spcPts val="0"/>
              </a:spcAft>
            </a:pPr>
            <a:r>
              <a:rPr lang="ru-RU" sz="1600" dirty="0"/>
              <a:t>3) Расходы на заработную плату персонала.</a:t>
            </a:r>
          </a:p>
          <a:p>
            <a:pPr>
              <a:spcAft>
                <a:spcPts val="0"/>
              </a:spcAft>
            </a:pPr>
            <a:r>
              <a:rPr lang="ru-RU" sz="1600" dirty="0"/>
              <a:t>4) Расходы на рекламу продукции.</a:t>
            </a:r>
          </a:p>
          <a:p>
            <a:r>
              <a:rPr lang="ru-RU" sz="1600" b="1" dirty="0"/>
              <a:t>Расчет экономики продукта:</a:t>
            </a:r>
          </a:p>
          <a:p>
            <a:r>
              <a:rPr lang="ru-RU" sz="1400" dirty="0"/>
              <a:t> </a:t>
            </a:r>
            <a:r>
              <a:rPr lang="en-US" sz="1400" dirty="0"/>
              <a:t>LTV</a:t>
            </a:r>
            <a:r>
              <a:rPr lang="ru-RU" sz="1400" dirty="0"/>
              <a:t> </a:t>
            </a:r>
            <a:r>
              <a:rPr lang="en-US" sz="1400" dirty="0"/>
              <a:t>-</a:t>
            </a:r>
            <a:r>
              <a:rPr lang="ru-RU" sz="1400" dirty="0"/>
              <a:t> расчёт жизненной ценности клиента.</a:t>
            </a:r>
          </a:p>
          <a:p>
            <a:r>
              <a:rPr lang="en-US" sz="1500" b="1" dirty="0"/>
              <a:t>LTV = (</a:t>
            </a:r>
            <a:r>
              <a:rPr lang="en-US" sz="1500" b="1" dirty="0" err="1"/>
              <a:t>AVp</a:t>
            </a:r>
            <a:r>
              <a:rPr lang="en-US" sz="1500" b="1" dirty="0"/>
              <a:t> − VC X </a:t>
            </a:r>
            <a:r>
              <a:rPr lang="en-US" sz="1500" b="1" dirty="0" err="1"/>
              <a:t>AVp</a:t>
            </a:r>
            <a:r>
              <a:rPr lang="en-US" sz="1500" b="1" dirty="0"/>
              <a:t>) X RPR X Lifetime</a:t>
            </a:r>
            <a:endParaRPr lang="ru-RU" sz="1500" dirty="0"/>
          </a:p>
          <a:p>
            <a:r>
              <a:rPr lang="ru-RU" sz="1500" dirty="0"/>
              <a:t>Теперь поясним каждый пункт: </a:t>
            </a:r>
          </a:p>
          <a:p>
            <a:r>
              <a:rPr lang="ru-RU" sz="1500" b="1" dirty="0" err="1"/>
              <a:t>AVp</a:t>
            </a:r>
            <a:r>
              <a:rPr lang="ru-RU" sz="1500" dirty="0"/>
              <a:t> — средний чек.</a:t>
            </a:r>
            <a:r>
              <a:rPr lang="ru-RU" sz="1500" b="1" dirty="0"/>
              <a:t> </a:t>
            </a:r>
            <a:r>
              <a:rPr lang="ru-RU" sz="1500" dirty="0"/>
              <a:t>Показывает, на какую сумму в среднем покупают клиенты за один раз. Рассчитывается так: сумма заказов / количество заказов. </a:t>
            </a:r>
          </a:p>
          <a:p>
            <a:r>
              <a:rPr lang="ru-RU" sz="1500" b="1" dirty="0"/>
              <a:t>VC</a:t>
            </a:r>
            <a:r>
              <a:rPr lang="ru-RU" sz="1500" dirty="0"/>
              <a:t> — переменные затраты.</a:t>
            </a:r>
            <a:r>
              <a:rPr lang="ru-RU" sz="1500" b="1" dirty="0"/>
              <a:t> </a:t>
            </a:r>
            <a:r>
              <a:rPr lang="ru-RU" sz="1500" dirty="0"/>
              <a:t>Они увеличиваются пропорционально объёмам продаж. Сюда входит себестоимость продукта, </a:t>
            </a:r>
            <a:r>
              <a:rPr lang="ru-RU" sz="1500" dirty="0" err="1"/>
              <a:t>эквайринг</a:t>
            </a:r>
            <a:r>
              <a:rPr lang="ru-RU" sz="1500" dirty="0"/>
              <a:t>, комиссии банков, налоги и т.д. Рассчитывается в процентах, как доля от стоимости товара. </a:t>
            </a:r>
          </a:p>
          <a:p>
            <a:r>
              <a:rPr lang="ru-RU" sz="1500" b="1" dirty="0"/>
              <a:t>RPR</a:t>
            </a:r>
            <a:r>
              <a:rPr lang="ru-RU" sz="1500" dirty="0"/>
              <a:t> — коэффициент повторных покупок. Сколько покупок в среднем совершают постоянные покупатели за год. Нужно рассчитать соотношение всех повторных покупок и клиентов, которые эти покупки совершают.</a:t>
            </a:r>
          </a:p>
          <a:p>
            <a:r>
              <a:rPr lang="ru-RU" sz="1500" b="1" dirty="0" err="1"/>
              <a:t>Lifetime</a:t>
            </a:r>
            <a:r>
              <a:rPr lang="ru-RU" sz="1500" dirty="0"/>
              <a:t> — среднее время, на протяжении которого клиент тратит деньги на услуги/продукты компании. Например, один клиент покупает в среднем 3 года.</a:t>
            </a:r>
          </a:p>
          <a:p>
            <a:endParaRPr lang="ru-RU" sz="1600" dirty="0"/>
          </a:p>
        </p:txBody>
      </p:sp>
      <p:sp>
        <p:nvSpPr>
          <p:cNvPr id="7" name="TextBox 6">
            <a:extLst>
              <a:ext uri="{FF2B5EF4-FFF2-40B4-BE49-F238E27FC236}">
                <a16:creationId xmlns:a16="http://schemas.microsoft.com/office/drawing/2014/main" id="{66D79525-0134-B54B-A16F-074F647A9128}"/>
              </a:ext>
            </a:extLst>
          </p:cNvPr>
          <p:cNvSpPr txBox="1"/>
          <p:nvPr/>
        </p:nvSpPr>
        <p:spPr>
          <a:xfrm>
            <a:off x="8096873" y="3854529"/>
            <a:ext cx="3780314" cy="1815882"/>
          </a:xfrm>
          <a:prstGeom prst="rect">
            <a:avLst/>
          </a:prstGeom>
          <a:noFill/>
        </p:spPr>
        <p:txBody>
          <a:bodyPr wrap="square" rtlCol="0">
            <a:spAutoFit/>
          </a:bodyPr>
          <a:lstStyle/>
          <a:p>
            <a:r>
              <a:rPr lang="en" sz="1400" dirty="0"/>
              <a:t>CAC  — </a:t>
            </a:r>
            <a:r>
              <a:rPr lang="ru-RU" sz="1400" dirty="0"/>
              <a:t>стоимость привлечения одного покупателя. </a:t>
            </a:r>
          </a:p>
          <a:p>
            <a:r>
              <a:rPr lang="ru-RU" sz="1400" dirty="0"/>
              <a:t>Рассчитывается по следующей формуле:</a:t>
            </a:r>
          </a:p>
          <a:p>
            <a:r>
              <a:rPr lang="en" sz="1400" b="1" dirty="0"/>
              <a:t>CAC = </a:t>
            </a:r>
            <a:r>
              <a:rPr lang="ru-RU" sz="1400" b="1" dirty="0"/>
              <a:t>маркетинговые затраты / количество привлечённых покупателей</a:t>
            </a:r>
            <a:endParaRPr lang="ru-RU" sz="1400" dirty="0"/>
          </a:p>
          <a:p>
            <a:r>
              <a:rPr lang="en" sz="1400" dirty="0"/>
              <a:t>CAC = 50000 / 16 = 3125 </a:t>
            </a:r>
            <a:r>
              <a:rPr lang="ru-RU" sz="1400" dirty="0"/>
              <a:t>рублей. </a:t>
            </a:r>
          </a:p>
          <a:p>
            <a:r>
              <a:rPr lang="en-US" sz="1400" dirty="0"/>
              <a:t>LTV = (70000-20%*70000)*0.25*2=28000</a:t>
            </a:r>
          </a:p>
          <a:p>
            <a:r>
              <a:rPr lang="en-US" sz="1400" dirty="0"/>
              <a:t>Unit</a:t>
            </a:r>
            <a:r>
              <a:rPr lang="ru-RU" sz="1400" dirty="0"/>
              <a:t>-экономика=</a:t>
            </a:r>
            <a:r>
              <a:rPr lang="en-US" sz="1400" dirty="0"/>
              <a:t>LTV/CAC=</a:t>
            </a:r>
            <a:r>
              <a:rPr lang="ru-RU" sz="1400" dirty="0"/>
              <a:t>28000/3125=8,96</a:t>
            </a:r>
          </a:p>
        </p:txBody>
      </p:sp>
    </p:spTree>
    <p:extLst>
      <p:ext uri="{BB962C8B-B14F-4D97-AF65-F5344CB8AC3E}">
        <p14:creationId xmlns:p14="http://schemas.microsoft.com/office/powerpoint/2010/main" val="1581601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6</a:t>
            </a:fld>
            <a:endParaRPr lang="ru-RU"/>
          </a:p>
        </p:txBody>
      </p:sp>
      <p:sp>
        <p:nvSpPr>
          <p:cNvPr id="6" name="Заголовок 5"/>
          <p:cNvSpPr>
            <a:spLocks noGrp="1"/>
          </p:cNvSpPr>
          <p:nvPr>
            <p:ph type="title"/>
          </p:nvPr>
        </p:nvSpPr>
        <p:spPr/>
        <p:txBody>
          <a:bodyPr/>
          <a:lstStyle/>
          <a:p>
            <a:r>
              <a:rPr lang="ru-RU" dirty="0"/>
              <a:t>Рынок</a:t>
            </a:r>
          </a:p>
        </p:txBody>
      </p:sp>
      <p:sp>
        <p:nvSpPr>
          <p:cNvPr id="2" name="Объект 1"/>
          <p:cNvSpPr>
            <a:spLocks noGrp="1"/>
          </p:cNvSpPr>
          <p:nvPr>
            <p:ph idx="1"/>
          </p:nvPr>
        </p:nvSpPr>
        <p:spPr/>
        <p:txBody>
          <a:bodyPr>
            <a:normAutofit fontScale="92500" lnSpcReduction="20000"/>
          </a:bodyPr>
          <a:lstStyle/>
          <a:p>
            <a:r>
              <a:rPr lang="ru-RU" dirty="0"/>
              <a:t>География продаж Российской федерации: регионы-лидеры Вологодская область, Ярославская область, Ленинградская область, Новгородская область, Архангельская область.</a:t>
            </a:r>
          </a:p>
          <a:p>
            <a:r>
              <a:rPr lang="ru-RU" b="1" dirty="0"/>
              <a:t>Оценка рынка: </a:t>
            </a:r>
            <a:endParaRPr lang="ru-RU" dirty="0"/>
          </a:p>
          <a:p>
            <a:r>
              <a:rPr lang="en-US" dirty="0"/>
              <a:t>Q</a:t>
            </a:r>
            <a:r>
              <a:rPr lang="ru-RU" dirty="0"/>
              <a:t>=(</a:t>
            </a:r>
            <a:r>
              <a:rPr lang="en-US" dirty="0"/>
              <a:t>n</a:t>
            </a:r>
            <a:r>
              <a:rPr lang="ru-RU" dirty="0"/>
              <a:t>*</a:t>
            </a:r>
            <a:r>
              <a:rPr lang="en-US" dirty="0"/>
              <a:t>a</a:t>
            </a:r>
            <a:r>
              <a:rPr lang="ru-RU" dirty="0"/>
              <a:t>*</a:t>
            </a:r>
            <a:r>
              <a:rPr lang="en-US" dirty="0"/>
              <a:t>b</a:t>
            </a:r>
            <a:r>
              <a:rPr lang="ru-RU" dirty="0"/>
              <a:t>)*</a:t>
            </a:r>
            <a:r>
              <a:rPr lang="en-US" dirty="0"/>
              <a:t>q</a:t>
            </a:r>
            <a:r>
              <a:rPr lang="ru-RU" dirty="0"/>
              <a:t>*</a:t>
            </a:r>
            <a:r>
              <a:rPr lang="en-US" dirty="0"/>
              <a:t>p </a:t>
            </a:r>
            <a:r>
              <a:rPr lang="ru-RU" dirty="0"/>
              <a:t>,где</a:t>
            </a:r>
          </a:p>
          <a:p>
            <a:r>
              <a:rPr lang="en-US" dirty="0"/>
              <a:t>n </a:t>
            </a:r>
            <a:r>
              <a:rPr lang="ru-RU" dirty="0"/>
              <a:t>– общая численность населения</a:t>
            </a:r>
          </a:p>
          <a:p>
            <a:r>
              <a:rPr lang="en-US" dirty="0"/>
              <a:t>a </a:t>
            </a:r>
            <a:r>
              <a:rPr lang="ru-RU" dirty="0"/>
              <a:t>– процент потребителей, занимающихся строительством и теплоэнергетикой</a:t>
            </a:r>
          </a:p>
          <a:p>
            <a:r>
              <a:rPr lang="en-US" dirty="0"/>
              <a:t>b </a:t>
            </a:r>
            <a:r>
              <a:rPr lang="ru-RU" dirty="0"/>
              <a:t>– процент лиц, отдающих предпочтение дроссельным шайбам</a:t>
            </a:r>
          </a:p>
          <a:p>
            <a:r>
              <a:rPr lang="en-US" dirty="0"/>
              <a:t>q </a:t>
            </a:r>
            <a:r>
              <a:rPr lang="ru-RU" dirty="0"/>
              <a:t>– количество приобретаемых дроссельных шайб в год</a:t>
            </a:r>
          </a:p>
          <a:p>
            <a:r>
              <a:rPr lang="en-US" dirty="0"/>
              <a:t>p </a:t>
            </a:r>
            <a:r>
              <a:rPr lang="ru-RU" dirty="0"/>
              <a:t>– средняя цена дроссельной шайбы</a:t>
            </a:r>
          </a:p>
          <a:p>
            <a:r>
              <a:rPr lang="ru-RU" b="1" dirty="0"/>
              <a:t>Постоянные затраты:</a:t>
            </a:r>
            <a:r>
              <a:rPr lang="ru-RU" dirty="0"/>
              <a:t> 170000 руб.</a:t>
            </a:r>
          </a:p>
          <a:p>
            <a:r>
              <a:rPr lang="ru-RU" b="1" dirty="0"/>
              <a:t>Переменные затраты:</a:t>
            </a:r>
            <a:r>
              <a:rPr lang="ru-RU" dirty="0"/>
              <a:t> 14000 руб.</a:t>
            </a:r>
          </a:p>
          <a:p>
            <a:r>
              <a:rPr lang="ru-RU" b="1" dirty="0"/>
              <a:t>TAM </a:t>
            </a:r>
            <a:r>
              <a:rPr lang="ru-RU" dirty="0"/>
              <a:t>– 11 млн. руб.</a:t>
            </a:r>
          </a:p>
          <a:p>
            <a:r>
              <a:rPr lang="ru-RU" b="1" dirty="0"/>
              <a:t>SAM</a:t>
            </a:r>
            <a:r>
              <a:rPr lang="ru-RU" dirty="0"/>
              <a:t> – 3,3 млн. руб.</a:t>
            </a:r>
          </a:p>
          <a:p>
            <a:r>
              <a:rPr lang="ru-RU" b="1" dirty="0"/>
              <a:t>SOM </a:t>
            </a:r>
            <a:r>
              <a:rPr lang="ru-RU" dirty="0"/>
              <a:t>– 330 </a:t>
            </a:r>
            <a:r>
              <a:rPr lang="ru-RU" dirty="0" err="1"/>
              <a:t>тыс.руб</a:t>
            </a:r>
            <a:r>
              <a:rPr lang="ru-RU" dirty="0"/>
              <a:t>.</a:t>
            </a:r>
          </a:p>
          <a:p>
            <a:r>
              <a:rPr lang="ru-RU" dirty="0"/>
              <a:t>Выручка от продаж составит 3360 руб. с одной дроссельной шайбы.</a:t>
            </a:r>
          </a:p>
        </p:txBody>
      </p:sp>
    </p:spTree>
    <p:extLst>
      <p:ext uri="{BB962C8B-B14F-4D97-AF65-F5344CB8AC3E}">
        <p14:creationId xmlns:p14="http://schemas.microsoft.com/office/powerpoint/2010/main" val="837299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7</a:t>
            </a:fld>
            <a:endParaRPr lang="ru-RU"/>
          </a:p>
        </p:txBody>
      </p:sp>
      <p:sp>
        <p:nvSpPr>
          <p:cNvPr id="6" name="Заголовок 5"/>
          <p:cNvSpPr>
            <a:spLocks noGrp="1"/>
          </p:cNvSpPr>
          <p:nvPr>
            <p:ph type="title"/>
          </p:nvPr>
        </p:nvSpPr>
        <p:spPr/>
        <p:txBody>
          <a:bodyPr/>
          <a:lstStyle/>
          <a:p>
            <a:r>
              <a:rPr lang="ru-RU" dirty="0"/>
              <a:t>Конкуренты</a:t>
            </a:r>
          </a:p>
        </p:txBody>
      </p:sp>
      <p:sp>
        <p:nvSpPr>
          <p:cNvPr id="2" name="Объект 1"/>
          <p:cNvSpPr>
            <a:spLocks noGrp="1"/>
          </p:cNvSpPr>
          <p:nvPr>
            <p:ph idx="1"/>
          </p:nvPr>
        </p:nvSpPr>
        <p:spPr>
          <a:xfrm>
            <a:off x="609521" y="983009"/>
            <a:ext cx="3606879" cy="5144573"/>
          </a:xfrm>
        </p:spPr>
        <p:txBody>
          <a:bodyPr>
            <a:normAutofit fontScale="92500" lnSpcReduction="10000"/>
          </a:bodyPr>
          <a:lstStyle/>
          <a:p>
            <a:r>
              <a:rPr lang="ru-RU" sz="2200" b="1" dirty="0"/>
              <a:t>Прямым </a:t>
            </a:r>
            <a:r>
              <a:rPr lang="ru-RU" sz="2200" dirty="0"/>
              <a:t>конкурентом является фирма «</a:t>
            </a:r>
            <a:r>
              <a:rPr lang="en-US" sz="2200" dirty="0"/>
              <a:t>IRBICOM</a:t>
            </a:r>
            <a:r>
              <a:rPr lang="ru-RU" sz="2200" dirty="0"/>
              <a:t>», производящая регулируемые дроссельные шайбы с изменяемым проходным сечением.</a:t>
            </a:r>
          </a:p>
          <a:p>
            <a:r>
              <a:rPr lang="ru-RU" sz="2200" b="1" dirty="0"/>
              <a:t>Косвенным</a:t>
            </a:r>
            <a:r>
              <a:rPr lang="ru-RU" sz="2200" dirty="0"/>
              <a:t> конкурентом является компании, занимающиеся производством балансировочных клапанов. Например, фирма «</a:t>
            </a:r>
            <a:r>
              <a:rPr lang="en-US" sz="2200" dirty="0"/>
              <a:t>VALTEC</a:t>
            </a:r>
            <a:r>
              <a:rPr lang="ru-RU" sz="2200" dirty="0"/>
              <a:t>» </a:t>
            </a:r>
          </a:p>
          <a:p>
            <a:r>
              <a:rPr lang="ru-RU" sz="2200" b="1" dirty="0"/>
              <a:t>Главное отличие от конкурента</a:t>
            </a:r>
            <a:r>
              <a:rPr lang="ru-RU" sz="2200" dirty="0"/>
              <a:t> – сроки производства продукции и срок службы шайбы.</a:t>
            </a:r>
          </a:p>
          <a:p>
            <a:endParaRPr lang="ru-RU" dirty="0"/>
          </a:p>
        </p:txBody>
      </p:sp>
      <p:pic>
        <p:nvPicPr>
          <p:cNvPr id="4" name="Рисунок 3">
            <a:extLst>
              <a:ext uri="{FF2B5EF4-FFF2-40B4-BE49-F238E27FC236}">
                <a16:creationId xmlns:a16="http://schemas.microsoft.com/office/drawing/2014/main" id="{82A01C18-FF20-8744-8E4B-08D5527A0C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9016" y="1338609"/>
            <a:ext cx="3466184" cy="2408400"/>
          </a:xfrm>
          <a:prstGeom prst="rect">
            <a:avLst/>
          </a:prstGeom>
        </p:spPr>
      </p:pic>
      <p:sp>
        <p:nvSpPr>
          <p:cNvPr id="7" name="TextBox 6">
            <a:extLst>
              <a:ext uri="{FF2B5EF4-FFF2-40B4-BE49-F238E27FC236}">
                <a16:creationId xmlns:a16="http://schemas.microsoft.com/office/drawing/2014/main" id="{E4DA53D5-99E2-AB42-BAF8-A28C77289C6B}"/>
              </a:ext>
            </a:extLst>
          </p:cNvPr>
          <p:cNvSpPr txBox="1"/>
          <p:nvPr/>
        </p:nvSpPr>
        <p:spPr>
          <a:xfrm>
            <a:off x="5119016" y="889510"/>
            <a:ext cx="3281680" cy="400110"/>
          </a:xfrm>
          <a:prstGeom prst="rect">
            <a:avLst/>
          </a:prstGeom>
          <a:noFill/>
        </p:spPr>
        <p:txBody>
          <a:bodyPr wrap="square" rtlCol="0">
            <a:spAutoFit/>
          </a:bodyPr>
          <a:lstStyle/>
          <a:p>
            <a:r>
              <a:rPr lang="ru-RU" sz="2000" dirty="0"/>
              <a:t>Наш продукт</a:t>
            </a:r>
          </a:p>
        </p:txBody>
      </p:sp>
      <p:pic>
        <p:nvPicPr>
          <p:cNvPr id="9" name="Рисунок 8">
            <a:extLst>
              <a:ext uri="{FF2B5EF4-FFF2-40B4-BE49-F238E27FC236}">
                <a16:creationId xmlns:a16="http://schemas.microsoft.com/office/drawing/2014/main" id="{C6BEE7A7-8F8C-504E-92BA-B396038C7C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8584" y="1338609"/>
            <a:ext cx="3391353" cy="3897795"/>
          </a:xfrm>
          <a:prstGeom prst="rect">
            <a:avLst/>
          </a:prstGeom>
        </p:spPr>
      </p:pic>
      <p:sp>
        <p:nvSpPr>
          <p:cNvPr id="10" name="TextBox 9">
            <a:extLst>
              <a:ext uri="{FF2B5EF4-FFF2-40B4-BE49-F238E27FC236}">
                <a16:creationId xmlns:a16="http://schemas.microsoft.com/office/drawing/2014/main" id="{ACC94B05-6706-F74F-8F4F-9CC4104DE3F2}"/>
              </a:ext>
            </a:extLst>
          </p:cNvPr>
          <p:cNvSpPr txBox="1"/>
          <p:nvPr/>
        </p:nvSpPr>
        <p:spPr>
          <a:xfrm>
            <a:off x="8647784" y="936750"/>
            <a:ext cx="3788056" cy="400110"/>
          </a:xfrm>
          <a:prstGeom prst="rect">
            <a:avLst/>
          </a:prstGeom>
          <a:noFill/>
        </p:spPr>
        <p:txBody>
          <a:bodyPr wrap="square" rtlCol="0">
            <a:spAutoFit/>
          </a:bodyPr>
          <a:lstStyle/>
          <a:p>
            <a:r>
              <a:rPr lang="ru-RU" sz="2000" dirty="0"/>
              <a:t>Продукт прямого конкурента</a:t>
            </a:r>
          </a:p>
        </p:txBody>
      </p:sp>
      <p:pic>
        <p:nvPicPr>
          <p:cNvPr id="12" name="Рисунок 11">
            <a:extLst>
              <a:ext uri="{FF2B5EF4-FFF2-40B4-BE49-F238E27FC236}">
                <a16:creationId xmlns:a16="http://schemas.microsoft.com/office/drawing/2014/main" id="{D6744DFC-414D-7D48-A979-5491DAA251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2400" y="4293873"/>
            <a:ext cx="3120281" cy="2565714"/>
          </a:xfrm>
          <a:prstGeom prst="rect">
            <a:avLst/>
          </a:prstGeom>
        </p:spPr>
      </p:pic>
      <p:sp>
        <p:nvSpPr>
          <p:cNvPr id="13" name="TextBox 12">
            <a:extLst>
              <a:ext uri="{FF2B5EF4-FFF2-40B4-BE49-F238E27FC236}">
                <a16:creationId xmlns:a16="http://schemas.microsoft.com/office/drawing/2014/main" id="{BFB1AB4C-CDBE-8D4C-9158-DBEC213C3CF3}"/>
              </a:ext>
            </a:extLst>
          </p:cNvPr>
          <p:cNvSpPr txBox="1"/>
          <p:nvPr/>
        </p:nvSpPr>
        <p:spPr>
          <a:xfrm>
            <a:off x="5151700" y="3958240"/>
            <a:ext cx="4114220" cy="400110"/>
          </a:xfrm>
          <a:prstGeom prst="rect">
            <a:avLst/>
          </a:prstGeom>
          <a:noFill/>
        </p:spPr>
        <p:txBody>
          <a:bodyPr wrap="square" rtlCol="0">
            <a:spAutoFit/>
          </a:bodyPr>
          <a:lstStyle/>
          <a:p>
            <a:r>
              <a:rPr lang="ru-RU" sz="2000" dirty="0"/>
              <a:t>Продукт косвенного конкурента</a:t>
            </a:r>
          </a:p>
        </p:txBody>
      </p:sp>
    </p:spTree>
    <p:extLst>
      <p:ext uri="{BB962C8B-B14F-4D97-AF65-F5344CB8AC3E}">
        <p14:creationId xmlns:p14="http://schemas.microsoft.com/office/powerpoint/2010/main" val="250708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8</a:t>
            </a:fld>
            <a:endParaRPr lang="ru-RU"/>
          </a:p>
        </p:txBody>
      </p:sp>
      <p:sp>
        <p:nvSpPr>
          <p:cNvPr id="6" name="Заголовок 5"/>
          <p:cNvSpPr>
            <a:spLocks noGrp="1"/>
          </p:cNvSpPr>
          <p:nvPr>
            <p:ph type="title"/>
          </p:nvPr>
        </p:nvSpPr>
        <p:spPr/>
        <p:txBody>
          <a:bodyPr/>
          <a:lstStyle/>
          <a:p>
            <a:r>
              <a:rPr lang="ru-RU" dirty="0"/>
              <a:t>Текущие результаты команды</a:t>
            </a:r>
          </a:p>
        </p:txBody>
      </p:sp>
      <p:sp>
        <p:nvSpPr>
          <p:cNvPr id="2" name="Объект 1"/>
          <p:cNvSpPr>
            <a:spLocks noGrp="1"/>
          </p:cNvSpPr>
          <p:nvPr>
            <p:ph idx="1"/>
          </p:nvPr>
        </p:nvSpPr>
        <p:spPr/>
        <p:txBody>
          <a:bodyPr/>
          <a:lstStyle/>
          <a:p>
            <a:r>
              <a:rPr lang="ru-RU" b="1" dirty="0"/>
              <a:t>Предварительно была достигнута договоренность с ООО «ПТА-Механика» по предоставлению производственных площадей, а также необходимого оборудования (токарных и фрезерных станков) для производства металлоизделий.</a:t>
            </a:r>
            <a:endParaRPr lang="ru-RU" dirty="0"/>
          </a:p>
          <a:p>
            <a:r>
              <a:rPr lang="ru-RU" b="1" dirty="0"/>
              <a:t>За время разработки проекта мы достигли:</a:t>
            </a:r>
            <a:endParaRPr lang="ru-RU" dirty="0"/>
          </a:p>
          <a:p>
            <a:r>
              <a:rPr lang="ru-RU" dirty="0"/>
              <a:t>1.разработали готовый продукт </a:t>
            </a:r>
          </a:p>
          <a:p>
            <a:r>
              <a:rPr lang="ru-RU" dirty="0"/>
              <a:t>2.проработали клиентскую базу </a:t>
            </a:r>
          </a:p>
          <a:p>
            <a:r>
              <a:rPr lang="ru-RU" dirty="0"/>
              <a:t>3.провели исследование рынка</a:t>
            </a:r>
          </a:p>
          <a:p>
            <a:r>
              <a:rPr lang="ru-RU" b="1" dirty="0"/>
              <a:t>Ключевыми партнерами являются:</a:t>
            </a:r>
            <a:endParaRPr lang="ru-RU" dirty="0"/>
          </a:p>
          <a:p>
            <a:r>
              <a:rPr lang="ru-RU" dirty="0"/>
              <a:t>1.ООО "ПТА-Механика"</a:t>
            </a:r>
          </a:p>
          <a:p>
            <a:r>
              <a:rPr lang="ru-RU" dirty="0"/>
              <a:t>2.ПАО "Северсталь"</a:t>
            </a:r>
          </a:p>
          <a:p>
            <a:endParaRPr lang="ru-RU" dirty="0"/>
          </a:p>
        </p:txBody>
      </p:sp>
    </p:spTree>
    <p:extLst>
      <p:ext uri="{BB962C8B-B14F-4D97-AF65-F5344CB8AC3E}">
        <p14:creationId xmlns:p14="http://schemas.microsoft.com/office/powerpoint/2010/main" val="1995148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BC7A1EAF-E809-2AA4-077A-DF27BDE06A4B}"/>
              </a:ext>
            </a:extLst>
          </p:cNvPr>
          <p:cNvSpPr>
            <a:spLocks noGrp="1"/>
          </p:cNvSpPr>
          <p:nvPr>
            <p:ph type="title"/>
          </p:nvPr>
        </p:nvSpPr>
        <p:spPr/>
        <p:txBody>
          <a:bodyPr>
            <a:normAutofit/>
          </a:bodyPr>
          <a:lstStyle/>
          <a:p>
            <a:r>
              <a:rPr lang="ru-RU" dirty="0"/>
              <a:t>План развития стартап-проекта</a:t>
            </a:r>
          </a:p>
        </p:txBody>
      </p:sp>
      <p:sp>
        <p:nvSpPr>
          <p:cNvPr id="5" name="Номер слайда 4">
            <a:extLst>
              <a:ext uri="{FF2B5EF4-FFF2-40B4-BE49-F238E27FC236}">
                <a16:creationId xmlns:a16="http://schemas.microsoft.com/office/drawing/2014/main" id="{D21F8FD9-CB3D-06A6-9460-0E8706C9BD46}"/>
              </a:ext>
            </a:extLst>
          </p:cNvPr>
          <p:cNvSpPr>
            <a:spLocks noGrp="1"/>
          </p:cNvSpPr>
          <p:nvPr>
            <p:ph type="sldNum" sz="quarter" idx="12"/>
          </p:nvPr>
        </p:nvSpPr>
        <p:spPr/>
        <p:txBody>
          <a:bodyPr/>
          <a:lstStyle/>
          <a:p>
            <a:fld id="{024C55D1-92A9-4B02-AD60-DEC4B6659F3A}" type="slidenum">
              <a:rPr lang="ru-RU" smtClean="0"/>
              <a:pPr/>
              <a:t>9</a:t>
            </a:fld>
            <a:endParaRPr lang="ru-RU"/>
          </a:p>
        </p:txBody>
      </p:sp>
      <p:graphicFrame>
        <p:nvGraphicFramePr>
          <p:cNvPr id="2" name="Объект 1">
            <a:extLst>
              <a:ext uri="{FF2B5EF4-FFF2-40B4-BE49-F238E27FC236}">
                <a16:creationId xmlns:a16="http://schemas.microsoft.com/office/drawing/2014/main" id="{DEE5283E-81CE-9046-8677-D276C8B29447}"/>
              </a:ext>
            </a:extLst>
          </p:cNvPr>
          <p:cNvGraphicFramePr>
            <a:graphicFrameLocks noGrp="1"/>
          </p:cNvGraphicFramePr>
          <p:nvPr>
            <p:ph idx="1"/>
            <p:extLst>
              <p:ext uri="{D42A27DB-BD31-4B8C-83A1-F6EECF244321}">
                <p14:modId xmlns:p14="http://schemas.microsoft.com/office/powerpoint/2010/main" val="4156035633"/>
              </p:ext>
            </p:extLst>
          </p:nvPr>
        </p:nvGraphicFramePr>
        <p:xfrm>
          <a:off x="609600" y="982663"/>
          <a:ext cx="10971216" cy="351028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1100445198"/>
                    </a:ext>
                  </a:extLst>
                </a:gridCol>
                <a:gridCol w="1828272">
                  <a:extLst>
                    <a:ext uri="{9D8B030D-6E8A-4147-A177-3AD203B41FA5}">
                      <a16:colId xmlns:a16="http://schemas.microsoft.com/office/drawing/2014/main" val="2921685359"/>
                    </a:ext>
                  </a:extLst>
                </a:gridCol>
                <a:gridCol w="1828536">
                  <a:extLst>
                    <a:ext uri="{9D8B030D-6E8A-4147-A177-3AD203B41FA5}">
                      <a16:colId xmlns:a16="http://schemas.microsoft.com/office/drawing/2014/main" val="2010530519"/>
                    </a:ext>
                  </a:extLst>
                </a:gridCol>
                <a:gridCol w="1828536">
                  <a:extLst>
                    <a:ext uri="{9D8B030D-6E8A-4147-A177-3AD203B41FA5}">
                      <a16:colId xmlns:a16="http://schemas.microsoft.com/office/drawing/2014/main" val="19624527"/>
                    </a:ext>
                  </a:extLst>
                </a:gridCol>
                <a:gridCol w="1828536">
                  <a:extLst>
                    <a:ext uri="{9D8B030D-6E8A-4147-A177-3AD203B41FA5}">
                      <a16:colId xmlns:a16="http://schemas.microsoft.com/office/drawing/2014/main" val="206441821"/>
                    </a:ext>
                  </a:extLst>
                </a:gridCol>
                <a:gridCol w="1828536">
                  <a:extLst>
                    <a:ext uri="{9D8B030D-6E8A-4147-A177-3AD203B41FA5}">
                      <a16:colId xmlns:a16="http://schemas.microsoft.com/office/drawing/2014/main" val="2113041223"/>
                    </a:ext>
                  </a:extLst>
                </a:gridCol>
              </a:tblGrid>
              <a:tr h="370840">
                <a:tc>
                  <a:txBody>
                    <a:bodyPr/>
                    <a:lstStyle/>
                    <a:p>
                      <a:r>
                        <a:rPr lang="ru-RU" sz="1600" dirty="0"/>
                        <a:t>Наименование показателей</a:t>
                      </a:r>
                    </a:p>
                  </a:txBody>
                  <a:tcPr/>
                </a:tc>
                <a:tc>
                  <a:txBody>
                    <a:bodyPr/>
                    <a:lstStyle/>
                    <a:p>
                      <a:r>
                        <a:rPr lang="ru-RU" sz="1600" dirty="0"/>
                        <a:t>Ед. измерения</a:t>
                      </a:r>
                    </a:p>
                  </a:txBody>
                  <a:tcPr/>
                </a:tc>
                <a:tc>
                  <a:txBody>
                    <a:bodyPr/>
                    <a:lstStyle/>
                    <a:p>
                      <a:pPr algn="ctr"/>
                      <a:r>
                        <a:rPr lang="ru-RU" sz="1600" dirty="0"/>
                        <a:t>2024 г.</a:t>
                      </a:r>
                    </a:p>
                  </a:txBody>
                  <a:tcPr/>
                </a:tc>
                <a:tc>
                  <a:txBody>
                    <a:bodyPr/>
                    <a:lstStyle/>
                    <a:p>
                      <a:pPr algn="ctr"/>
                      <a:r>
                        <a:rPr lang="ru-RU" sz="1600" dirty="0"/>
                        <a:t>2025 г.</a:t>
                      </a:r>
                    </a:p>
                  </a:txBody>
                  <a:tcPr/>
                </a:tc>
                <a:tc>
                  <a:txBody>
                    <a:bodyPr/>
                    <a:lstStyle/>
                    <a:p>
                      <a:pPr algn="ctr"/>
                      <a:r>
                        <a:rPr lang="ru-RU" sz="1600" dirty="0"/>
                        <a:t>2026 г.</a:t>
                      </a:r>
                    </a:p>
                  </a:txBody>
                  <a:tcPr/>
                </a:tc>
                <a:tc>
                  <a:txBody>
                    <a:bodyPr/>
                    <a:lstStyle/>
                    <a:p>
                      <a:pPr algn="ctr"/>
                      <a:r>
                        <a:rPr lang="ru-RU" sz="1600" dirty="0"/>
                        <a:t>2027 г.</a:t>
                      </a:r>
                    </a:p>
                  </a:txBody>
                  <a:tcPr/>
                </a:tc>
                <a:extLst>
                  <a:ext uri="{0D108BD9-81ED-4DB2-BD59-A6C34878D82A}">
                    <a16:rowId xmlns:a16="http://schemas.microsoft.com/office/drawing/2014/main" val="635517636"/>
                  </a:ext>
                </a:extLst>
              </a:tr>
              <a:tr h="370840">
                <a:tc>
                  <a:txBody>
                    <a:bodyPr/>
                    <a:lstStyle/>
                    <a:p>
                      <a:r>
                        <a:rPr lang="ru-RU" sz="1600" dirty="0"/>
                        <a:t>Объём производства продукции</a:t>
                      </a:r>
                    </a:p>
                  </a:txBody>
                  <a:tcPr/>
                </a:tc>
                <a:tc>
                  <a:txBody>
                    <a:bodyPr/>
                    <a:lstStyle/>
                    <a:p>
                      <a:pPr algn="ctr"/>
                      <a:r>
                        <a:rPr lang="ru-RU" sz="1600" dirty="0"/>
                        <a:t>Шт.</a:t>
                      </a:r>
                    </a:p>
                  </a:txBody>
                  <a:tcPr/>
                </a:tc>
                <a:tc>
                  <a:txBody>
                    <a:bodyPr/>
                    <a:lstStyle/>
                    <a:p>
                      <a:pPr algn="ctr"/>
                      <a:r>
                        <a:rPr lang="ru-RU" sz="1600" dirty="0"/>
                        <a:t>1000</a:t>
                      </a:r>
                    </a:p>
                  </a:txBody>
                  <a:tcPr/>
                </a:tc>
                <a:tc>
                  <a:txBody>
                    <a:bodyPr/>
                    <a:lstStyle/>
                    <a:p>
                      <a:pPr algn="ctr"/>
                      <a:r>
                        <a:rPr lang="ru-RU" sz="1600" dirty="0"/>
                        <a:t>1500</a:t>
                      </a:r>
                    </a:p>
                  </a:txBody>
                  <a:tcPr/>
                </a:tc>
                <a:tc>
                  <a:txBody>
                    <a:bodyPr/>
                    <a:lstStyle/>
                    <a:p>
                      <a:pPr algn="ctr"/>
                      <a:r>
                        <a:rPr lang="ru-RU" sz="1600" dirty="0"/>
                        <a:t>2500</a:t>
                      </a:r>
                    </a:p>
                  </a:txBody>
                  <a:tcPr/>
                </a:tc>
                <a:tc>
                  <a:txBody>
                    <a:bodyPr/>
                    <a:lstStyle/>
                    <a:p>
                      <a:pPr algn="ctr"/>
                      <a:r>
                        <a:rPr lang="ru-RU" sz="1600" dirty="0"/>
                        <a:t>4000</a:t>
                      </a:r>
                    </a:p>
                  </a:txBody>
                  <a:tcPr/>
                </a:tc>
                <a:extLst>
                  <a:ext uri="{0D108BD9-81ED-4DB2-BD59-A6C34878D82A}">
                    <a16:rowId xmlns:a16="http://schemas.microsoft.com/office/drawing/2014/main" val="3732585827"/>
                  </a:ext>
                </a:extLst>
              </a:tr>
              <a:tr h="370840">
                <a:tc>
                  <a:txBody>
                    <a:bodyPr/>
                    <a:lstStyle/>
                    <a:p>
                      <a:r>
                        <a:rPr lang="ru-RU" sz="1600" dirty="0"/>
                        <a:t>План</a:t>
                      </a:r>
                    </a:p>
                  </a:txBody>
                  <a:tcPr/>
                </a:tc>
                <a:tc>
                  <a:txBody>
                    <a:bodyPr/>
                    <a:lstStyle/>
                    <a:p>
                      <a:pPr algn="ctr"/>
                      <a:r>
                        <a:rPr lang="ru-RU" sz="1600" dirty="0"/>
                        <a:t>Тыс. руб.</a:t>
                      </a:r>
                    </a:p>
                  </a:txBody>
                  <a:tcPr/>
                </a:tc>
                <a:tc>
                  <a:txBody>
                    <a:bodyPr/>
                    <a:lstStyle/>
                    <a:p>
                      <a:pPr algn="ctr"/>
                      <a:r>
                        <a:rPr lang="ru-RU" sz="1600" dirty="0"/>
                        <a:t>11000000</a:t>
                      </a:r>
                    </a:p>
                  </a:txBody>
                  <a:tcPr/>
                </a:tc>
                <a:tc>
                  <a:txBody>
                    <a:bodyPr/>
                    <a:lstStyle/>
                    <a:p>
                      <a:pPr algn="ctr"/>
                      <a:r>
                        <a:rPr lang="ru-RU" sz="1600" dirty="0"/>
                        <a:t>16500000</a:t>
                      </a:r>
                    </a:p>
                  </a:txBody>
                  <a:tcPr/>
                </a:tc>
                <a:tc>
                  <a:txBody>
                    <a:bodyPr/>
                    <a:lstStyle/>
                    <a:p>
                      <a:pPr algn="ctr"/>
                      <a:r>
                        <a:rPr lang="ru-RU" sz="1600" dirty="0"/>
                        <a:t>27500000</a:t>
                      </a:r>
                    </a:p>
                  </a:txBody>
                  <a:tcPr/>
                </a:tc>
                <a:tc>
                  <a:txBody>
                    <a:bodyPr/>
                    <a:lstStyle/>
                    <a:p>
                      <a:pPr algn="ctr"/>
                      <a:r>
                        <a:rPr lang="ru-RU" sz="1600" dirty="0"/>
                        <a:t>44000000</a:t>
                      </a:r>
                    </a:p>
                  </a:txBody>
                  <a:tcPr/>
                </a:tc>
                <a:extLst>
                  <a:ext uri="{0D108BD9-81ED-4DB2-BD59-A6C34878D82A}">
                    <a16:rowId xmlns:a16="http://schemas.microsoft.com/office/drawing/2014/main" val="3003113762"/>
                  </a:ext>
                </a:extLst>
              </a:tr>
              <a:tr h="370840">
                <a:tc>
                  <a:txBody>
                    <a:bodyPr/>
                    <a:lstStyle/>
                    <a:p>
                      <a:r>
                        <a:rPr lang="ru-RU" sz="1600" dirty="0"/>
                        <a:t>Факт</a:t>
                      </a:r>
                    </a:p>
                  </a:txBody>
                  <a:tcPr/>
                </a:tc>
                <a:tc>
                  <a:txBody>
                    <a:bodyPr/>
                    <a:lstStyle/>
                    <a:p>
                      <a:pPr marL="0" marR="0" lvl="0" indent="0" algn="ctr" defTabSz="1172261" rtl="0" eaLnBrk="1" fontAlgn="auto" latinLnBrk="0" hangingPunct="1">
                        <a:lnSpc>
                          <a:spcPct val="100000"/>
                        </a:lnSpc>
                        <a:spcBef>
                          <a:spcPts val="0"/>
                        </a:spcBef>
                        <a:spcAft>
                          <a:spcPts val="0"/>
                        </a:spcAft>
                        <a:buClrTx/>
                        <a:buSzTx/>
                        <a:buFontTx/>
                        <a:buNone/>
                        <a:tabLst/>
                        <a:defRPr/>
                      </a:pPr>
                      <a:r>
                        <a:rPr lang="ru-RU" sz="1600" dirty="0"/>
                        <a:t>Тыс. руб.</a:t>
                      </a:r>
                    </a:p>
                    <a:p>
                      <a:pPr algn="ctr"/>
                      <a:endParaRPr lang="ru-RU" sz="1600" dirty="0"/>
                    </a:p>
                  </a:txBody>
                  <a:tcPr/>
                </a:tc>
                <a:tc>
                  <a:txBody>
                    <a:bodyPr/>
                    <a:lstStyle/>
                    <a:p>
                      <a:pPr algn="ctr"/>
                      <a:r>
                        <a:rPr lang="ru-RU" sz="1600" dirty="0"/>
                        <a:t>11000000</a:t>
                      </a:r>
                    </a:p>
                  </a:txBody>
                  <a:tcPr/>
                </a:tc>
                <a:tc>
                  <a:txBody>
                    <a:bodyPr/>
                    <a:lstStyle/>
                    <a:p>
                      <a:pPr algn="ctr"/>
                      <a:r>
                        <a:rPr lang="ru-RU" sz="1600" dirty="0"/>
                        <a:t>16500000</a:t>
                      </a:r>
                    </a:p>
                  </a:txBody>
                  <a:tcPr/>
                </a:tc>
                <a:tc>
                  <a:txBody>
                    <a:bodyPr/>
                    <a:lstStyle/>
                    <a:p>
                      <a:pPr algn="ctr"/>
                      <a:r>
                        <a:rPr lang="ru-RU" sz="1600" dirty="0"/>
                        <a:t>27500000</a:t>
                      </a:r>
                    </a:p>
                  </a:txBody>
                  <a:tcPr/>
                </a:tc>
                <a:tc>
                  <a:txBody>
                    <a:bodyPr/>
                    <a:lstStyle/>
                    <a:p>
                      <a:pPr algn="ctr"/>
                      <a:r>
                        <a:rPr lang="ru-RU" sz="1600" dirty="0"/>
                        <a:t>44000000</a:t>
                      </a:r>
                    </a:p>
                  </a:txBody>
                  <a:tcPr/>
                </a:tc>
                <a:extLst>
                  <a:ext uri="{0D108BD9-81ED-4DB2-BD59-A6C34878D82A}">
                    <a16:rowId xmlns:a16="http://schemas.microsoft.com/office/drawing/2014/main" val="2755415387"/>
                  </a:ext>
                </a:extLst>
              </a:tr>
              <a:tr h="370840">
                <a:tc>
                  <a:txBody>
                    <a:bodyPr/>
                    <a:lstStyle/>
                    <a:p>
                      <a:r>
                        <a:rPr lang="ru-RU" sz="1600" dirty="0"/>
                        <a:t>Изменения (+/-)</a:t>
                      </a:r>
                    </a:p>
                  </a:txBody>
                  <a:tcPr/>
                </a:tc>
                <a:tc>
                  <a:txBody>
                    <a:bodyPr/>
                    <a:lstStyle/>
                    <a:p>
                      <a:pPr marL="0" marR="0" lvl="0" indent="0" algn="ctr" defTabSz="1172261" rtl="0" eaLnBrk="1" fontAlgn="auto" latinLnBrk="0" hangingPunct="1">
                        <a:lnSpc>
                          <a:spcPct val="100000"/>
                        </a:lnSpc>
                        <a:spcBef>
                          <a:spcPts val="0"/>
                        </a:spcBef>
                        <a:spcAft>
                          <a:spcPts val="0"/>
                        </a:spcAft>
                        <a:buClrTx/>
                        <a:buSzTx/>
                        <a:buFontTx/>
                        <a:buNone/>
                        <a:tabLst/>
                        <a:defRPr/>
                      </a:pPr>
                      <a:r>
                        <a:rPr lang="ru-RU" sz="1600" dirty="0"/>
                        <a:t>Тыс. руб.</a:t>
                      </a:r>
                    </a:p>
                    <a:p>
                      <a:pPr algn="ctr"/>
                      <a:endParaRPr lang="ru-RU" sz="1600" dirty="0"/>
                    </a:p>
                  </a:txBody>
                  <a:tcPr/>
                </a:tc>
                <a:tc>
                  <a:txBody>
                    <a:bodyPr/>
                    <a:lstStyle/>
                    <a:p>
                      <a:pPr algn="ctr"/>
                      <a:r>
                        <a:rPr lang="ru-RU" sz="1600" dirty="0"/>
                        <a:t>0</a:t>
                      </a:r>
                    </a:p>
                  </a:txBody>
                  <a:tcPr/>
                </a:tc>
                <a:tc>
                  <a:txBody>
                    <a:bodyPr/>
                    <a:lstStyle/>
                    <a:p>
                      <a:pPr algn="ctr"/>
                      <a:r>
                        <a:rPr lang="ru-RU" sz="1600" dirty="0"/>
                        <a:t>0</a:t>
                      </a:r>
                    </a:p>
                  </a:txBody>
                  <a:tcPr/>
                </a:tc>
                <a:tc>
                  <a:txBody>
                    <a:bodyPr/>
                    <a:lstStyle/>
                    <a:p>
                      <a:pPr algn="ctr"/>
                      <a:r>
                        <a:rPr lang="ru-RU" sz="1600" dirty="0"/>
                        <a:t>0</a:t>
                      </a:r>
                    </a:p>
                  </a:txBody>
                  <a:tcPr/>
                </a:tc>
                <a:tc>
                  <a:txBody>
                    <a:bodyPr/>
                    <a:lstStyle/>
                    <a:p>
                      <a:pPr algn="ctr"/>
                      <a:r>
                        <a:rPr lang="ru-RU" sz="1600" dirty="0"/>
                        <a:t>0</a:t>
                      </a:r>
                    </a:p>
                  </a:txBody>
                  <a:tcPr/>
                </a:tc>
                <a:extLst>
                  <a:ext uri="{0D108BD9-81ED-4DB2-BD59-A6C34878D82A}">
                    <a16:rowId xmlns:a16="http://schemas.microsoft.com/office/drawing/2014/main" val="848619038"/>
                  </a:ext>
                </a:extLst>
              </a:tr>
              <a:tr h="370840">
                <a:tc>
                  <a:txBody>
                    <a:bodyPr/>
                    <a:lstStyle/>
                    <a:p>
                      <a:r>
                        <a:rPr lang="ru-RU" sz="1600" dirty="0"/>
                        <a:t>% выполнения плана</a:t>
                      </a:r>
                    </a:p>
                  </a:txBody>
                  <a:tcPr/>
                </a:tc>
                <a:tc>
                  <a:txBody>
                    <a:bodyPr/>
                    <a:lstStyle/>
                    <a:p>
                      <a:pPr algn="ctr"/>
                      <a:r>
                        <a:rPr lang="ru-RU" sz="1600" dirty="0"/>
                        <a:t>%</a:t>
                      </a:r>
                    </a:p>
                  </a:txBody>
                  <a:tcPr/>
                </a:tc>
                <a:tc>
                  <a:txBody>
                    <a:bodyPr/>
                    <a:lstStyle/>
                    <a:p>
                      <a:pPr algn="ctr"/>
                      <a:r>
                        <a:rPr lang="ru-RU" sz="1600" dirty="0"/>
                        <a:t>100</a:t>
                      </a:r>
                    </a:p>
                  </a:txBody>
                  <a:tcPr/>
                </a:tc>
                <a:tc>
                  <a:txBody>
                    <a:bodyPr/>
                    <a:lstStyle/>
                    <a:p>
                      <a:pPr algn="ctr"/>
                      <a:r>
                        <a:rPr lang="ru-RU" sz="1600" dirty="0"/>
                        <a:t>100</a:t>
                      </a:r>
                    </a:p>
                  </a:txBody>
                  <a:tcPr/>
                </a:tc>
                <a:tc>
                  <a:txBody>
                    <a:bodyPr/>
                    <a:lstStyle/>
                    <a:p>
                      <a:pPr algn="ctr"/>
                      <a:r>
                        <a:rPr lang="ru-RU" sz="1600" dirty="0"/>
                        <a:t>100</a:t>
                      </a:r>
                    </a:p>
                  </a:txBody>
                  <a:tcPr/>
                </a:tc>
                <a:tc>
                  <a:txBody>
                    <a:bodyPr/>
                    <a:lstStyle/>
                    <a:p>
                      <a:pPr algn="ctr"/>
                      <a:r>
                        <a:rPr lang="ru-RU" sz="1600" dirty="0"/>
                        <a:t>100</a:t>
                      </a:r>
                    </a:p>
                  </a:txBody>
                  <a:tcPr/>
                </a:tc>
                <a:extLst>
                  <a:ext uri="{0D108BD9-81ED-4DB2-BD59-A6C34878D82A}">
                    <a16:rowId xmlns:a16="http://schemas.microsoft.com/office/drawing/2014/main" val="111611043"/>
                  </a:ext>
                </a:extLst>
              </a:tr>
            </a:tbl>
          </a:graphicData>
        </a:graphic>
      </p:graphicFrame>
    </p:spTree>
    <p:extLst>
      <p:ext uri="{BB962C8B-B14F-4D97-AF65-F5344CB8AC3E}">
        <p14:creationId xmlns:p14="http://schemas.microsoft.com/office/powerpoint/2010/main" val="3331001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10</a:t>
            </a:fld>
            <a:endParaRPr lang="ru-RU"/>
          </a:p>
        </p:txBody>
      </p:sp>
      <p:sp>
        <p:nvSpPr>
          <p:cNvPr id="6" name="Заголовок 5"/>
          <p:cNvSpPr>
            <a:spLocks noGrp="1"/>
          </p:cNvSpPr>
          <p:nvPr>
            <p:ph type="title"/>
          </p:nvPr>
        </p:nvSpPr>
        <p:spPr/>
        <p:txBody>
          <a:bodyPr/>
          <a:lstStyle/>
          <a:p>
            <a:r>
              <a:rPr lang="ru-RU" dirty="0"/>
              <a:t>Предложение для инвестора</a:t>
            </a:r>
          </a:p>
        </p:txBody>
      </p:sp>
      <p:sp>
        <p:nvSpPr>
          <p:cNvPr id="2" name="Объект 1"/>
          <p:cNvSpPr>
            <a:spLocks noGrp="1"/>
          </p:cNvSpPr>
          <p:nvPr>
            <p:ph idx="1"/>
          </p:nvPr>
        </p:nvSpPr>
        <p:spPr/>
        <p:txBody>
          <a:bodyPr>
            <a:normAutofit fontScale="92500" lnSpcReduction="10000"/>
          </a:bodyPr>
          <a:lstStyle/>
          <a:p>
            <a:r>
              <a:rPr lang="ru-RU" b="1" dirty="0"/>
              <a:t>Расходы на производство Материалы, комплектующие и прочие расходы за 8 месяцев работы: </a:t>
            </a:r>
          </a:p>
          <a:p>
            <a:r>
              <a:rPr lang="ru-RU" dirty="0"/>
              <a:t>Закупка, проведение тестирования аналога – 35 тысяч рублей </a:t>
            </a:r>
          </a:p>
          <a:p>
            <a:r>
              <a:rPr lang="ru-RU" dirty="0"/>
              <a:t>Закупка сырья – 30 тысяч рублей </a:t>
            </a:r>
          </a:p>
          <a:p>
            <a:r>
              <a:rPr lang="ru-RU" dirty="0"/>
              <a:t>Закупка комплектующих для оборудования - 200 тысяч рублей </a:t>
            </a:r>
          </a:p>
          <a:p>
            <a:r>
              <a:rPr lang="ru-RU" dirty="0"/>
              <a:t>Проведение испытаний и тестов в лабораториях – 25 тысяч рублей Изготовление тестовых образцов – 50 тысяч рублей </a:t>
            </a:r>
          </a:p>
          <a:p>
            <a:r>
              <a:rPr lang="ru-RU" b="1" dirty="0"/>
              <a:t>Итого по производственной части сумма может составить 340 тысяч рублей.</a:t>
            </a:r>
          </a:p>
          <a:p>
            <a:r>
              <a:rPr lang="ru-RU" dirty="0"/>
              <a:t>Реклама и продвижение социальных сетей 50 тысяч рублей.</a:t>
            </a:r>
          </a:p>
          <a:p>
            <a:r>
              <a:rPr lang="ru-RU" dirty="0"/>
              <a:t>Зарплата специалиста составит 632,8 тысяч рублей.</a:t>
            </a:r>
          </a:p>
          <a:p>
            <a:r>
              <a:rPr lang="ru-RU" dirty="0"/>
              <a:t>Арендная плата составит 800 тысяч рублей.</a:t>
            </a:r>
          </a:p>
          <a:p>
            <a:r>
              <a:rPr lang="ru-RU" b="1" dirty="0"/>
              <a:t>Итого стоимость </a:t>
            </a:r>
            <a:r>
              <a:rPr lang="ru-RU" b="1" dirty="0" err="1"/>
              <a:t>стартап</a:t>
            </a:r>
            <a:r>
              <a:rPr lang="ru-RU" b="1" dirty="0"/>
              <a:t>-проекта составит 1.822.800 рублей</a:t>
            </a:r>
            <a:r>
              <a:rPr lang="ru-RU" dirty="0"/>
              <a:t>.</a:t>
            </a:r>
          </a:p>
          <a:p>
            <a:r>
              <a:rPr lang="ru-RU" b="1" dirty="0"/>
              <a:t>Инвестор</a:t>
            </a:r>
            <a:r>
              <a:rPr lang="ru-RU" dirty="0"/>
              <a:t> получит прибыль в виде </a:t>
            </a:r>
            <a:r>
              <a:rPr lang="ru-RU" b="1" dirty="0"/>
              <a:t>25%</a:t>
            </a:r>
            <a:r>
              <a:rPr lang="ru-RU" dirty="0"/>
              <a:t> годовых от прибыли компании и </a:t>
            </a:r>
            <a:r>
              <a:rPr lang="ru-RU" b="1" dirty="0"/>
              <a:t>50%</a:t>
            </a:r>
            <a:r>
              <a:rPr lang="ru-RU" dirty="0"/>
              <a:t> доли владения компанией.</a:t>
            </a:r>
          </a:p>
          <a:p>
            <a:endParaRPr lang="ru-RU" dirty="0"/>
          </a:p>
        </p:txBody>
      </p:sp>
    </p:spTree>
    <p:extLst>
      <p:ext uri="{BB962C8B-B14F-4D97-AF65-F5344CB8AC3E}">
        <p14:creationId xmlns:p14="http://schemas.microsoft.com/office/powerpoint/2010/main" val="4163999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024C55D1-92A9-4B02-AD60-DEC4B6659F3A}" type="slidenum">
              <a:rPr lang="ru-RU" smtClean="0"/>
              <a:pPr/>
              <a:t>11</a:t>
            </a:fld>
            <a:endParaRPr lang="ru-RU"/>
          </a:p>
        </p:txBody>
      </p:sp>
      <p:sp>
        <p:nvSpPr>
          <p:cNvPr id="4" name="Заголовок 3"/>
          <p:cNvSpPr>
            <a:spLocks noGrp="1"/>
          </p:cNvSpPr>
          <p:nvPr>
            <p:ph type="title"/>
          </p:nvPr>
        </p:nvSpPr>
        <p:spPr/>
        <p:txBody>
          <a:bodyPr>
            <a:normAutofit/>
          </a:bodyPr>
          <a:lstStyle/>
          <a:p>
            <a:r>
              <a:rPr lang="ru-RU" dirty="0"/>
              <a:t>Команда</a:t>
            </a:r>
          </a:p>
        </p:txBody>
      </p:sp>
      <p:sp>
        <p:nvSpPr>
          <p:cNvPr id="43" name="Объект 1"/>
          <p:cNvSpPr txBox="1">
            <a:spLocks/>
          </p:cNvSpPr>
          <p:nvPr/>
        </p:nvSpPr>
        <p:spPr>
          <a:xfrm>
            <a:off x="550144" y="962542"/>
            <a:ext cx="10971372" cy="5740024"/>
          </a:xfrm>
          <a:prstGeom prst="rect">
            <a:avLst/>
          </a:prstGeom>
        </p:spPr>
        <p:txBody>
          <a:bodyPr>
            <a:normAutofit fontScale="92500" lnSpcReduction="20000"/>
          </a:bodyPr>
          <a:lstStyle>
            <a:lvl1pPr marL="2036" indent="-2036" algn="l" defTabSz="1172261" rtl="0" eaLnBrk="1" latinLnBrk="0" hangingPunct="1">
              <a:spcBef>
                <a:spcPct val="20000"/>
              </a:spcBef>
              <a:buFont typeface="Arial" pitchFamily="34" charset="0"/>
              <a:buNone/>
              <a:defRPr sz="2300" kern="1200">
                <a:solidFill>
                  <a:schemeClr val="tx1"/>
                </a:solidFill>
                <a:latin typeface="+mn-lt"/>
                <a:ea typeface="+mn-ea"/>
                <a:cs typeface="+mn-cs"/>
              </a:defRPr>
            </a:lvl1pPr>
            <a:lvl2pPr marL="461985" indent="-4070" algn="l" defTabSz="1172261" rtl="0" eaLnBrk="1" latinLnBrk="0" hangingPunct="1">
              <a:spcBef>
                <a:spcPct val="20000"/>
              </a:spcBef>
              <a:buFont typeface="Arial" pitchFamily="34" charset="0"/>
              <a:buNone/>
              <a:defRPr sz="1800" kern="1200">
                <a:solidFill>
                  <a:schemeClr val="tx1"/>
                </a:solidFill>
                <a:latin typeface="+mn-lt"/>
                <a:ea typeface="+mn-ea"/>
                <a:cs typeface="+mn-cs"/>
              </a:defRPr>
            </a:lvl2pPr>
            <a:lvl3pPr marL="1373744" indent="2036" algn="l" defTabSz="1172261" rtl="0" eaLnBrk="1" latinLnBrk="0" hangingPunct="1">
              <a:spcBef>
                <a:spcPct val="20000"/>
              </a:spcBef>
              <a:buFont typeface="Arial" pitchFamily="34" charset="0"/>
              <a:buNone/>
              <a:defRPr sz="1500" kern="1200">
                <a:solidFill>
                  <a:schemeClr val="bg1">
                    <a:lumMod val="75000"/>
                  </a:schemeClr>
                </a:solidFill>
                <a:latin typeface="+mn-lt"/>
                <a:ea typeface="+mn-ea"/>
                <a:cs typeface="+mn-cs"/>
              </a:defRPr>
            </a:lvl3pPr>
            <a:lvl4pPr marL="2051456"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4pPr>
            <a:lvl5pPr marL="2637587"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5pPr>
            <a:lvl6pPr marL="3223717"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6pPr>
            <a:lvl7pPr marL="380984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7pPr>
            <a:lvl8pPr marL="439597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8pPr>
            <a:lvl9pPr marL="498210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9pPr>
          </a:lstStyle>
          <a:p>
            <a:r>
              <a:rPr lang="ru-RU" dirty="0"/>
              <a:t>ФИО и фотографии участников команды с указанием роли с научно-техническим/инженерно-техническим, управленческим и предпринимательским потенциалом (</a:t>
            </a:r>
            <a:r>
              <a:rPr lang="ru-RU" sz="2400" dirty="0"/>
              <a:t>Ключевые члены вашей команды (</a:t>
            </a:r>
            <a:r>
              <a:rPr lang="en" sz="2400" dirty="0"/>
              <a:t>CEO, CTO </a:t>
            </a:r>
            <a:r>
              <a:rPr lang="ru-RU" sz="2400" dirty="0"/>
              <a:t>и С</a:t>
            </a:r>
            <a:r>
              <a:rPr lang="en" sz="2400" dirty="0"/>
              <a:t>MO), </a:t>
            </a:r>
            <a:r>
              <a:rPr lang="ru-RU" sz="2400" dirty="0"/>
              <a:t>опыт и компетенции</a:t>
            </a:r>
            <a:r>
              <a:rPr lang="ru-RU" dirty="0"/>
              <a:t>)</a:t>
            </a:r>
          </a:p>
          <a:p>
            <a:endParaRPr lang="ru-RU" dirty="0"/>
          </a:p>
          <a:p>
            <a:r>
              <a:rPr lang="ru-RU" dirty="0"/>
              <a:t>Квалификация и укомплектованность команды? </a:t>
            </a:r>
          </a:p>
          <a:p>
            <a:endParaRPr lang="ru-RU" dirty="0"/>
          </a:p>
          <a:p>
            <a:r>
              <a:rPr lang="ru-RU" dirty="0"/>
              <a:t>Контакты команды (телефон и </a:t>
            </a:r>
            <a:r>
              <a:rPr lang="ru-RU" dirty="0" err="1"/>
              <a:t>эл.почта</a:t>
            </a:r>
            <a:r>
              <a:rPr lang="ru-RU" dirty="0"/>
              <a:t>)</a:t>
            </a:r>
          </a:p>
          <a:p>
            <a:endParaRPr lang="ru-RU" dirty="0"/>
          </a:p>
          <a:p>
            <a:r>
              <a:rPr lang="ru-RU" dirty="0"/>
              <a:t>Ментор команды? Трекер команды?</a:t>
            </a:r>
          </a:p>
          <a:p>
            <a:endParaRPr lang="ru-RU" dirty="0"/>
          </a:p>
          <a:p>
            <a:r>
              <a:rPr lang="ru-RU" dirty="0"/>
              <a:t>Можно указать название тренингов, программ в которых принимали участие члены команды… дата участия</a:t>
            </a:r>
          </a:p>
          <a:p>
            <a:endParaRPr lang="ru-RU" dirty="0"/>
          </a:p>
          <a:p>
            <a:r>
              <a:rPr lang="ru-RU" dirty="0"/>
              <a:t>Скриншоты добавить сертификатов/удостоверений членов команды</a:t>
            </a:r>
          </a:p>
          <a:p>
            <a:endParaRPr lang="ru-RU" dirty="0"/>
          </a:p>
          <a:p>
            <a:r>
              <a:rPr lang="ru-RU" dirty="0"/>
              <a:t>Добавить фотографии с конкурсов, тренингов (добавить ссылочки)</a:t>
            </a:r>
          </a:p>
          <a:p>
            <a:endParaRPr lang="ru-RU" dirty="0"/>
          </a:p>
        </p:txBody>
      </p:sp>
    </p:spTree>
    <p:extLst>
      <p:ext uri="{BB962C8B-B14F-4D97-AF65-F5344CB8AC3E}">
        <p14:creationId xmlns:p14="http://schemas.microsoft.com/office/powerpoint/2010/main" val="3069170245"/>
      </p:ext>
    </p:extLst>
  </p:cSld>
  <p:clrMapOvr>
    <a:masterClrMapping/>
  </p:clrMapOvr>
</p:sld>
</file>

<file path=ppt/theme/theme1.xml><?xml version="1.0" encoding="utf-8"?>
<a:theme xmlns:a="http://schemas.openxmlformats.org/drawingml/2006/main" name="Презентация">
  <a:themeElements>
    <a:clrScheme name="ЧГУ">
      <a:dk1>
        <a:srgbClr val="000000"/>
      </a:dk1>
      <a:lt1>
        <a:srgbClr val="FFFFFF"/>
      </a:lt1>
      <a:dk2>
        <a:srgbClr val="121314"/>
      </a:dk2>
      <a:lt2>
        <a:srgbClr val="F5F3F4"/>
      </a:lt2>
      <a:accent1>
        <a:srgbClr val="DA251D"/>
      </a:accent1>
      <a:accent2>
        <a:srgbClr val="A50E13"/>
      </a:accent2>
      <a:accent3>
        <a:srgbClr val="660102"/>
      </a:accent3>
      <a:accent4>
        <a:srgbClr val="E63538"/>
      </a:accent4>
      <a:accent5>
        <a:srgbClr val="B2A8A7"/>
      </a:accent5>
      <a:accent6>
        <a:srgbClr val="D4D4D4"/>
      </a:accent6>
      <a:hlink>
        <a:srgbClr val="DA251D"/>
      </a:hlink>
      <a:folHlink>
        <a:srgbClr val="B2A8A7"/>
      </a:folHlink>
    </a:clrScheme>
    <a:fontScheme name="ЧГУ">
      <a:majorFont>
        <a:latin typeface="Calibri"/>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b9d9955-93fb-4bd4-bcdb-8e7ddc259c20">
      <Terms xmlns="http://schemas.microsoft.com/office/infopath/2007/PartnerControls"/>
    </lcf76f155ced4ddcb4097134ff3c332f>
    <TaxCatchAll xmlns="4c612441-9502-4d03-96ef-459065c861a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Документ" ma:contentTypeID="0x0101003C87649E7524794AA35A456EA0EAADF8" ma:contentTypeVersion="15" ma:contentTypeDescription="Создание документа." ma:contentTypeScope="" ma:versionID="2dab7c0eba4859789521ec233c299425">
  <xsd:schema xmlns:xsd="http://www.w3.org/2001/XMLSchema" xmlns:xs="http://www.w3.org/2001/XMLSchema" xmlns:p="http://schemas.microsoft.com/office/2006/metadata/properties" xmlns:ns2="2b9d9955-93fb-4bd4-bcdb-8e7ddc259c20" xmlns:ns3="4c612441-9502-4d03-96ef-459065c861af" targetNamespace="http://schemas.microsoft.com/office/2006/metadata/properties" ma:root="true" ma:fieldsID="4956f9d603baee2021465d12568e22ee" ns2:_="" ns3:_="">
    <xsd:import namespace="2b9d9955-93fb-4bd4-bcdb-8e7ddc259c20"/>
    <xsd:import namespace="4c612441-9502-4d03-96ef-459065c861a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9d9955-93fb-4bd4-bcdb-8e7ddc259c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Теги изображений" ma:readOnly="false" ma:fieldId="{5cf76f15-5ced-4ddc-b409-7134ff3c332f}" ma:taxonomyMulti="true" ma:sspId="18b14e38-c1c0-4c10-a034-9890b754996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c612441-9502-4d03-96ef-459065c861af" elementFormDefault="qualified">
    <xsd:import namespace="http://schemas.microsoft.com/office/2006/documentManagement/types"/>
    <xsd:import namespace="http://schemas.microsoft.com/office/infopath/2007/PartnerControls"/>
    <xsd:element name="SharedWithUsers" ma:index="10"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Совместно с подробностями" ma:internalName="SharedWithDetails" ma:readOnly="true">
      <xsd:simpleType>
        <xsd:restriction base="dms:Note">
          <xsd:maxLength value="255"/>
        </xsd:restriction>
      </xsd:simpleType>
    </xsd:element>
    <xsd:element name="TaxCatchAll" ma:index="22" nillable="true" ma:displayName="Taxonomy Catch All Column" ma:hidden="true" ma:list="{24f5d557-526c-428f-9913-5aeff0506f6f}" ma:internalName="TaxCatchAll" ma:showField="CatchAllData" ma:web="4c612441-9502-4d03-96ef-459065c861a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A8685B-D433-4A50-82AE-0EE899E309F4}">
  <ds:schemaRefs>
    <ds:schemaRef ds:uri="http://schemas.microsoft.com/sharepoint/v3/contenttype/forms"/>
  </ds:schemaRefs>
</ds:datastoreItem>
</file>

<file path=customXml/itemProps2.xml><?xml version="1.0" encoding="utf-8"?>
<ds:datastoreItem xmlns:ds="http://schemas.openxmlformats.org/officeDocument/2006/customXml" ds:itemID="{E6200D7A-E42F-473E-ABEB-7993CB9305DC}">
  <ds:schemaRefs>
    <ds:schemaRef ds:uri="http://schemas.microsoft.com/office/2006/metadata/properties"/>
    <ds:schemaRef ds:uri="http://www.w3.org/2000/xmlns/"/>
    <ds:schemaRef ds:uri="2b9d9955-93fb-4bd4-bcdb-8e7ddc259c20"/>
    <ds:schemaRef ds:uri="http://schemas.microsoft.com/office/infopath/2007/PartnerControls"/>
    <ds:schemaRef ds:uri="4c612441-9502-4d03-96ef-459065c861af"/>
    <ds:schemaRef ds:uri="http://www.w3.org/2001/XMLSchema-instance"/>
  </ds:schemaRefs>
</ds:datastoreItem>
</file>

<file path=customXml/itemProps3.xml><?xml version="1.0" encoding="utf-8"?>
<ds:datastoreItem xmlns:ds="http://schemas.openxmlformats.org/officeDocument/2006/customXml" ds:itemID="{5A6CA5F9-3E3A-4EF6-9E87-40B7E5B5236E}">
  <ds:schemaRefs>
    <ds:schemaRef ds:uri="http://schemas.microsoft.com/office/2006/metadata/contentType"/>
    <ds:schemaRef ds:uri="http://schemas.microsoft.com/office/2006/metadata/properties/metaAttributes"/>
    <ds:schemaRef ds:uri="http://www.w3.org/2000/xmlns/"/>
    <ds:schemaRef ds:uri="http://www.w3.org/2001/XMLSchema"/>
    <ds:schemaRef ds:uri="2b9d9955-93fb-4bd4-bcdb-8e7ddc259c20"/>
    <ds:schemaRef ds:uri="4c612441-9502-4d03-96ef-459065c861af"/>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3986</TotalTime>
  <Words>1013</Words>
  <Application>Microsoft Macintosh PowerPoint</Application>
  <PresentationFormat>Произвольный</PresentationFormat>
  <Paragraphs>149</Paragraphs>
  <Slides>11</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11</vt:i4>
      </vt:variant>
    </vt:vector>
  </HeadingPairs>
  <TitlesOfParts>
    <vt:vector size="14" baseType="lpstr">
      <vt:lpstr>Arial</vt:lpstr>
      <vt:lpstr>Calibri</vt:lpstr>
      <vt:lpstr>Презентация</vt:lpstr>
      <vt:lpstr>Совершенствование системы теплоснабжения района города</vt:lpstr>
      <vt:lpstr>Актуальность проекта и проблема клиента</vt:lpstr>
      <vt:lpstr>Решение</vt:lpstr>
      <vt:lpstr>Целевая аудитория</vt:lpstr>
      <vt:lpstr>Бизнес-модель</vt:lpstr>
      <vt:lpstr>Рынок</vt:lpstr>
      <vt:lpstr>Конкуренты</vt:lpstr>
      <vt:lpstr>Текущие результаты команды</vt:lpstr>
      <vt:lpstr>План развития стартап-проекта</vt:lpstr>
      <vt:lpstr>Предложение для инвестора</vt:lpstr>
      <vt:lpstr>Команда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и достижения кафедры химических технологий  1972-2022 гг.</dc:title>
  <dc:creator>Anastasia</dc:creator>
  <cp:lastModifiedBy>Дмитрий Оборин</cp:lastModifiedBy>
  <cp:revision>306</cp:revision>
  <dcterms:created xsi:type="dcterms:W3CDTF">2022-04-04T12:37:27Z</dcterms:created>
  <dcterms:modified xsi:type="dcterms:W3CDTF">2023-11-15T08:54:54Z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0x0101003C87649E7524794AA35A456EA0EAADF8</vt:lpwstr>
  </property>
</Properties>
</file>