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64" r:id="rId3"/>
    <p:sldId id="257" r:id="rId4"/>
    <p:sldId id="269" r:id="rId5"/>
    <p:sldId id="265" r:id="rId6"/>
    <p:sldId id="266" r:id="rId7"/>
    <p:sldId id="268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2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96754A-B7B0-4341-9F28-FB6076CCE998}" type="datetimeFigureOut">
              <a:rPr lang="ru-RU" smtClean="0"/>
              <a:t>19.07.2022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7D682-0CB5-7547-BCCA-8A62ADCC92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221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57D682-0CB5-7547-BCCA-8A62ADCC92B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516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3805D-E2CE-FB40-80C5-7C1D279A8050}" type="datetime1">
              <a:rPr lang="ru-RU" smtClean="0"/>
              <a:t>19.07.2022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5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C53D5-89B4-B743-AB2E-265970EE44A2}" type="datetime1">
              <a:rPr lang="ru-RU" smtClean="0"/>
              <a:t>19.07.2022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68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5BFE0-B389-1949-A585-3696BFC2F633}" type="datetime1">
              <a:rPr lang="ru-RU" smtClean="0"/>
              <a:t>19.07.2022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163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2C1F-F136-E84B-AC18-ED934B84819E}" type="datetime1">
              <a:rPr lang="ru-RU" smtClean="0"/>
              <a:t>19.07.2022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054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0F60E-437D-F74D-9F8B-FB616BE41EF5}" type="datetime1">
              <a:rPr lang="ru-RU" smtClean="0"/>
              <a:t>19.07.2022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704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A1B5-7A9C-7449-8C34-210C455F4493}" type="datetime1">
              <a:rPr lang="ru-RU" smtClean="0"/>
              <a:t>19.07.2022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77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22C1-2757-8746-83D0-703530CB3438}" type="datetime1">
              <a:rPr lang="ru-RU" smtClean="0"/>
              <a:t>19.07.2022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178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7E419-77F5-F74C-86C4-FA47BC62F31B}" type="datetime1">
              <a:rPr lang="ru-RU" smtClean="0"/>
              <a:t>19.07.2022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155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AD2-1C46-4B4C-B299-6A2DD138706F}" type="datetime1">
              <a:rPr lang="ru-RU" smtClean="0"/>
              <a:t>19.07.2022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244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6BD0A-07B7-744D-B8EC-5A40AD23CAD4}" type="datetime1">
              <a:rPr lang="ru-RU" smtClean="0"/>
              <a:t>19.07.2022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700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9C7AF-6022-C94E-A1AF-6974E0397C87}" type="datetime1">
              <a:rPr lang="ru-RU" smtClean="0"/>
              <a:t>19.07.2022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828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C554-10A6-8341-BA0E-A19F4E32AD2B}" type="datetime1">
              <a:rPr lang="ru-RU" smtClean="0"/>
              <a:t>19.07.2022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4D169-3CAC-4401-8C08-461BBE22F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62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0709" y="2599359"/>
            <a:ext cx="9850582" cy="14040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Разработка скрининговой платформы для выявления опухоли молочной железы </a:t>
            </a:r>
            <a:endParaRPr lang="ru-RU" sz="2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83086" y="4748825"/>
            <a:ext cx="9850582" cy="874111"/>
          </a:xfrm>
        </p:spPr>
        <p:txBody>
          <a:bodyPr>
            <a:noAutofit/>
          </a:bodyPr>
          <a:lstStyle/>
          <a:p>
            <a:pPr algn="r"/>
            <a:r>
              <a:rPr lang="ru-RU" b="1" dirty="0" err="1">
                <a:solidFill>
                  <a:srgbClr val="002060"/>
                </a:solidFill>
              </a:rPr>
              <a:t>Гилазиева</a:t>
            </a:r>
            <a:r>
              <a:rPr lang="ru-RU" b="1" dirty="0">
                <a:solidFill>
                  <a:srgbClr val="002060"/>
                </a:solidFill>
              </a:rPr>
              <a:t> Зарема Евгеньевна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Аспирант 3 курса кафедры генетики КФУ,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400" b="0" i="0" dirty="0">
                <a:effectLst/>
              </a:rPr>
              <a:t>младший научный сотрудник 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400" b="0" i="0" dirty="0">
                <a:effectLst/>
              </a:rPr>
              <a:t>НИЛ </a:t>
            </a:r>
            <a:r>
              <a:rPr lang="ru-RU" sz="1400" b="0" i="0" dirty="0" err="1">
                <a:effectLst/>
              </a:rPr>
              <a:t>OpenLab</a:t>
            </a:r>
            <a:r>
              <a:rPr lang="ru-RU" sz="1400" b="0" i="0" dirty="0">
                <a:effectLst/>
              </a:rPr>
              <a:t> Генные и клеточные технологии,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ассистент кафедры биохимии, 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биотехнологии и фармакологии КФУ.</a:t>
            </a:r>
          </a:p>
          <a:p>
            <a:pPr algn="r"/>
            <a:r>
              <a:rPr lang="ru-RU" sz="1800" dirty="0"/>
              <a:t> </a:t>
            </a:r>
          </a:p>
          <a:p>
            <a:pPr algn="r"/>
            <a:endParaRPr lang="ru-RU" sz="1800" dirty="0"/>
          </a:p>
          <a:p>
            <a:pPr algn="r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3" y="554339"/>
            <a:ext cx="4752111" cy="12809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41" y="942848"/>
            <a:ext cx="3745222" cy="503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934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E9B1426-C144-869D-0382-86EDAD47032F}"/>
              </a:ext>
            </a:extLst>
          </p:cNvPr>
          <p:cNvGrpSpPr/>
          <p:nvPr/>
        </p:nvGrpSpPr>
        <p:grpSpPr>
          <a:xfrm>
            <a:off x="4907901" y="1927778"/>
            <a:ext cx="6836230" cy="4628647"/>
            <a:chOff x="5200260" y="1885255"/>
            <a:chExt cx="5903168" cy="4026132"/>
          </a:xfrm>
        </p:grpSpPr>
        <p:pic>
          <p:nvPicPr>
            <p:cNvPr id="1032" name="Picture 8" descr="Women's cancer 2020">
              <a:extLst>
                <a:ext uri="{FF2B5EF4-FFF2-40B4-BE49-F238E27FC236}">
                  <a16:creationId xmlns:a16="http://schemas.microsoft.com/office/drawing/2014/main" id="{733564A8-A325-A092-DDF9-ED73DA54B8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91" t="8703" r="20447" b="14164"/>
            <a:stretch/>
          </p:blipFill>
          <p:spPr bwMode="auto">
            <a:xfrm>
              <a:off x="5439746" y="1885255"/>
              <a:ext cx="5663682" cy="40261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85FEABCE-BC7F-F520-EB13-34B9D4E321CF}"/>
                </a:ext>
              </a:extLst>
            </p:cNvPr>
            <p:cNvSpPr/>
            <p:nvPr/>
          </p:nvSpPr>
          <p:spPr>
            <a:xfrm>
              <a:off x="9666514" y="2155371"/>
              <a:ext cx="559837" cy="289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F229E211-D4A5-1F1D-462F-F775674CB050}"/>
                </a:ext>
              </a:extLst>
            </p:cNvPr>
            <p:cNvSpPr/>
            <p:nvPr/>
          </p:nvSpPr>
          <p:spPr>
            <a:xfrm>
              <a:off x="10189029" y="3958149"/>
              <a:ext cx="802432" cy="289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8295561D-C189-C92E-6183-DD375CD4D0C8}"/>
                </a:ext>
              </a:extLst>
            </p:cNvPr>
            <p:cNvSpPr/>
            <p:nvPr/>
          </p:nvSpPr>
          <p:spPr>
            <a:xfrm>
              <a:off x="9666514" y="4862279"/>
              <a:ext cx="802432" cy="289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003F41FA-5DCD-B862-6A2B-2F515BC14E48}"/>
                </a:ext>
              </a:extLst>
            </p:cNvPr>
            <p:cNvSpPr/>
            <p:nvPr/>
          </p:nvSpPr>
          <p:spPr>
            <a:xfrm>
              <a:off x="8831423" y="5437004"/>
              <a:ext cx="923731" cy="1077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85F610E8-03FF-A045-FD0E-89A12BD17CFE}"/>
                </a:ext>
              </a:extLst>
            </p:cNvPr>
            <p:cNvSpPr/>
            <p:nvPr/>
          </p:nvSpPr>
          <p:spPr>
            <a:xfrm>
              <a:off x="5200260" y="2754778"/>
              <a:ext cx="1331169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52DC1C67-B941-E141-6F5C-ADFF391D8C59}"/>
                </a:ext>
              </a:extLst>
            </p:cNvPr>
            <p:cNvSpPr/>
            <p:nvPr/>
          </p:nvSpPr>
          <p:spPr>
            <a:xfrm>
              <a:off x="6781022" y="5437004"/>
              <a:ext cx="802432" cy="1439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D3C27755-6C3E-86E3-8311-267A8875E5F9}"/>
                </a:ext>
              </a:extLst>
            </p:cNvPr>
            <p:cNvSpPr/>
            <p:nvPr/>
          </p:nvSpPr>
          <p:spPr>
            <a:xfrm>
              <a:off x="5997251" y="4712574"/>
              <a:ext cx="802432" cy="289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3B6A601A-4536-949C-A3C3-1D388713B481}"/>
                </a:ext>
              </a:extLst>
            </p:cNvPr>
            <p:cNvSpPr/>
            <p:nvPr/>
          </p:nvSpPr>
          <p:spPr>
            <a:xfrm>
              <a:off x="6349481" y="5160108"/>
              <a:ext cx="802432" cy="1605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0" y="9560"/>
            <a:ext cx="12192000" cy="1482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dirty="0"/>
              <a:t>Актуальность</a:t>
            </a:r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84" y="230188"/>
            <a:ext cx="1068447" cy="104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E4CBD55-BFCC-8044-8EC7-A624653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2</a:t>
            </a:fld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98421C-1790-4AA7-DFB6-EDB84000383B}"/>
              </a:ext>
            </a:extLst>
          </p:cNvPr>
          <p:cNvSpPr txBox="1"/>
          <p:nvPr/>
        </p:nvSpPr>
        <p:spPr>
          <a:xfrm>
            <a:off x="447868" y="1717878"/>
            <a:ext cx="433036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Онкология молочной железы является распространенным заболеванием, диагностируемым у женщин во всем мире.</a:t>
            </a:r>
            <a:r>
              <a:rPr lang="en-GB" dirty="0"/>
              <a:t> </a:t>
            </a:r>
            <a:endParaRPr lang="ru-RU" dirty="0"/>
          </a:p>
          <a:p>
            <a:pPr indent="457200" algn="just"/>
            <a:r>
              <a:rPr lang="ru-RU" dirty="0"/>
              <a:t>Для борьбы с данным заболеванием необходимо разрабатывать не только новые методы терапии, но и скрининговые платформы для выявления заболевания на ранних стадиях, так как именно это играет решающую роль в дальнейшим выздоровлении пациента.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66343B-56D4-AA9F-D32B-FD8FE0F42751}"/>
              </a:ext>
            </a:extLst>
          </p:cNvPr>
          <p:cNvSpPr txBox="1"/>
          <p:nvPr/>
        </p:nvSpPr>
        <p:spPr>
          <a:xfrm>
            <a:off x="105787" y="5140813"/>
            <a:ext cx="51878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prstClr val="black"/>
                </a:solidFill>
              </a:rPr>
              <a:t>Цель проекта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– </a:t>
            </a:r>
            <a:r>
              <a:rPr lang="ru-RU" b="1" dirty="0"/>
              <a:t>разработка новой скрининг платформы на основе везикул для выявления рака молочной железы. 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B8422A-332C-99BD-8A09-5262A501FB58}"/>
              </a:ext>
            </a:extLst>
          </p:cNvPr>
          <p:cNvSpPr txBox="1"/>
          <p:nvPr/>
        </p:nvSpPr>
        <p:spPr>
          <a:xfrm>
            <a:off x="5526004" y="1558446"/>
            <a:ext cx="6169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Новые случаи заболевания женщин онкологией на 2020 год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C9F5A3A-2708-DD37-F2B4-7F7EB97E3DF9}"/>
              </a:ext>
            </a:extLst>
          </p:cNvPr>
          <p:cNvSpPr txBox="1"/>
          <p:nvPr/>
        </p:nvSpPr>
        <p:spPr>
          <a:xfrm>
            <a:off x="7016501" y="6438647"/>
            <a:ext cx="306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Общее количество: 9 227 484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F86E9E-4365-EF8D-CD74-4E65EFDDE6E6}"/>
              </a:ext>
            </a:extLst>
          </p:cNvPr>
          <p:cNvSpPr txBox="1"/>
          <p:nvPr/>
        </p:nvSpPr>
        <p:spPr>
          <a:xfrm>
            <a:off x="10045661" y="2265345"/>
            <a:ext cx="2616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Молочная железа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DF0910E-8F96-8AEA-5822-FDFE6910BB38}"/>
              </a:ext>
            </a:extLst>
          </p:cNvPr>
          <p:cNvSpPr txBox="1"/>
          <p:nvPr/>
        </p:nvSpPr>
        <p:spPr>
          <a:xfrm>
            <a:off x="10544729" y="4323261"/>
            <a:ext cx="2616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Кишечник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F748A0-54E2-BF40-8360-637BFFDFF9B8}"/>
              </a:ext>
            </a:extLst>
          </p:cNvPr>
          <p:cNvSpPr txBox="1"/>
          <p:nvPr/>
        </p:nvSpPr>
        <p:spPr>
          <a:xfrm>
            <a:off x="10013182" y="5381100"/>
            <a:ext cx="2616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Легкие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C1BABF9-299B-AE35-A33F-1AB11D23FC0A}"/>
              </a:ext>
            </a:extLst>
          </p:cNvPr>
          <p:cNvSpPr txBox="1"/>
          <p:nvPr/>
        </p:nvSpPr>
        <p:spPr>
          <a:xfrm>
            <a:off x="5185240" y="3042987"/>
            <a:ext cx="2616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Другие органы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377D4DC-43C5-3148-035D-50EB8256AE31}"/>
              </a:ext>
            </a:extLst>
          </p:cNvPr>
          <p:cNvSpPr txBox="1"/>
          <p:nvPr/>
        </p:nvSpPr>
        <p:spPr>
          <a:xfrm>
            <a:off x="6017011" y="5260841"/>
            <a:ext cx="2616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Желудок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E6CF357-10AE-D184-D3A0-90CC1088369C}"/>
              </a:ext>
            </a:extLst>
          </p:cNvPr>
          <p:cNvSpPr txBox="1"/>
          <p:nvPr/>
        </p:nvSpPr>
        <p:spPr>
          <a:xfrm>
            <a:off x="9021470" y="5938872"/>
            <a:ext cx="2616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Шейка матки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657E45C-92DA-4A56-3F7D-C299EBBECD6A}"/>
              </a:ext>
            </a:extLst>
          </p:cNvPr>
          <p:cNvSpPr txBox="1"/>
          <p:nvPr/>
        </p:nvSpPr>
        <p:spPr>
          <a:xfrm>
            <a:off x="6858914" y="5959571"/>
            <a:ext cx="2616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Щитовидная железа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A063B22-30E8-A1ED-0A1D-42EA6344FC85}"/>
              </a:ext>
            </a:extLst>
          </p:cNvPr>
          <p:cNvSpPr txBox="1"/>
          <p:nvPr/>
        </p:nvSpPr>
        <p:spPr>
          <a:xfrm>
            <a:off x="6302560" y="5631130"/>
            <a:ext cx="2616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Матка</a:t>
            </a:r>
          </a:p>
        </p:txBody>
      </p:sp>
    </p:spTree>
    <p:extLst>
      <p:ext uri="{BB962C8B-B14F-4D97-AF65-F5344CB8AC3E}">
        <p14:creationId xmlns:p14="http://schemas.microsoft.com/office/powerpoint/2010/main" val="835110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586"/>
            <a:ext cx="12192000" cy="1482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dirty="0"/>
              <a:t>Предлагаемое решение № 1</a:t>
            </a:r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84" y="230188"/>
            <a:ext cx="1068447" cy="104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E4CBD55-BFCC-8044-8EC7-A624653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3</a:t>
            </a:fld>
            <a:endParaRPr lang="ru-RU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4D4F932-481C-AA16-C4E8-DBA5B84823A8}"/>
              </a:ext>
            </a:extLst>
          </p:cNvPr>
          <p:cNvGrpSpPr/>
          <p:nvPr/>
        </p:nvGrpSpPr>
        <p:grpSpPr>
          <a:xfrm>
            <a:off x="578399" y="1498653"/>
            <a:ext cx="5613396" cy="5084887"/>
            <a:chOff x="556712" y="1636588"/>
            <a:chExt cx="5613396" cy="5084887"/>
          </a:xfrm>
        </p:grpSpPr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1449D66A-0171-4645-7571-9B553642F707}"/>
                </a:ext>
              </a:extLst>
            </p:cNvPr>
            <p:cNvGrpSpPr/>
            <p:nvPr/>
          </p:nvGrpSpPr>
          <p:grpSpPr>
            <a:xfrm>
              <a:off x="556712" y="1636588"/>
              <a:ext cx="3588560" cy="5084887"/>
              <a:chOff x="510059" y="974993"/>
              <a:chExt cx="3588560" cy="5084887"/>
            </a:xfrm>
          </p:grpSpPr>
          <p:pic>
            <p:nvPicPr>
              <p:cNvPr id="31" name="Рисунок 30">
                <a:extLst>
                  <a:ext uri="{FF2B5EF4-FFF2-40B4-BE49-F238E27FC236}">
                    <a16:creationId xmlns:a16="http://schemas.microsoft.com/office/drawing/2014/main" id="{87760211-6BD9-B921-DB88-DEC1E379B97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438" t="30713" r="19288" b="7251"/>
              <a:stretch/>
            </p:blipFill>
            <p:spPr>
              <a:xfrm>
                <a:off x="510059" y="4020809"/>
                <a:ext cx="2736304" cy="2039071"/>
              </a:xfrm>
              <a:prstGeom prst="rect">
                <a:avLst/>
              </a:prstGeom>
            </p:spPr>
          </p:pic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E8E69FE9-511B-2067-2167-065391DCD8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613" r="24672" b="56881"/>
              <a:stretch/>
            </p:blipFill>
            <p:spPr>
              <a:xfrm>
                <a:off x="2926320" y="974993"/>
                <a:ext cx="640086" cy="2179013"/>
              </a:xfrm>
              <a:prstGeom prst="rect">
                <a:avLst/>
              </a:prstGeom>
            </p:spPr>
          </p:pic>
          <p:pic>
            <p:nvPicPr>
              <p:cNvPr id="33" name="Рисунок 32">
                <a:extLst>
                  <a:ext uri="{FF2B5EF4-FFF2-40B4-BE49-F238E27FC236}">
                    <a16:creationId xmlns:a16="http://schemas.microsoft.com/office/drawing/2014/main" id="{737A0F21-4D69-3E3D-24D5-F5B142718C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086" t="42383" r="28787" b="43119"/>
              <a:stretch/>
            </p:blipFill>
            <p:spPr>
              <a:xfrm>
                <a:off x="1022563" y="3132705"/>
                <a:ext cx="2345611" cy="850781"/>
              </a:xfrm>
              <a:prstGeom prst="rect">
                <a:avLst/>
              </a:prstGeom>
            </p:spPr>
          </p:pic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72CB6C95-F68D-BE05-8159-6BD6F93149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75" t="9000" r="81100" b="53494"/>
              <a:stretch/>
            </p:blipFill>
            <p:spPr>
              <a:xfrm>
                <a:off x="535821" y="1178689"/>
                <a:ext cx="855777" cy="2037878"/>
              </a:xfrm>
              <a:prstGeom prst="rect">
                <a:avLst/>
              </a:prstGeom>
            </p:spPr>
          </p:pic>
          <p:sp>
            <p:nvSpPr>
              <p:cNvPr id="35" name="Прямоугольник 34">
                <a:extLst>
                  <a:ext uri="{FF2B5EF4-FFF2-40B4-BE49-F238E27FC236}">
                    <a16:creationId xmlns:a16="http://schemas.microsoft.com/office/drawing/2014/main" id="{04DC837E-BCB3-9261-4F55-EA948808AFBF}"/>
                  </a:ext>
                </a:extLst>
              </p:cNvPr>
              <p:cNvSpPr/>
              <p:nvPr/>
            </p:nvSpPr>
            <p:spPr>
              <a:xfrm>
                <a:off x="3440832" y="1340768"/>
                <a:ext cx="288032" cy="178757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Стрелка: вправо 35">
                <a:extLst>
                  <a:ext uri="{FF2B5EF4-FFF2-40B4-BE49-F238E27FC236}">
                    <a16:creationId xmlns:a16="http://schemas.microsoft.com/office/drawing/2014/main" id="{B5F345A8-94FA-7E93-1158-3911945509E8}"/>
                  </a:ext>
                </a:extLst>
              </p:cNvPr>
              <p:cNvSpPr/>
              <p:nvPr/>
            </p:nvSpPr>
            <p:spPr>
              <a:xfrm>
                <a:off x="1391598" y="2132856"/>
                <a:ext cx="1041122" cy="232930"/>
              </a:xfrm>
              <a:prstGeom prst="rightArrow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Прямоугольник 36">
                <a:extLst>
                  <a:ext uri="{FF2B5EF4-FFF2-40B4-BE49-F238E27FC236}">
                    <a16:creationId xmlns:a16="http://schemas.microsoft.com/office/drawing/2014/main" id="{FADA6F36-82F0-4476-C357-2BE5753AB8F9}"/>
                  </a:ext>
                </a:extLst>
              </p:cNvPr>
              <p:cNvSpPr/>
              <p:nvPr/>
            </p:nvSpPr>
            <p:spPr>
              <a:xfrm>
                <a:off x="2875652" y="1779168"/>
                <a:ext cx="143159" cy="122413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1CCE9B9-F141-9F32-01D4-DC7BA7C091DE}"/>
                  </a:ext>
                </a:extLst>
              </p:cNvPr>
              <p:cNvSpPr txBox="1"/>
              <p:nvPr/>
            </p:nvSpPr>
            <p:spPr>
              <a:xfrm>
                <a:off x="1172580" y="1867973"/>
                <a:ext cx="292603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b="1" dirty="0"/>
                  <a:t>Выделение везикул из крови </a:t>
                </a:r>
              </a:p>
            </p:txBody>
          </p:sp>
        </p:grpSp>
        <p:grpSp>
          <p:nvGrpSpPr>
            <p:cNvPr id="39" name="Группа 38">
              <a:extLst>
                <a:ext uri="{FF2B5EF4-FFF2-40B4-BE49-F238E27FC236}">
                  <a16:creationId xmlns:a16="http://schemas.microsoft.com/office/drawing/2014/main" id="{2126CAA6-E0D0-2D8C-436D-421DB58A0DA4}"/>
                </a:ext>
              </a:extLst>
            </p:cNvPr>
            <p:cNvGrpSpPr/>
            <p:nvPr/>
          </p:nvGrpSpPr>
          <p:grpSpPr>
            <a:xfrm>
              <a:off x="3160201" y="4927102"/>
              <a:ext cx="3009907" cy="1549673"/>
              <a:chOff x="3104217" y="4283844"/>
              <a:chExt cx="3009907" cy="1549673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352DFB0-3232-CD43-4BF3-73BEBDB11FF3}"/>
                  </a:ext>
                </a:extLst>
              </p:cNvPr>
              <p:cNvSpPr txBox="1"/>
              <p:nvPr/>
            </p:nvSpPr>
            <p:spPr>
              <a:xfrm>
                <a:off x="3116470" y="5402622"/>
                <a:ext cx="29880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b="1" dirty="0" err="1"/>
                  <a:t>биомаркер</a:t>
                </a:r>
                <a:r>
                  <a:rPr lang="ru-RU" sz="1000" b="1" dirty="0"/>
                  <a:t> 7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C94857D-AB2C-9902-B544-19E5C5DE9E02}"/>
                  </a:ext>
                </a:extLst>
              </p:cNvPr>
              <p:cNvSpPr txBox="1"/>
              <p:nvPr/>
            </p:nvSpPr>
            <p:spPr>
              <a:xfrm>
                <a:off x="3112847" y="5587296"/>
                <a:ext cx="29880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b="1" dirty="0" err="1"/>
                  <a:t>биомаркер</a:t>
                </a:r>
                <a:r>
                  <a:rPr lang="ru-RU" sz="1000" b="1" dirty="0"/>
                  <a:t> 8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AA2A5DA-654E-24CB-6A35-014D7A6FB8AF}"/>
                  </a:ext>
                </a:extLst>
              </p:cNvPr>
              <p:cNvSpPr txBox="1"/>
              <p:nvPr/>
            </p:nvSpPr>
            <p:spPr>
              <a:xfrm>
                <a:off x="3120398" y="4483660"/>
                <a:ext cx="29880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b="1" dirty="0" err="1"/>
                  <a:t>биомаркер</a:t>
                </a:r>
                <a:r>
                  <a:rPr lang="ru-RU" sz="1000" b="1" dirty="0"/>
                  <a:t> 2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F98C6C5-0155-D740-C488-51F05A23A908}"/>
                  </a:ext>
                </a:extLst>
              </p:cNvPr>
              <p:cNvSpPr txBox="1"/>
              <p:nvPr/>
            </p:nvSpPr>
            <p:spPr>
              <a:xfrm>
                <a:off x="3104217" y="5051476"/>
                <a:ext cx="29880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b="1" dirty="0" err="1"/>
                  <a:t>биомаркер</a:t>
                </a:r>
                <a:r>
                  <a:rPr lang="ru-RU" sz="1000" b="1" dirty="0"/>
                  <a:t> 5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778CF31-3846-70CF-62A0-E2DED30B4823}"/>
                  </a:ext>
                </a:extLst>
              </p:cNvPr>
              <p:cNvSpPr txBox="1"/>
              <p:nvPr/>
            </p:nvSpPr>
            <p:spPr>
              <a:xfrm>
                <a:off x="3108960" y="5222995"/>
                <a:ext cx="29880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b="1" dirty="0" err="1"/>
                  <a:t>биомаркер</a:t>
                </a:r>
                <a:r>
                  <a:rPr lang="ru-RU" sz="1000" b="1" dirty="0"/>
                  <a:t> 6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6B4E56A-50B6-7FC1-A940-F2C1CDB293AC}"/>
                  </a:ext>
                </a:extLst>
              </p:cNvPr>
              <p:cNvSpPr txBox="1"/>
              <p:nvPr/>
            </p:nvSpPr>
            <p:spPr>
              <a:xfrm>
                <a:off x="3108960" y="4859209"/>
                <a:ext cx="29880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b="1" dirty="0" err="1"/>
                  <a:t>биомаркер</a:t>
                </a:r>
                <a:r>
                  <a:rPr lang="ru-RU" sz="1000" b="1" dirty="0"/>
                  <a:t> 4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86057F9-2E49-B3B4-2A69-BF224E6A1A58}"/>
                  </a:ext>
                </a:extLst>
              </p:cNvPr>
              <p:cNvSpPr txBox="1"/>
              <p:nvPr/>
            </p:nvSpPr>
            <p:spPr>
              <a:xfrm>
                <a:off x="3114679" y="4670281"/>
                <a:ext cx="29880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b="1" dirty="0" err="1"/>
                  <a:t>биомаркер</a:t>
                </a:r>
                <a:r>
                  <a:rPr lang="ru-RU" sz="1000" b="1" dirty="0"/>
                  <a:t> 3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1CB7506-0216-6858-2FAE-BA58FC844AD7}"/>
                  </a:ext>
                </a:extLst>
              </p:cNvPr>
              <p:cNvSpPr txBox="1"/>
              <p:nvPr/>
            </p:nvSpPr>
            <p:spPr>
              <a:xfrm>
                <a:off x="3126117" y="4283844"/>
                <a:ext cx="29880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b="1" dirty="0" err="1"/>
                  <a:t>биомаркер</a:t>
                </a:r>
                <a:r>
                  <a:rPr lang="ru-RU" sz="1000" b="1" dirty="0"/>
                  <a:t> 1</a:t>
                </a:r>
              </a:p>
            </p:txBody>
          </p:sp>
        </p:grp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3EC8628-30D2-0591-E15B-22B1526A085F}"/>
              </a:ext>
            </a:extLst>
          </p:cNvPr>
          <p:cNvGrpSpPr/>
          <p:nvPr/>
        </p:nvGrpSpPr>
        <p:grpSpPr>
          <a:xfrm>
            <a:off x="634860" y="6290578"/>
            <a:ext cx="4588148" cy="551162"/>
            <a:chOff x="634860" y="6290578"/>
            <a:chExt cx="4588148" cy="551162"/>
          </a:xfrm>
        </p:grpSpPr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6EF7B91F-67A7-F1EB-8DFC-094675E7508D}"/>
                </a:ext>
              </a:extLst>
            </p:cNvPr>
            <p:cNvGrpSpPr/>
            <p:nvPr/>
          </p:nvGrpSpPr>
          <p:grpSpPr>
            <a:xfrm>
              <a:off x="634860" y="6290578"/>
              <a:ext cx="2988007" cy="547718"/>
              <a:chOff x="578399" y="5788817"/>
              <a:chExt cx="2988007" cy="547718"/>
            </a:xfrm>
          </p:grpSpPr>
          <p:sp>
            <p:nvSpPr>
              <p:cNvPr id="49" name="Левая фигурная скобка 48">
                <a:extLst>
                  <a:ext uri="{FF2B5EF4-FFF2-40B4-BE49-F238E27FC236}">
                    <a16:creationId xmlns:a16="http://schemas.microsoft.com/office/drawing/2014/main" id="{3195B0FB-3F68-D8CE-9205-A46327E4FDA8}"/>
                  </a:ext>
                </a:extLst>
              </p:cNvPr>
              <p:cNvSpPr/>
              <p:nvPr/>
            </p:nvSpPr>
            <p:spPr>
              <a:xfrm rot="16200000">
                <a:off x="1443904" y="5252403"/>
                <a:ext cx="308386" cy="1381214"/>
              </a:xfrm>
              <a:prstGeom prst="leftBrac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0" name="Левая фигурная скобка 49">
                <a:extLst>
                  <a:ext uri="{FF2B5EF4-FFF2-40B4-BE49-F238E27FC236}">
                    <a16:creationId xmlns:a16="http://schemas.microsoft.com/office/drawing/2014/main" id="{FCEB9160-D9B3-3A42-5D29-CD6B86CE1694}"/>
                  </a:ext>
                </a:extLst>
              </p:cNvPr>
              <p:cNvSpPr/>
              <p:nvPr/>
            </p:nvSpPr>
            <p:spPr>
              <a:xfrm rot="16200000">
                <a:off x="2530525" y="5608917"/>
                <a:ext cx="304078" cy="672494"/>
              </a:xfrm>
              <a:prstGeom prst="leftBrac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75CF73C-37DB-F693-52BC-14C00E94F72A}"/>
                  </a:ext>
                </a:extLst>
              </p:cNvPr>
              <p:cNvSpPr txBox="1"/>
              <p:nvPr/>
            </p:nvSpPr>
            <p:spPr>
              <a:xfrm>
                <a:off x="578399" y="6090314"/>
                <a:ext cx="29880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b="1" dirty="0"/>
                  <a:t>Положительный результат</a:t>
                </a:r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BA87DD1-0A6B-9AC2-D8B2-DACB01EDF0C1}"/>
                </a:ext>
              </a:extLst>
            </p:cNvPr>
            <p:cNvSpPr txBox="1"/>
            <p:nvPr/>
          </p:nvSpPr>
          <p:spPr>
            <a:xfrm>
              <a:off x="2235001" y="6595519"/>
              <a:ext cx="29880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/>
                <a:t>Отрицательный результат</a:t>
              </a: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8734D4FA-D8E4-6AA0-FF1B-632C7FCB0FAE}"/>
              </a:ext>
            </a:extLst>
          </p:cNvPr>
          <p:cNvSpPr txBox="1"/>
          <p:nvPr/>
        </p:nvSpPr>
        <p:spPr>
          <a:xfrm>
            <a:off x="4454598" y="1692839"/>
            <a:ext cx="75165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Скрининговая платформа будет разработана на основе новых данных клеточной и молекулярной биологии и будет предоставлять данные о наличии заболевания в организме по определенным </a:t>
            </a:r>
            <a:r>
              <a:rPr lang="ru-R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биомаркерам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(белкам, которые могут циркулировать в крови при наличии заболевания). </a:t>
            </a:r>
          </a:p>
          <a:p>
            <a:pPr algn="just"/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В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неклеточные везикулы - </a:t>
            </a:r>
            <a:r>
              <a:rPr lang="ru-RU" sz="1800" dirty="0">
                <a:effectLst/>
                <a:ea typeface="Calibri" panose="020F0502020204030204" pitchFamily="34" charset="0"/>
              </a:rPr>
              <a:t>мембранные структуры, синтезирующиеся и выделяющиеся клетками. 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пухолевые клетки выделяют везикулы, которые будут отличаться содержанием белков. Обнаружив данные белки (</a:t>
            </a:r>
            <a:r>
              <a:rPr lang="ru-RU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биомаркеры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в организме, можно выявить наличие онкологии.</a:t>
            </a:r>
            <a:endParaRPr lang="ru-R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52B9EE8-52B0-5497-60F8-416C1C418106}"/>
              </a:ext>
            </a:extLst>
          </p:cNvPr>
          <p:cNvSpPr txBox="1"/>
          <p:nvPr/>
        </p:nvSpPr>
        <p:spPr>
          <a:xfrm flipH="1">
            <a:off x="1227860" y="3360291"/>
            <a:ext cx="1962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Нанесение везикул на планшет, содержащий антитела (для выявления </a:t>
            </a:r>
            <a:r>
              <a:rPr lang="ru-RU" sz="1000" b="1" dirty="0" err="1"/>
              <a:t>биомаркеров</a:t>
            </a:r>
            <a:r>
              <a:rPr lang="ru-RU" sz="1000" b="1" dirty="0"/>
              <a:t>) и детекция</a:t>
            </a:r>
          </a:p>
        </p:txBody>
      </p:sp>
      <p:graphicFrame>
        <p:nvGraphicFramePr>
          <p:cNvPr id="57" name="Таблица 57">
            <a:extLst>
              <a:ext uri="{FF2B5EF4-FFF2-40B4-BE49-F238E27FC236}">
                <a16:creationId xmlns:a16="http://schemas.microsoft.com/office/drawing/2014/main" id="{D4A4F69E-F63F-EEC1-0800-0ECA7DE749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339615"/>
              </p:ext>
            </p:extLst>
          </p:nvPr>
        </p:nvGraphicFramePr>
        <p:xfrm>
          <a:off x="4576409" y="4319295"/>
          <a:ext cx="734941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9412">
                  <a:extLst>
                    <a:ext uri="{9D8B030D-6E8A-4147-A177-3AD203B41FA5}">
                      <a16:colId xmlns:a16="http://schemas.microsoft.com/office/drawing/2014/main" val="1920818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684804"/>
                  </a:ext>
                </a:extLst>
              </a:tr>
            </a:tbl>
          </a:graphicData>
        </a:graphic>
      </p:graphicFrame>
      <p:sp>
        <p:nvSpPr>
          <p:cNvPr id="55" name="TextBox 54">
            <a:extLst>
              <a:ext uri="{FF2B5EF4-FFF2-40B4-BE49-F238E27FC236}">
                <a16:creationId xmlns:a16="http://schemas.microsoft.com/office/drawing/2014/main" id="{F89B3BA4-C2E1-C1A4-80FA-6C81E11B458C}"/>
              </a:ext>
            </a:extLst>
          </p:cNvPr>
          <p:cNvSpPr txBox="1"/>
          <p:nvPr/>
        </p:nvSpPr>
        <p:spPr>
          <a:xfrm>
            <a:off x="5918902" y="4335226"/>
            <a:ext cx="4849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Везикулярные </a:t>
            </a:r>
            <a:r>
              <a:rPr lang="ru-RU" sz="1200" b="1" dirty="0" err="1"/>
              <a:t>биомаркеры</a:t>
            </a:r>
            <a:r>
              <a:rPr lang="ru-RU" sz="1200" b="1" dirty="0"/>
              <a:t>, выявляемые при раке молочной железы </a:t>
            </a:r>
          </a:p>
        </p:txBody>
      </p:sp>
      <p:graphicFrame>
        <p:nvGraphicFramePr>
          <p:cNvPr id="58" name="Таблица 58">
            <a:extLst>
              <a:ext uri="{FF2B5EF4-FFF2-40B4-BE49-F238E27FC236}">
                <a16:creationId xmlns:a16="http://schemas.microsoft.com/office/drawing/2014/main" id="{35F5F546-8684-8502-F47D-259B6EEDF0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321988"/>
              </p:ext>
            </p:extLst>
          </p:nvPr>
        </p:nvGraphicFramePr>
        <p:xfrm>
          <a:off x="4576409" y="4692047"/>
          <a:ext cx="734941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941">
                  <a:extLst>
                    <a:ext uri="{9D8B030D-6E8A-4147-A177-3AD203B41FA5}">
                      <a16:colId xmlns:a16="http://schemas.microsoft.com/office/drawing/2014/main" val="2674113799"/>
                    </a:ext>
                  </a:extLst>
                </a:gridCol>
                <a:gridCol w="622919">
                  <a:extLst>
                    <a:ext uri="{9D8B030D-6E8A-4147-A177-3AD203B41FA5}">
                      <a16:colId xmlns:a16="http://schemas.microsoft.com/office/drawing/2014/main" val="4131483743"/>
                    </a:ext>
                  </a:extLst>
                </a:gridCol>
                <a:gridCol w="961053">
                  <a:extLst>
                    <a:ext uri="{9D8B030D-6E8A-4147-A177-3AD203B41FA5}">
                      <a16:colId xmlns:a16="http://schemas.microsoft.com/office/drawing/2014/main" val="1772608621"/>
                    </a:ext>
                  </a:extLst>
                </a:gridCol>
                <a:gridCol w="727788">
                  <a:extLst>
                    <a:ext uri="{9D8B030D-6E8A-4147-A177-3AD203B41FA5}">
                      <a16:colId xmlns:a16="http://schemas.microsoft.com/office/drawing/2014/main" val="1476057768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1897371272"/>
                    </a:ext>
                  </a:extLst>
                </a:gridCol>
                <a:gridCol w="775116">
                  <a:extLst>
                    <a:ext uri="{9D8B030D-6E8A-4147-A177-3AD203B41FA5}">
                      <a16:colId xmlns:a16="http://schemas.microsoft.com/office/drawing/2014/main" val="2341287183"/>
                    </a:ext>
                  </a:extLst>
                </a:gridCol>
                <a:gridCol w="734941">
                  <a:extLst>
                    <a:ext uri="{9D8B030D-6E8A-4147-A177-3AD203B41FA5}">
                      <a16:colId xmlns:a16="http://schemas.microsoft.com/office/drawing/2014/main" val="1309296694"/>
                    </a:ext>
                  </a:extLst>
                </a:gridCol>
                <a:gridCol w="734941">
                  <a:extLst>
                    <a:ext uri="{9D8B030D-6E8A-4147-A177-3AD203B41FA5}">
                      <a16:colId xmlns:a16="http://schemas.microsoft.com/office/drawing/2014/main" val="2333035875"/>
                    </a:ext>
                  </a:extLst>
                </a:gridCol>
                <a:gridCol w="582177">
                  <a:extLst>
                    <a:ext uri="{9D8B030D-6E8A-4147-A177-3AD203B41FA5}">
                      <a16:colId xmlns:a16="http://schemas.microsoft.com/office/drawing/2014/main" val="2105760264"/>
                    </a:ext>
                  </a:extLst>
                </a:gridCol>
                <a:gridCol w="887705">
                  <a:extLst>
                    <a:ext uri="{9D8B030D-6E8A-4147-A177-3AD203B41FA5}">
                      <a16:colId xmlns:a16="http://schemas.microsoft.com/office/drawing/2014/main" val="638877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CD24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EDIL3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Fibronectin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Survivin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Del-1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Periostin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TrpC5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EGFR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EMMPRIN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419012"/>
                  </a:ext>
                </a:extLst>
              </a:tr>
            </a:tbl>
          </a:graphicData>
        </a:graphic>
      </p:graphicFrame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F0405AD3-6F2B-1655-43BE-659B60ED82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0" t="10626" r="24801" b="48875"/>
          <a:stretch/>
        </p:blipFill>
        <p:spPr>
          <a:xfrm>
            <a:off x="4801016" y="5167076"/>
            <a:ext cx="4004730" cy="1638298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0DC4C945-E954-1709-ECFD-BBBF99958AEE}"/>
              </a:ext>
            </a:extLst>
          </p:cNvPr>
          <p:cNvSpPr txBox="1"/>
          <p:nvPr/>
        </p:nvSpPr>
        <p:spPr>
          <a:xfrm>
            <a:off x="8677469" y="5364532"/>
            <a:ext cx="34550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Схема образования везикул из мембраны клетки. Везикулы содержат компоненты клетки-донора, которые являются </a:t>
            </a:r>
            <a:r>
              <a:rPr lang="ru-RU" sz="1600" b="1" dirty="0" err="1"/>
              <a:t>биомаркерами</a:t>
            </a:r>
            <a:r>
              <a:rPr lang="ru-RU" sz="1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8466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586"/>
            <a:ext cx="12192000" cy="1482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dirty="0"/>
              <a:t>Предлагаемое решение № 2</a:t>
            </a:r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84" y="230188"/>
            <a:ext cx="1068447" cy="104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E4CBD55-BFCC-8044-8EC7-A624653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4</a:t>
            </a:fld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4DC837E-BCB3-9261-4F55-EA948808AFBF}"/>
              </a:ext>
            </a:extLst>
          </p:cNvPr>
          <p:cNvSpPr/>
          <p:nvPr/>
        </p:nvSpPr>
        <p:spPr>
          <a:xfrm>
            <a:off x="3213958" y="1575774"/>
            <a:ext cx="288032" cy="17875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FADA6F36-82F0-4476-C357-2BE5753AB8F9}"/>
              </a:ext>
            </a:extLst>
          </p:cNvPr>
          <p:cNvSpPr/>
          <p:nvPr/>
        </p:nvSpPr>
        <p:spPr>
          <a:xfrm>
            <a:off x="2648778" y="2014174"/>
            <a:ext cx="143159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734D4FA-D8E4-6AA0-FF1B-632C7FCB0FAE}"/>
              </a:ext>
            </a:extLst>
          </p:cNvPr>
          <p:cNvSpPr txBox="1"/>
          <p:nvPr/>
        </p:nvSpPr>
        <p:spPr>
          <a:xfrm>
            <a:off x="4454598" y="1692839"/>
            <a:ext cx="75165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Скрининговая платформа будет разработана на основе новых данных клеточной и молекулярной биологии и будет предоставлять данные о наличии заболевания в организме по определенным </a:t>
            </a:r>
            <a:r>
              <a:rPr lang="ru-R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биомаркерам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(белкам, которые могут циркулировать в крови при наличии заболевания). </a:t>
            </a:r>
          </a:p>
          <a:p>
            <a:pPr algn="just"/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В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неклеточные везикулы - </a:t>
            </a:r>
            <a:r>
              <a:rPr lang="ru-RU" sz="1800" dirty="0">
                <a:effectLst/>
                <a:ea typeface="Calibri" panose="020F0502020204030204" pitchFamily="34" charset="0"/>
              </a:rPr>
              <a:t>мембранные структуры, синтезирующиеся и выделяющиеся клетками. 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пухолевые клетки выделяют везикулы, которые будут отличаться содержанием белков. Обнаружив данные белки (</a:t>
            </a:r>
            <a:r>
              <a:rPr lang="ru-RU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биомаркеры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в организме, можно выявить наличие онкологии.</a:t>
            </a:r>
            <a:endParaRPr lang="ru-R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Таблица 57">
            <a:extLst>
              <a:ext uri="{FF2B5EF4-FFF2-40B4-BE49-F238E27FC236}">
                <a16:creationId xmlns:a16="http://schemas.microsoft.com/office/drawing/2014/main" id="{D4A4F69E-F63F-EEC1-0800-0ECA7DE74928}"/>
              </a:ext>
            </a:extLst>
          </p:cNvPr>
          <p:cNvGraphicFramePr>
            <a:graphicFrameLocks noGrp="1"/>
          </p:cNvGraphicFramePr>
          <p:nvPr/>
        </p:nvGraphicFramePr>
        <p:xfrm>
          <a:off x="4576409" y="4319295"/>
          <a:ext cx="734941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9412">
                  <a:extLst>
                    <a:ext uri="{9D8B030D-6E8A-4147-A177-3AD203B41FA5}">
                      <a16:colId xmlns:a16="http://schemas.microsoft.com/office/drawing/2014/main" val="1920818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684804"/>
                  </a:ext>
                </a:extLst>
              </a:tr>
            </a:tbl>
          </a:graphicData>
        </a:graphic>
      </p:graphicFrame>
      <p:sp>
        <p:nvSpPr>
          <p:cNvPr id="55" name="TextBox 54">
            <a:extLst>
              <a:ext uri="{FF2B5EF4-FFF2-40B4-BE49-F238E27FC236}">
                <a16:creationId xmlns:a16="http://schemas.microsoft.com/office/drawing/2014/main" id="{F89B3BA4-C2E1-C1A4-80FA-6C81E11B458C}"/>
              </a:ext>
            </a:extLst>
          </p:cNvPr>
          <p:cNvSpPr txBox="1"/>
          <p:nvPr/>
        </p:nvSpPr>
        <p:spPr>
          <a:xfrm>
            <a:off x="5918902" y="4335226"/>
            <a:ext cx="4849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Везикулярные </a:t>
            </a:r>
            <a:r>
              <a:rPr lang="ru-RU" sz="1200" b="1" dirty="0" err="1"/>
              <a:t>биомаркеры</a:t>
            </a:r>
            <a:r>
              <a:rPr lang="ru-RU" sz="1200" b="1" dirty="0"/>
              <a:t>, выявляемые при раке молочной железы </a:t>
            </a:r>
          </a:p>
        </p:txBody>
      </p:sp>
      <p:graphicFrame>
        <p:nvGraphicFramePr>
          <p:cNvPr id="58" name="Таблица 58">
            <a:extLst>
              <a:ext uri="{FF2B5EF4-FFF2-40B4-BE49-F238E27FC236}">
                <a16:creationId xmlns:a16="http://schemas.microsoft.com/office/drawing/2014/main" id="{35F5F546-8684-8502-F47D-259B6EEDF0AC}"/>
              </a:ext>
            </a:extLst>
          </p:cNvPr>
          <p:cNvGraphicFramePr>
            <a:graphicFrameLocks noGrp="1"/>
          </p:cNvGraphicFramePr>
          <p:nvPr/>
        </p:nvGraphicFramePr>
        <p:xfrm>
          <a:off x="4576409" y="4692047"/>
          <a:ext cx="734941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941">
                  <a:extLst>
                    <a:ext uri="{9D8B030D-6E8A-4147-A177-3AD203B41FA5}">
                      <a16:colId xmlns:a16="http://schemas.microsoft.com/office/drawing/2014/main" val="2674113799"/>
                    </a:ext>
                  </a:extLst>
                </a:gridCol>
                <a:gridCol w="622919">
                  <a:extLst>
                    <a:ext uri="{9D8B030D-6E8A-4147-A177-3AD203B41FA5}">
                      <a16:colId xmlns:a16="http://schemas.microsoft.com/office/drawing/2014/main" val="4131483743"/>
                    </a:ext>
                  </a:extLst>
                </a:gridCol>
                <a:gridCol w="961053">
                  <a:extLst>
                    <a:ext uri="{9D8B030D-6E8A-4147-A177-3AD203B41FA5}">
                      <a16:colId xmlns:a16="http://schemas.microsoft.com/office/drawing/2014/main" val="1772608621"/>
                    </a:ext>
                  </a:extLst>
                </a:gridCol>
                <a:gridCol w="727788">
                  <a:extLst>
                    <a:ext uri="{9D8B030D-6E8A-4147-A177-3AD203B41FA5}">
                      <a16:colId xmlns:a16="http://schemas.microsoft.com/office/drawing/2014/main" val="1476057768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1897371272"/>
                    </a:ext>
                  </a:extLst>
                </a:gridCol>
                <a:gridCol w="775116">
                  <a:extLst>
                    <a:ext uri="{9D8B030D-6E8A-4147-A177-3AD203B41FA5}">
                      <a16:colId xmlns:a16="http://schemas.microsoft.com/office/drawing/2014/main" val="2341287183"/>
                    </a:ext>
                  </a:extLst>
                </a:gridCol>
                <a:gridCol w="734941">
                  <a:extLst>
                    <a:ext uri="{9D8B030D-6E8A-4147-A177-3AD203B41FA5}">
                      <a16:colId xmlns:a16="http://schemas.microsoft.com/office/drawing/2014/main" val="1309296694"/>
                    </a:ext>
                  </a:extLst>
                </a:gridCol>
                <a:gridCol w="734941">
                  <a:extLst>
                    <a:ext uri="{9D8B030D-6E8A-4147-A177-3AD203B41FA5}">
                      <a16:colId xmlns:a16="http://schemas.microsoft.com/office/drawing/2014/main" val="2333035875"/>
                    </a:ext>
                  </a:extLst>
                </a:gridCol>
                <a:gridCol w="582177">
                  <a:extLst>
                    <a:ext uri="{9D8B030D-6E8A-4147-A177-3AD203B41FA5}">
                      <a16:colId xmlns:a16="http://schemas.microsoft.com/office/drawing/2014/main" val="2105760264"/>
                    </a:ext>
                  </a:extLst>
                </a:gridCol>
                <a:gridCol w="887705">
                  <a:extLst>
                    <a:ext uri="{9D8B030D-6E8A-4147-A177-3AD203B41FA5}">
                      <a16:colId xmlns:a16="http://schemas.microsoft.com/office/drawing/2014/main" val="638877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CD24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EDIL3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Fibronectin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Survivin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Del-1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Periostin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TrpC5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EGFR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EMMPRIN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419012"/>
                  </a:ext>
                </a:extLst>
              </a:tr>
            </a:tbl>
          </a:graphicData>
        </a:graphic>
      </p:graphicFrame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F0405AD3-6F2B-1655-43BE-659B60ED82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0" t="10626" r="24801" b="48875"/>
          <a:stretch/>
        </p:blipFill>
        <p:spPr>
          <a:xfrm>
            <a:off x="4801016" y="5176407"/>
            <a:ext cx="4004730" cy="1638298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0DC4C945-E954-1709-ECFD-BBBF99958AEE}"/>
              </a:ext>
            </a:extLst>
          </p:cNvPr>
          <p:cNvSpPr txBox="1"/>
          <p:nvPr/>
        </p:nvSpPr>
        <p:spPr>
          <a:xfrm>
            <a:off x="8677469" y="5364532"/>
            <a:ext cx="34550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Схема образования везикул из мембраны клетки. Везикулы содержат компоненты клетки-донора, которые являются </a:t>
            </a:r>
            <a:r>
              <a:rPr lang="ru-RU" sz="1600" b="1" dirty="0" err="1"/>
              <a:t>биомаркерами</a:t>
            </a:r>
            <a:r>
              <a:rPr lang="ru-RU" sz="1600" b="1" dirty="0"/>
              <a:t>.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3E5800AE-7C17-B6A4-81C3-4FA4C56528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59062" r="42204" b="4889"/>
          <a:stretch/>
        </p:blipFill>
        <p:spPr>
          <a:xfrm>
            <a:off x="234074" y="5213936"/>
            <a:ext cx="3913506" cy="1507539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E5B2E9C-9BCB-7BE8-97A9-BB7A44638CD5}"/>
              </a:ext>
            </a:extLst>
          </p:cNvPr>
          <p:cNvGrpSpPr/>
          <p:nvPr/>
        </p:nvGrpSpPr>
        <p:grpSpPr>
          <a:xfrm>
            <a:off x="192684" y="1917736"/>
            <a:ext cx="3928841" cy="3268274"/>
            <a:chOff x="192684" y="1860512"/>
            <a:chExt cx="3928841" cy="326827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4BFCF642-6D88-816C-A099-9CE2AA58A1DB}"/>
                </a:ext>
              </a:extLst>
            </p:cNvPr>
            <p:cNvGrpSpPr/>
            <p:nvPr/>
          </p:nvGrpSpPr>
          <p:grpSpPr>
            <a:xfrm>
              <a:off x="192684" y="1860512"/>
              <a:ext cx="3928841" cy="3268274"/>
              <a:chOff x="236063" y="484987"/>
              <a:chExt cx="3928841" cy="3268274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DB176855-9576-975F-FE9D-94578B5D4647}"/>
                  </a:ext>
                </a:extLst>
              </p:cNvPr>
              <p:cNvSpPr txBox="1"/>
              <p:nvPr/>
            </p:nvSpPr>
            <p:spPr>
              <a:xfrm flipH="1">
                <a:off x="1088848" y="3507040"/>
                <a:ext cx="21014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000" b="1" dirty="0" err="1"/>
                  <a:t>Биомаркер</a:t>
                </a:r>
                <a:r>
                  <a:rPr lang="ru-RU" sz="1000" b="1" dirty="0"/>
                  <a:t> 2</a:t>
                </a:r>
              </a:p>
            </p:txBody>
          </p:sp>
          <p:grpSp>
            <p:nvGrpSpPr>
              <p:cNvPr id="77" name="Группа 76">
                <a:extLst>
                  <a:ext uri="{FF2B5EF4-FFF2-40B4-BE49-F238E27FC236}">
                    <a16:creationId xmlns:a16="http://schemas.microsoft.com/office/drawing/2014/main" id="{B813D987-9BD5-F273-F9F2-16E7145F61F9}"/>
                  </a:ext>
                </a:extLst>
              </p:cNvPr>
              <p:cNvGrpSpPr/>
              <p:nvPr/>
            </p:nvGrpSpPr>
            <p:grpSpPr>
              <a:xfrm>
                <a:off x="236063" y="484987"/>
                <a:ext cx="3928841" cy="3268274"/>
                <a:chOff x="-57096" y="1209999"/>
                <a:chExt cx="3928841" cy="3268274"/>
              </a:xfrm>
            </p:grpSpPr>
            <p:pic>
              <p:nvPicPr>
                <p:cNvPr id="78" name="Рисунок 77">
                  <a:extLst>
                    <a:ext uri="{FF2B5EF4-FFF2-40B4-BE49-F238E27FC236}">
                      <a16:creationId xmlns:a16="http://schemas.microsoft.com/office/drawing/2014/main" id="{5F53BAC5-3F4A-06DA-095B-552FDE745B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613" r="24672" b="56881"/>
                <a:stretch/>
              </p:blipFill>
              <p:spPr>
                <a:xfrm>
                  <a:off x="2699446" y="1209999"/>
                  <a:ext cx="640086" cy="2179013"/>
                </a:xfrm>
                <a:prstGeom prst="rect">
                  <a:avLst/>
                </a:prstGeom>
              </p:spPr>
            </p:pic>
            <p:pic>
              <p:nvPicPr>
                <p:cNvPr id="79" name="Рисунок 78">
                  <a:extLst>
                    <a:ext uri="{FF2B5EF4-FFF2-40B4-BE49-F238E27FC236}">
                      <a16:creationId xmlns:a16="http://schemas.microsoft.com/office/drawing/2014/main" id="{3D22090F-629A-21E7-1F34-51C3265ED8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1086" t="42383" r="28787" b="43119"/>
                <a:stretch/>
              </p:blipFill>
              <p:spPr>
                <a:xfrm>
                  <a:off x="795689" y="3367711"/>
                  <a:ext cx="2345611" cy="850781"/>
                </a:xfrm>
                <a:prstGeom prst="rect">
                  <a:avLst/>
                </a:prstGeom>
              </p:spPr>
            </p:pic>
            <p:pic>
              <p:nvPicPr>
                <p:cNvPr id="80" name="Рисунок 79">
                  <a:extLst>
                    <a:ext uri="{FF2B5EF4-FFF2-40B4-BE49-F238E27FC236}">
                      <a16:creationId xmlns:a16="http://schemas.microsoft.com/office/drawing/2014/main" id="{77C039D7-4DAF-560B-BE8E-9A2E9F4B12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875" t="9000" r="81100" b="53494"/>
                <a:stretch/>
              </p:blipFill>
              <p:spPr>
                <a:xfrm>
                  <a:off x="308947" y="1413695"/>
                  <a:ext cx="855777" cy="2037878"/>
                </a:xfrm>
                <a:prstGeom prst="rect">
                  <a:avLst/>
                </a:prstGeom>
              </p:spPr>
            </p:pic>
            <p:sp>
              <p:nvSpPr>
                <p:cNvPr id="81" name="Стрелка: вправо 80">
                  <a:extLst>
                    <a:ext uri="{FF2B5EF4-FFF2-40B4-BE49-F238E27FC236}">
                      <a16:creationId xmlns:a16="http://schemas.microsoft.com/office/drawing/2014/main" id="{9D4EA2D5-17CF-FBBF-13A1-9F90D030B132}"/>
                    </a:ext>
                  </a:extLst>
                </p:cNvPr>
                <p:cNvSpPr/>
                <p:nvPr/>
              </p:nvSpPr>
              <p:spPr>
                <a:xfrm>
                  <a:off x="1164724" y="2367862"/>
                  <a:ext cx="1041122" cy="232930"/>
                </a:xfrm>
                <a:prstGeom prst="rightArrow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FA9F70E-0273-DA68-49F6-8064CB5E9311}"/>
                    </a:ext>
                  </a:extLst>
                </p:cNvPr>
                <p:cNvSpPr txBox="1"/>
                <p:nvPr/>
              </p:nvSpPr>
              <p:spPr>
                <a:xfrm>
                  <a:off x="945706" y="2102979"/>
                  <a:ext cx="2926039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0" b="1" dirty="0"/>
                    <a:t>Выделение везикул из крови 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405A1447-E59F-9FF2-B8B8-32869BA13B57}"/>
                    </a:ext>
                  </a:extLst>
                </p:cNvPr>
                <p:cNvSpPr txBox="1"/>
                <p:nvPr/>
              </p:nvSpPr>
              <p:spPr>
                <a:xfrm flipH="1">
                  <a:off x="-57096" y="4231487"/>
                  <a:ext cx="210140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000" b="1" dirty="0" err="1"/>
                    <a:t>Биомаркер</a:t>
                  </a:r>
                  <a:r>
                    <a:rPr lang="ru-RU" sz="1000" b="1" dirty="0"/>
                    <a:t> 1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3BE450D6-2164-7046-7BEE-67A3F936EEF4}"/>
                    </a:ext>
                  </a:extLst>
                </p:cNvPr>
                <p:cNvSpPr txBox="1"/>
                <p:nvPr/>
              </p:nvSpPr>
              <p:spPr>
                <a:xfrm flipH="1">
                  <a:off x="1632559" y="4232052"/>
                  <a:ext cx="210140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000" b="1" dirty="0" err="1"/>
                    <a:t>Биомаркер</a:t>
                  </a:r>
                  <a:r>
                    <a:rPr lang="ru-RU" sz="1000" b="1" dirty="0"/>
                    <a:t> 3</a:t>
                  </a:r>
                </a:p>
              </p:txBody>
            </p:sp>
          </p:grpSp>
        </p:grp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B4696C3-CCCF-ABFA-EDD5-D44F0F16D382}"/>
                </a:ext>
              </a:extLst>
            </p:cNvPr>
            <p:cNvSpPr/>
            <p:nvPr/>
          </p:nvSpPr>
          <p:spPr>
            <a:xfrm>
              <a:off x="3475631" y="2248747"/>
              <a:ext cx="220785" cy="17721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id="{33315901-1D57-CBB8-E31B-6510B361C97E}"/>
                </a:ext>
              </a:extLst>
            </p:cNvPr>
            <p:cNvSpPr/>
            <p:nvPr/>
          </p:nvSpPr>
          <p:spPr>
            <a:xfrm>
              <a:off x="2922922" y="2352217"/>
              <a:ext cx="152810" cy="17721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16FE2352-7DB9-E1FD-D460-8C09784547C4}"/>
              </a:ext>
            </a:extLst>
          </p:cNvPr>
          <p:cNvSpPr txBox="1"/>
          <p:nvPr/>
        </p:nvSpPr>
        <p:spPr>
          <a:xfrm flipH="1">
            <a:off x="1209498" y="3707260"/>
            <a:ext cx="1962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/>
              <a:t>Окрашивание везикул  антителами (для выявления </a:t>
            </a:r>
            <a:r>
              <a:rPr lang="ru-RU" sz="1000" b="1" dirty="0" err="1"/>
              <a:t>биомаркеров</a:t>
            </a:r>
            <a:r>
              <a:rPr lang="ru-RU" sz="1000" b="1" dirty="0"/>
              <a:t>) и детекция на проточном </a:t>
            </a:r>
            <a:r>
              <a:rPr lang="ru-RU" sz="1000" b="1" dirty="0" err="1"/>
              <a:t>цитометре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994293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9560"/>
            <a:ext cx="12192000" cy="1482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dirty="0"/>
              <a:t>Этапы проекта</a:t>
            </a:r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84" y="230188"/>
            <a:ext cx="1068447" cy="104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E4CBD55-BFCC-8044-8EC7-A624653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5</a:t>
            </a:fld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DE7875-100A-8735-9FDD-FCE7EDF9F514}"/>
              </a:ext>
            </a:extLst>
          </p:cNvPr>
          <p:cNvSpPr txBox="1"/>
          <p:nvPr/>
        </p:nvSpPr>
        <p:spPr>
          <a:xfrm>
            <a:off x="279919" y="1712625"/>
            <a:ext cx="5816082" cy="4920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 разработки скрининговой платформы для выявления молочной железы будет включать следующее:</a:t>
            </a: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Получение и характеристика внеклеточных везикул из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плазмы крови здорового донора.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Получение и характеристика везикул из плазмы крови пациента с онкологией (опухоль молочной железы).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Оптимизация получения везикул из плазмы крови.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и оптимизация технологии получения скрининговой платформы (планшета с везикулами и антителами к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биомаркерам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Сравнительный анализ полученных везикул на скрининговой платформе.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1237F0A-520C-E160-97EB-33C7A4A2AD27}"/>
              </a:ext>
            </a:extLst>
          </p:cNvPr>
          <p:cNvSpPr txBox="1"/>
          <p:nvPr/>
        </p:nvSpPr>
        <p:spPr>
          <a:xfrm>
            <a:off x="6540759" y="1597195"/>
            <a:ext cx="53713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работ по проекту будет осуществляться в рамках создаваемой компании, а также на базе лаборатории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OpenLab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генных и клеточных технологий,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научно-клинического центра и НОЦ Фармацевтики КФУ.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2146A8-76ED-8E6C-0545-AC998A1B20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474" t="21756" r="11532" b="19727"/>
          <a:stretch/>
        </p:blipFill>
        <p:spPr>
          <a:xfrm>
            <a:off x="6296170" y="4048172"/>
            <a:ext cx="3371753" cy="2412943"/>
          </a:xfrm>
          <a:prstGeom prst="rect">
            <a:avLst/>
          </a:prstGeom>
        </p:spPr>
      </p:pic>
      <p:pic>
        <p:nvPicPr>
          <p:cNvPr id="4098" name="Picture 2" descr="НИЛ Генные и клеточные технологии\НАУЧНО-КЛИНИЧЕСКИЙ ЦЕНТР ПРЕЦИЗИОННОЙ И  РЕГЕНЕРАТИВНОЙ МЕДИЦИНЫ - Казанский (Приволжский) федеральный университет">
            <a:extLst>
              <a:ext uri="{FF2B5EF4-FFF2-40B4-BE49-F238E27FC236}">
                <a16:creationId xmlns:a16="http://schemas.microsoft.com/office/drawing/2014/main" id="{585DB2AF-37F5-E95A-64CD-CB8030DF5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713" y="3074523"/>
            <a:ext cx="3351413" cy="91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Институт фундаментальной медицины и биологии КФУ, Кафедра неотложной  медицинской помощи и симуляционной медицины, ВУЗ, ул. Карла Маркса, 74А,  Казань, Россия — Яндекс Карты">
            <a:extLst>
              <a:ext uri="{FF2B5EF4-FFF2-40B4-BE49-F238E27FC236}">
                <a16:creationId xmlns:a16="http://schemas.microsoft.com/office/drawing/2014/main" id="{E8AD4CD1-517B-A3DF-6AFA-80E578BA77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3" t="21755" r="33545" b="27212"/>
          <a:stretch/>
        </p:blipFill>
        <p:spPr bwMode="auto">
          <a:xfrm>
            <a:off x="9760112" y="4105817"/>
            <a:ext cx="2222241" cy="232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546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482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dirty="0"/>
              <a:t>Коллектив проекта и квалификация заявителя</a:t>
            </a:r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84" y="230188"/>
            <a:ext cx="1068447" cy="104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E4CBD55-BFCC-8044-8EC7-A624653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6</a:t>
            </a:fld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D72889D-DFF0-EC29-26FC-88CCBF918748}"/>
              </a:ext>
            </a:extLst>
          </p:cNvPr>
          <p:cNvSpPr txBox="1"/>
          <p:nvPr/>
        </p:nvSpPr>
        <p:spPr>
          <a:xfrm>
            <a:off x="2085963" y="1939013"/>
            <a:ext cx="94863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Гилазиева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арема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владеет различными экспериментальными методами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Имеет публикации, индексируемые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Scopus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(12) и Web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Science (24), также является соисполнителем грантов, поддержанных Федеральными целевыми программами России и победителем стипендии Президента по приоритетным направлениям в 2021 году.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96EE13-2D9E-EF4F-61AF-A0253DC46D98}"/>
              </a:ext>
            </a:extLst>
          </p:cNvPr>
          <p:cNvSpPr txBox="1"/>
          <p:nvPr/>
        </p:nvSpPr>
        <p:spPr>
          <a:xfrm>
            <a:off x="2085962" y="5517036"/>
            <a:ext cx="94863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Пинова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Алевтина- студент кафедры генетики КФУ. 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левтина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владеет методами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биоинформатического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анализа данных, методами молекулярной биологии (проведение ПЦР-РВ). Является участником международных конференций.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520B713-0787-3EC5-567E-29C7C411BD5D}"/>
              </a:ext>
            </a:extLst>
          </p:cNvPr>
          <p:cNvSpPr txBox="1"/>
          <p:nvPr/>
        </p:nvSpPr>
        <p:spPr>
          <a:xfrm>
            <a:off x="2085962" y="3515050"/>
            <a:ext cx="948632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Пипия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Владислава- студент кафедры медицинская биохимия КФУ. 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ладислава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владеет методами клеточной биологии, а также различными биохимическими методами, что, несомненно, необходимо для проведения исследований по созданию скрининговой платформы для выявления опухоли молочной железы. Является участником международных конференций.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0DF00A-6901-D0F7-1599-19CE4BDBE5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35" y="5235927"/>
            <a:ext cx="1155426" cy="1485548"/>
          </a:xfrm>
          <a:prstGeom prst="rect">
            <a:avLst/>
          </a:prstGeom>
          <a:effectLst>
            <a:softEdge rad="0"/>
          </a:effectLst>
          <a:scene3d>
            <a:camera prst="orthographicFront"/>
            <a:lightRig rig="threePt" dir="t"/>
          </a:scene3d>
          <a:sp3d>
            <a:bevelT w="120650"/>
            <a:bevelB h="120650"/>
          </a:sp3d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2A60868E-5E11-2717-8BC4-8756C5D15D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1" r="7162"/>
          <a:stretch/>
        </p:blipFill>
        <p:spPr bwMode="auto">
          <a:xfrm>
            <a:off x="481235" y="3595918"/>
            <a:ext cx="1180935" cy="139646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/>
            <a:bevelB h="12065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5F68554-638B-1F60-0E77-9051978E07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3" t="5473" r="7117" b="5380"/>
          <a:stretch/>
        </p:blipFill>
        <p:spPr>
          <a:xfrm>
            <a:off x="481235" y="1712625"/>
            <a:ext cx="1180936" cy="1639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20650"/>
            <a:bevelB h="114300"/>
          </a:sp3d>
        </p:spPr>
      </p:pic>
    </p:spTree>
    <p:extLst>
      <p:ext uri="{BB962C8B-B14F-4D97-AF65-F5344CB8AC3E}">
        <p14:creationId xmlns:p14="http://schemas.microsoft.com/office/powerpoint/2010/main" val="1638070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586"/>
            <a:ext cx="12192000" cy="1482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dirty="0"/>
              <a:t>Коллектив проекта и квалификация заявителя</a:t>
            </a:r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84" y="230188"/>
            <a:ext cx="1068447" cy="104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E4CBD55-BFCC-8044-8EC7-A624653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7</a:t>
            </a:fld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3D0FBD-13BA-EE83-EC91-EFAE882EEA3B}"/>
              </a:ext>
            </a:extLst>
          </p:cNvPr>
          <p:cNvSpPr txBox="1"/>
          <p:nvPr/>
        </p:nvSpPr>
        <p:spPr>
          <a:xfrm>
            <a:off x="212272" y="4241888"/>
            <a:ext cx="1125505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Заявителем были опубликованы научные работы (</a:t>
            </a:r>
            <a:r>
              <a:rPr lang="en-GB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Scopus</a:t>
            </a:r>
            <a:r>
              <a:rPr lang="ru-R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Wos</a:t>
            </a:r>
            <a:r>
              <a:rPr lang="ru-R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включающие исследования везикул из различных типов клеток и протоколы по работе с везикулами:</a:t>
            </a:r>
          </a:p>
          <a:p>
            <a:pPr indent="450215" algn="just"/>
            <a: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effect of mesenchymal stem cell derived extracellular vesicles on tumor spheroids in vitro/</a:t>
            </a:r>
            <a:r>
              <a:rPr lang="en-US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Z </a:t>
            </a:r>
            <a:r>
              <a:rPr lang="en-US" sz="1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Gilazieva</a:t>
            </a:r>
            <a:r>
              <a:rPr lang="en-US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A Ponomarev, V </a:t>
            </a:r>
            <a:r>
              <a:rPr lang="en-US" sz="1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Solovyeva</a:t>
            </a:r>
            <a:r>
              <a:rPr lang="en-US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US" sz="1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Rizvanov</a:t>
            </a: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//</a:t>
            </a:r>
            <a:r>
              <a:rPr lang="en-US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EUROPEAN JOURNAL OF CLINICAL INVESTIGATION. - 2020. </a:t>
            </a:r>
            <a:endParaRPr lang="ru-RU" sz="14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Investigation of tumor spheroids after mesenchymal stromal cell derived extracellular vesicle influence/ Zarema </a:t>
            </a:r>
            <a:r>
              <a:rPr lang="en-US" sz="1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Gilazieva</a:t>
            </a:r>
            <a:r>
              <a:rPr lang="en-US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Aleksei</a:t>
            </a:r>
            <a:r>
              <a:rPr lang="en-US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Ponomarev, Albert </a:t>
            </a:r>
            <a:r>
              <a:rPr lang="en-US" sz="1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Rizvanov</a:t>
            </a:r>
            <a:r>
              <a:rPr lang="en-US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Valeriya</a:t>
            </a:r>
            <a:r>
              <a:rPr lang="en-US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Solovyeva</a:t>
            </a:r>
            <a:r>
              <a:rPr lang="en-US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// International Symposium on Medical Science. Sep. 30 - 2021.</a:t>
            </a:r>
            <a:endParaRPr lang="ru-RU" sz="14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400" dirty="0">
                <a:effectLst/>
                <a:ea typeface="Calibri" panose="020F0502020204030204" pitchFamily="34" charset="0"/>
              </a:rPr>
              <a:t>3. </a:t>
            </a:r>
            <a:r>
              <a:rPr lang="en-US" sz="1400" dirty="0">
                <a:effectLst/>
                <a:ea typeface="Calibri" panose="020F0502020204030204" pitchFamily="34" charset="0"/>
              </a:rPr>
              <a:t>Evaluation of induced membrane vesicles effect on tumor spheroids</a:t>
            </a:r>
            <a:r>
              <a:rPr lang="en-US" sz="1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/ </a:t>
            </a:r>
            <a:r>
              <a:rPr lang="en-US" sz="1400" dirty="0">
                <a:effectLst/>
                <a:ea typeface="Calibri" panose="020F0502020204030204" pitchFamily="34" charset="0"/>
              </a:rPr>
              <a:t>ZE </a:t>
            </a:r>
            <a:r>
              <a:rPr lang="en-US" sz="1400" dirty="0" err="1">
                <a:effectLst/>
                <a:ea typeface="Calibri" panose="020F0502020204030204" pitchFamily="34" charset="0"/>
              </a:rPr>
              <a:t>Gilazieva</a:t>
            </a:r>
            <a:r>
              <a:rPr lang="en-US" sz="1400" dirty="0">
                <a:effectLst/>
                <a:ea typeface="Calibri" panose="020F0502020204030204" pitchFamily="34" charset="0"/>
              </a:rPr>
              <a:t>, AS Ponomarev, </a:t>
            </a:r>
            <a:r>
              <a:rPr lang="en-US" sz="1400" i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VV </a:t>
            </a:r>
            <a:r>
              <a:rPr lang="en-US" sz="1400" i="1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Solovyeva</a:t>
            </a:r>
            <a:r>
              <a:rPr lang="en-US" sz="1400" i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,</a:t>
            </a:r>
            <a:r>
              <a:rPr lang="en-US" sz="1400" dirty="0">
                <a:effectLst/>
                <a:ea typeface="Calibri" panose="020F0502020204030204" pitchFamily="34" charset="0"/>
              </a:rPr>
              <a:t> AA </a:t>
            </a:r>
            <a:r>
              <a:rPr lang="en-US" sz="1400" dirty="0" err="1">
                <a:effectLst/>
                <a:ea typeface="Calibri" panose="020F0502020204030204" pitchFamily="34" charset="0"/>
              </a:rPr>
              <a:t>Rizvanov</a:t>
            </a:r>
            <a:r>
              <a:rPr lang="en-US" sz="1400" dirty="0">
                <a:effectLst/>
                <a:ea typeface="Calibri" panose="020F0502020204030204" pitchFamily="34" charset="0"/>
              </a:rPr>
              <a:t>// </a:t>
            </a:r>
            <a:r>
              <a:rPr lang="en-GB" sz="1400" dirty="0">
                <a:effectLst/>
                <a:ea typeface="Calibri" panose="020F0502020204030204" pitchFamily="34" charset="0"/>
              </a:rPr>
              <a:t>European society of gene &amp; cell therapy. Oct</a:t>
            </a:r>
            <a:r>
              <a:rPr lang="en-US" sz="1400" dirty="0">
                <a:effectLst/>
                <a:ea typeface="Calibri" panose="020F0502020204030204" pitchFamily="34" charset="0"/>
              </a:rPr>
              <a:t>.19- 2021.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B3EE8A-5392-44B1-9F77-AA1704E09466}"/>
              </a:ext>
            </a:extLst>
          </p:cNvPr>
          <p:cNvSpPr txBox="1"/>
          <p:nvPr/>
        </p:nvSpPr>
        <p:spPr>
          <a:xfrm>
            <a:off x="1791478" y="6171684"/>
            <a:ext cx="11255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момент подачи заявки разработана и оптимизирована технология получения везикул.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AB2B47-ED10-649C-EAF9-1994C2D55A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502" t="21707" r="27780" b="13667"/>
          <a:stretch/>
        </p:blipFill>
        <p:spPr>
          <a:xfrm rot="16200000">
            <a:off x="1069439" y="1135558"/>
            <a:ext cx="2313318" cy="34020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B30884A-92FA-9EBD-9984-DB7E4A2445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643" t="21771" r="19643" b="29388"/>
          <a:stretch/>
        </p:blipFill>
        <p:spPr>
          <a:xfrm>
            <a:off x="4155718" y="1697580"/>
            <a:ext cx="3402078" cy="229567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C9FC812-0F0F-2A7D-E3D1-E1AA36AF46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530" t="18568" r="27679" b="16463"/>
          <a:stretch/>
        </p:blipFill>
        <p:spPr>
          <a:xfrm rot="5400000">
            <a:off x="8298208" y="1182773"/>
            <a:ext cx="2454951" cy="347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685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84" y="230188"/>
            <a:ext cx="1068447" cy="104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292402" y="3150597"/>
            <a:ext cx="60468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/>
              <a:t>Спасибо за внимание!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-2" y="824927"/>
            <a:ext cx="4752111" cy="12809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42" y="1122363"/>
            <a:ext cx="3745222" cy="503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B05A4F3-1DDB-B044-902D-37F695243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D169-3CAC-4401-8C08-461BBE22F4E5}" type="slidenum">
              <a:rPr lang="ru-RU" smtClean="0"/>
              <a:t>8</a:t>
            </a:fld>
            <a:endParaRPr lang="ru-RU"/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34D7D0BA-B8CF-B54D-B648-7F6502E9E14C}"/>
              </a:ext>
            </a:extLst>
          </p:cNvPr>
          <p:cNvSpPr txBox="1">
            <a:spLocks/>
          </p:cNvSpPr>
          <p:nvPr/>
        </p:nvSpPr>
        <p:spPr>
          <a:xfrm>
            <a:off x="5798788" y="5747656"/>
            <a:ext cx="6046848" cy="787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1800" dirty="0"/>
              <a:t> </a:t>
            </a:r>
          </a:p>
          <a:p>
            <a:pPr marL="0" indent="0" algn="r">
              <a:buNone/>
            </a:pPr>
            <a:r>
              <a:rPr lang="en" sz="1800" dirty="0"/>
              <a:t>zegilazieva@gmail.com</a:t>
            </a:r>
            <a:endParaRPr lang="ru-RU" sz="1800" dirty="0"/>
          </a:p>
          <a:p>
            <a:pPr algn="r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1646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2190</TotalTime>
  <Words>803</Words>
  <Application>Microsoft Office PowerPoint</Application>
  <PresentationFormat>Широкоэкранный</PresentationFormat>
  <Paragraphs>99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Разработка скрининговой платформы для выявления опухоли молочной железы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Zarema</cp:lastModifiedBy>
  <cp:revision>76</cp:revision>
  <dcterms:created xsi:type="dcterms:W3CDTF">2020-10-10T19:48:33Z</dcterms:created>
  <dcterms:modified xsi:type="dcterms:W3CDTF">2022-07-19T14:18:00Z</dcterms:modified>
</cp:coreProperties>
</file>