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</p:sldMasterIdLst>
  <p:notesMasterIdLst>
    <p:notesMasterId r:id="rId17"/>
  </p:notesMasterIdLst>
  <p:sldIdLst>
    <p:sldId id="283" r:id="rId2"/>
    <p:sldId id="272" r:id="rId3"/>
    <p:sldId id="263" r:id="rId4"/>
    <p:sldId id="273" r:id="rId5"/>
    <p:sldId id="281" r:id="rId6"/>
    <p:sldId id="274" r:id="rId7"/>
    <p:sldId id="288" r:id="rId8"/>
    <p:sldId id="290" r:id="rId9"/>
    <p:sldId id="279" r:id="rId10"/>
    <p:sldId id="285" r:id="rId11"/>
    <p:sldId id="287" r:id="rId12"/>
    <p:sldId id="278" r:id="rId13"/>
    <p:sldId id="284" r:id="rId14"/>
    <p:sldId id="289" r:id="rId15"/>
    <p:sldId id="286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8F00FF"/>
    <a:srgbClr val="B5D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61" autoAdjust="0"/>
    <p:restoredTop sz="95102" autoAdjust="0"/>
  </p:normalViewPr>
  <p:slideViewPr>
    <p:cSldViewPr snapToGrid="0" snapToObjects="1" showGuides="1">
      <p:cViewPr varScale="1">
        <p:scale>
          <a:sx n="80" d="100"/>
          <a:sy n="80" d="100"/>
        </p:scale>
        <p:origin x="48" y="7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0785074739230632E-2"/>
          <c:y val="0.13152125303240644"/>
          <c:w val="0.95842985052153873"/>
          <c:h val="0.75399588311500665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Аварийность дронов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2C1-455D-AEE0-D153A1ACD5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2C1-455D-AEE0-D153A1ACD5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2C1-455D-AEE0-D153A1ACD5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2C1-455D-AEE0-D153A1ACD5F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2C1-455D-AEE0-D153A1ACD5F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Этап полёта</c:v>
                </c:pt>
                <c:pt idx="1">
                  <c:v>Этап транспортировки</c:v>
                </c:pt>
                <c:pt idx="2">
                  <c:v>Взлёт/посадка</c:v>
                </c:pt>
                <c:pt idx="3">
                  <c:v>По вине оператора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47</c:v>
                </c:pt>
                <c:pt idx="1">
                  <c:v>1</c:v>
                </c:pt>
                <c:pt idx="2">
                  <c:v>47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C1-455D-AEE0-D153A1ACD5F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5093596069374247"/>
          <c:y val="0.70250685472881214"/>
          <c:w val="0.63380135211597866"/>
          <c:h val="0.2912621311589220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Gilroy-ExtraBold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8687314791777798E-2"/>
          <c:y val="0.18340977255654933"/>
          <c:w val="0.92057574405179687"/>
          <c:h val="0.7050368139473792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продаж дронов, $ млрд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Gilroy-ExtraBold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2023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10.7</c:v>
                </c:pt>
                <c:pt idx="1">
                  <c:v>13</c:v>
                </c:pt>
                <c:pt idx="2">
                  <c:v>38.03</c:v>
                </c:pt>
                <c:pt idx="3">
                  <c:v>62.43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9A-4B65-AC58-54F2D6CC8AC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-1787936128"/>
        <c:axId val="-1787944832"/>
      </c:lineChart>
      <c:catAx>
        <c:axId val="-1787936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Gilroy-ExtraBold"/>
                    <a:ea typeface="+mn-ea"/>
                    <a:cs typeface="+mn-cs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lt1"/>
                  </a:solidFill>
                  <a:latin typeface="Gilroy-ExtraBold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30" baseline="0">
                <a:solidFill>
                  <a:schemeClr val="lt1"/>
                </a:solidFill>
                <a:latin typeface="Gilroy-ExtraBold"/>
                <a:ea typeface="+mn-ea"/>
                <a:cs typeface="+mn-cs"/>
              </a:defRPr>
            </a:pPr>
            <a:endParaRPr lang="ru-RU"/>
          </a:p>
        </c:txPr>
        <c:crossAx val="-1787944832"/>
        <c:crosses val="autoZero"/>
        <c:auto val="1"/>
        <c:lblAlgn val="ctr"/>
        <c:lblOffset val="100"/>
        <c:noMultiLvlLbl val="0"/>
      </c:catAx>
      <c:valAx>
        <c:axId val="-1787944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Gilroy-ExtraBold"/>
                    <a:ea typeface="+mn-ea"/>
                    <a:cs typeface="+mn-cs"/>
                  </a:defRPr>
                </a:pPr>
                <a:r>
                  <a:rPr lang="ru-RU"/>
                  <a:t>$ млрд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lt1"/>
                  </a:solidFill>
                  <a:latin typeface="Gilroy-ExtraBold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-178793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>
          <a:latin typeface="Gilroy-ExtraBold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86507697405589E-2"/>
          <c:y val="0.23467396770946639"/>
          <c:w val="0.5259923903670165"/>
          <c:h val="0.541137337623693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7B-4C2E-9FA6-BD88C3D0CA59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7B-4C2E-9FA6-BD88C3D0CA59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27B-4C2E-9FA6-BD88C3D0CA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27B-4C2E-9FA6-BD88C3D0CA59}"/>
              </c:ext>
            </c:extLst>
          </c:dPt>
          <c:dLbls>
            <c:dLbl>
              <c:idx val="0"/>
              <c:layout>
                <c:manualLayout>
                  <c:x val="-0.20433815361359939"/>
                  <c:y val="3.8587430157013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7B-4C2E-9FA6-BD88C3D0CA59}"/>
                </c:ext>
              </c:extLst>
            </c:dLbl>
            <c:dLbl>
              <c:idx val="1"/>
              <c:layout>
                <c:manualLayout>
                  <c:x val="0.11192061873870118"/>
                  <c:y val="-0.1657470108289278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7B-4C2E-9FA6-BD88C3D0CA59}"/>
                </c:ext>
              </c:extLst>
            </c:dLbl>
            <c:dLbl>
              <c:idx val="2"/>
              <c:layout>
                <c:manualLayout>
                  <c:x val="0.11189423634221961"/>
                  <c:y val="4.69794625018748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7B-4C2E-9FA6-BD88C3D0CA59}"/>
                </c:ext>
              </c:extLst>
            </c:dLbl>
            <c:dLbl>
              <c:idx val="3"/>
              <c:layout>
                <c:manualLayout>
                  <c:x val="5.5751768371474608E-2"/>
                  <c:y val="8.81742645809295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7B-4C2E-9FA6-BD88C3D0CA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Маржинальная прибыль</c:v>
                </c:pt>
                <c:pt idx="1">
                  <c:v>Материалы</c:v>
                </c:pt>
                <c:pt idx="2">
                  <c:v>Зарплата сотрудников</c:v>
                </c:pt>
                <c:pt idx="3">
                  <c:v>Прочее (упаковка, реклама, аренда, доп. расходы)</c:v>
                </c:pt>
              </c:strCache>
            </c:strRef>
          </c:cat>
          <c:val>
            <c:numRef>
              <c:f>Лист1!$E$2:$E$5</c:f>
              <c:numCache>
                <c:formatCode>0.00%</c:formatCode>
                <c:ptCount val="4"/>
                <c:pt idx="0">
                  <c:v>0.44142857142857145</c:v>
                </c:pt>
                <c:pt idx="1">
                  <c:v>0.27857142857142858</c:v>
                </c:pt>
                <c:pt idx="2">
                  <c:v>0.2</c:v>
                </c:pt>
                <c:pt idx="3">
                  <c:v>8.0000000000000016E-2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B-4C2E-9FA6-BD88C3D0CA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9EB-428C-83DE-06A0BA0D2A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9EB-428C-83DE-06A0BA0D2AC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9EB-428C-83DE-06A0BA0D2AC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9EB-428C-83DE-06A0BA0D2AC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9EB-428C-83DE-06A0BA0D2AC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9EB-428C-83DE-06A0BA0D2AC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D9EB-428C-83DE-06A0BA0D2AC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D9EB-428C-83DE-06A0BA0D2AC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D9EB-428C-83DE-06A0BA0D2AC9}"/>
              </c:ext>
            </c:extLst>
          </c:dPt>
          <c:cat>
            <c:strRef>
              <c:f>Лист1!$A$2:$A$5</c:f>
              <c:strCache>
                <c:ptCount val="4"/>
                <c:pt idx="0">
                  <c:v>Маржинальная прибыль</c:v>
                </c:pt>
                <c:pt idx="1">
                  <c:v>Материалы</c:v>
                </c:pt>
                <c:pt idx="2">
                  <c:v>Зарплата сотрудников</c:v>
                </c:pt>
                <c:pt idx="3">
                  <c:v>Прочее (упаковка, реклама, аренда, доп. расходы)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7B-4C2E-9FA6-BD88C3D0CA5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D9EB-428C-83DE-06A0BA0D2A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D9EB-428C-83DE-06A0BA0D2AC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D9EB-428C-83DE-06A0BA0D2AC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D9EB-428C-83DE-06A0BA0D2AC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D9EB-428C-83DE-06A0BA0D2AC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D9EB-428C-83DE-06A0BA0D2AC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D9EB-428C-83DE-06A0BA0D2AC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D9EB-428C-83DE-06A0BA0D2AC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D9EB-428C-83DE-06A0BA0D2AC9}"/>
              </c:ext>
            </c:extLst>
          </c:dPt>
          <c:cat>
            <c:strRef>
              <c:f>Лист1!$A$2:$A$5</c:f>
              <c:strCache>
                <c:ptCount val="4"/>
                <c:pt idx="0">
                  <c:v>Маржинальная прибыль</c:v>
                </c:pt>
                <c:pt idx="1">
                  <c:v>Материалы</c:v>
                </c:pt>
                <c:pt idx="2">
                  <c:v>Зарплата сотрудников</c:v>
                </c:pt>
                <c:pt idx="3">
                  <c:v>Прочее (упаковка, реклама, аренда, доп. расходы)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3">
                  <c:v>1.4285714285714285E-2</c:v>
                </c:pt>
                <c:pt idx="4">
                  <c:v>1.4285714285714286E-3</c:v>
                </c:pt>
                <c:pt idx="5">
                  <c:v>2.8571428571428571E-2</c:v>
                </c:pt>
                <c:pt idx="6">
                  <c:v>2.1428571428571429E-2</c:v>
                </c:pt>
                <c:pt idx="7">
                  <c:v>1.4285714285714285E-2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7B-4C2E-9FA6-BD88C3D0C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algn="l" rtl="0">
              <a:defRPr sz="18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algn="l" rtl="0">
              <a:defRPr sz="18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algn="l" rtl="0">
              <a:defRPr sz="18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algn="l" rtl="0">
              <a:defRPr sz="18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59185740031130585"/>
          <c:y val="0.24821277342595632"/>
          <c:w val="0.38797137283199851"/>
          <c:h val="0.551130155897193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+mj-lt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38E6DD-DEF6-43E6-8CDD-4E22CEAE09AE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9AFEA7-B460-4D6E-A932-96ABEB11507D}">
      <dgm:prSet phldrT="[Текст]"/>
      <dgm:spPr/>
      <dgm:t>
        <a:bodyPr/>
        <a:lstStyle/>
        <a:p>
          <a:r>
            <a:rPr lang="ru-RU" dirty="0"/>
            <a:t>2024 – </a:t>
          </a:r>
          <a:r>
            <a:rPr lang="en-US" dirty="0"/>
            <a:t>MVP</a:t>
          </a:r>
          <a:endParaRPr lang="ru-RU" dirty="0"/>
        </a:p>
      </dgm:t>
    </dgm:pt>
    <dgm:pt modelId="{79FA9FBA-4C69-4401-BF88-10984EC76D2A}" type="parTrans" cxnId="{D1C25DA0-CF31-41BA-B26B-566C1B2BFDDC}">
      <dgm:prSet/>
      <dgm:spPr/>
      <dgm:t>
        <a:bodyPr/>
        <a:lstStyle/>
        <a:p>
          <a:endParaRPr lang="ru-RU"/>
        </a:p>
      </dgm:t>
    </dgm:pt>
    <dgm:pt modelId="{9A18EE82-D0E9-4BE1-822A-A16B300D1D35}" type="sibTrans" cxnId="{D1C25DA0-CF31-41BA-B26B-566C1B2BFDDC}">
      <dgm:prSet/>
      <dgm:spPr/>
      <dgm:t>
        <a:bodyPr/>
        <a:lstStyle/>
        <a:p>
          <a:endParaRPr lang="ru-RU"/>
        </a:p>
      </dgm:t>
    </dgm:pt>
    <dgm:pt modelId="{C6818BB4-74AE-4855-B99E-BB0B66F84DA6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Gilroy-ExtraBold"/>
            </a:rPr>
            <a:t>Апрель</a:t>
          </a:r>
          <a:endParaRPr lang="ru-RU" dirty="0"/>
        </a:p>
      </dgm:t>
    </dgm:pt>
    <dgm:pt modelId="{B0E8EE42-061B-4B87-951C-D1F46BBE5310}" type="parTrans" cxnId="{6DAE3ACE-1DA2-4978-91F5-6C6C57664981}">
      <dgm:prSet/>
      <dgm:spPr/>
      <dgm:t>
        <a:bodyPr/>
        <a:lstStyle/>
        <a:p>
          <a:endParaRPr lang="ru-RU"/>
        </a:p>
      </dgm:t>
    </dgm:pt>
    <dgm:pt modelId="{9DF553CB-277D-4256-9E6B-28717203302A}" type="sibTrans" cxnId="{6DAE3ACE-1DA2-4978-91F5-6C6C57664981}">
      <dgm:prSet/>
      <dgm:spPr/>
      <dgm:t>
        <a:bodyPr/>
        <a:lstStyle/>
        <a:p>
          <a:endParaRPr lang="ru-RU"/>
        </a:p>
      </dgm:t>
    </dgm:pt>
    <dgm:pt modelId="{E78DAEE9-EE7B-4783-801B-CBFD4103DA4A}">
      <dgm:prSet phldrT="[Текст]"/>
      <dgm:spPr/>
      <dgm:t>
        <a:bodyPr/>
        <a:lstStyle/>
        <a:p>
          <a:r>
            <a:rPr lang="ru-RU" dirty="0"/>
            <a:t>2024</a:t>
          </a:r>
          <a:r>
            <a:rPr lang="en-US" dirty="0"/>
            <a:t> – </a:t>
          </a:r>
          <a:r>
            <a:rPr lang="ru-RU" dirty="0"/>
            <a:t>Продажи</a:t>
          </a:r>
        </a:p>
      </dgm:t>
    </dgm:pt>
    <dgm:pt modelId="{8004653D-9F4D-484E-B243-38A02713D097}" type="parTrans" cxnId="{69DABA11-8FCC-461A-90A6-046B201DEAEB}">
      <dgm:prSet/>
      <dgm:spPr/>
      <dgm:t>
        <a:bodyPr/>
        <a:lstStyle/>
        <a:p>
          <a:endParaRPr lang="ru-RU"/>
        </a:p>
      </dgm:t>
    </dgm:pt>
    <dgm:pt modelId="{B84C6181-3CB4-4E46-8E82-C7FDB719FBF5}" type="sibTrans" cxnId="{69DABA11-8FCC-461A-90A6-046B201DEAEB}">
      <dgm:prSet/>
      <dgm:spPr/>
      <dgm:t>
        <a:bodyPr/>
        <a:lstStyle/>
        <a:p>
          <a:endParaRPr lang="ru-RU"/>
        </a:p>
      </dgm:t>
    </dgm:pt>
    <dgm:pt modelId="{6C306EF9-C35B-49FA-B573-C1339CCDDC23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Gilroy-ExtraBold"/>
            </a:rPr>
            <a:t>Июль</a:t>
          </a:r>
          <a:endParaRPr lang="ru-RU" dirty="0">
            <a:solidFill>
              <a:schemeClr val="tx1"/>
            </a:solidFill>
          </a:endParaRPr>
        </a:p>
      </dgm:t>
    </dgm:pt>
    <dgm:pt modelId="{C4A779F7-6394-4645-8EC0-0200716FCE67}" type="parTrans" cxnId="{4C297CB9-84EF-4FC6-9830-329ACC2B3B35}">
      <dgm:prSet/>
      <dgm:spPr/>
      <dgm:t>
        <a:bodyPr/>
        <a:lstStyle/>
        <a:p>
          <a:endParaRPr lang="ru-RU"/>
        </a:p>
      </dgm:t>
    </dgm:pt>
    <dgm:pt modelId="{4B8C5130-463C-4843-A260-EEF4B6A2E76F}" type="sibTrans" cxnId="{4C297CB9-84EF-4FC6-9830-329ACC2B3B35}">
      <dgm:prSet/>
      <dgm:spPr/>
      <dgm:t>
        <a:bodyPr/>
        <a:lstStyle/>
        <a:p>
          <a:endParaRPr lang="ru-RU"/>
        </a:p>
      </dgm:t>
    </dgm:pt>
    <dgm:pt modelId="{95880A17-D4F8-4DB5-9CD7-68B88D9BEDE6}">
      <dgm:prSet phldrT="[Текст]"/>
      <dgm:spPr/>
      <dgm:t>
        <a:bodyPr/>
        <a:lstStyle/>
        <a:p>
          <a:r>
            <a:rPr lang="ru-RU" dirty="0"/>
            <a:t>2025 – Новые рынки</a:t>
          </a:r>
        </a:p>
      </dgm:t>
    </dgm:pt>
    <dgm:pt modelId="{2851DD88-1475-404B-9132-5471E48E6BE7}" type="parTrans" cxnId="{B861C23F-2C14-443A-8234-07B7388026A6}">
      <dgm:prSet/>
      <dgm:spPr/>
      <dgm:t>
        <a:bodyPr/>
        <a:lstStyle/>
        <a:p>
          <a:endParaRPr lang="ru-RU"/>
        </a:p>
      </dgm:t>
    </dgm:pt>
    <dgm:pt modelId="{DDCDA6CE-9F48-4F18-9E91-F0A47ACC6DE9}" type="sibTrans" cxnId="{B861C23F-2C14-443A-8234-07B7388026A6}">
      <dgm:prSet/>
      <dgm:spPr/>
      <dgm:t>
        <a:bodyPr/>
        <a:lstStyle/>
        <a:p>
          <a:endParaRPr lang="ru-RU"/>
        </a:p>
      </dgm:t>
    </dgm:pt>
    <dgm:pt modelId="{56DB27E4-08C5-4299-8571-B7187024F142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Gilroy-ExtraBold"/>
            </a:rPr>
            <a:t>Январь</a:t>
          </a:r>
          <a:endParaRPr lang="ru-RU" dirty="0"/>
        </a:p>
      </dgm:t>
    </dgm:pt>
    <dgm:pt modelId="{91A64D26-CE75-4987-9F60-B9DA6CFFFE9D}" type="parTrans" cxnId="{161F9828-2BD7-41F7-8AE7-1423BB4C9D23}">
      <dgm:prSet/>
      <dgm:spPr/>
      <dgm:t>
        <a:bodyPr/>
        <a:lstStyle/>
        <a:p>
          <a:endParaRPr lang="ru-RU"/>
        </a:p>
      </dgm:t>
    </dgm:pt>
    <dgm:pt modelId="{FB3B5973-D001-4917-AD2B-C7AEA373298D}" type="sibTrans" cxnId="{161F9828-2BD7-41F7-8AE7-1423BB4C9D23}">
      <dgm:prSet/>
      <dgm:spPr/>
      <dgm:t>
        <a:bodyPr/>
        <a:lstStyle/>
        <a:p>
          <a:endParaRPr lang="ru-RU"/>
        </a:p>
      </dgm:t>
    </dgm:pt>
    <dgm:pt modelId="{5AD59516-5D7B-4111-B3C3-EAEFBF8C2DC8}">
      <dgm:prSet/>
      <dgm:spPr/>
      <dgm:t>
        <a:bodyPr/>
        <a:lstStyle/>
        <a:p>
          <a:r>
            <a:rPr lang="ru-RU" dirty="0">
              <a:latin typeface="Gilroy-ExtraBold"/>
            </a:rPr>
            <a:t>Разработка </a:t>
          </a:r>
          <a:r>
            <a:rPr lang="en-US" dirty="0">
              <a:latin typeface="Gilroy-ExtraBold"/>
            </a:rPr>
            <a:t>MVP</a:t>
          </a:r>
          <a:r>
            <a:rPr lang="ru-RU" dirty="0">
              <a:latin typeface="Gilroy-ExtraBold"/>
            </a:rPr>
            <a:t> комплекса</a:t>
          </a:r>
        </a:p>
      </dgm:t>
    </dgm:pt>
    <dgm:pt modelId="{BC39DAA1-FF15-4AB6-AC72-7F4561DB7E72}" type="parTrans" cxnId="{FFE18184-AF8C-408E-82BD-1958FD85A147}">
      <dgm:prSet/>
      <dgm:spPr/>
      <dgm:t>
        <a:bodyPr/>
        <a:lstStyle/>
        <a:p>
          <a:endParaRPr lang="ru-RU"/>
        </a:p>
      </dgm:t>
    </dgm:pt>
    <dgm:pt modelId="{83DB58CC-23CA-4BA6-8ED1-6FA6A5E2268F}" type="sibTrans" cxnId="{FFE18184-AF8C-408E-82BD-1958FD85A147}">
      <dgm:prSet/>
      <dgm:spPr/>
      <dgm:t>
        <a:bodyPr/>
        <a:lstStyle/>
        <a:p>
          <a:endParaRPr lang="ru-RU"/>
        </a:p>
      </dgm:t>
    </dgm:pt>
    <dgm:pt modelId="{B26BEC36-E78C-4B88-AE45-2B2ED0EBFD04}">
      <dgm:prSet/>
      <dgm:spPr/>
      <dgm:t>
        <a:bodyPr/>
        <a:lstStyle/>
        <a:p>
          <a:r>
            <a:rPr lang="ru-RU" dirty="0">
              <a:latin typeface="Gilroy-ExtraBold"/>
            </a:rPr>
            <a:t>Проведение тестов</a:t>
          </a:r>
        </a:p>
      </dgm:t>
    </dgm:pt>
    <dgm:pt modelId="{9B5A45E1-0F3B-4692-88F9-E29525F87675}" type="parTrans" cxnId="{2AD11121-15CB-4389-B1D4-9BB39390CB4B}">
      <dgm:prSet/>
      <dgm:spPr/>
      <dgm:t>
        <a:bodyPr/>
        <a:lstStyle/>
        <a:p>
          <a:endParaRPr lang="ru-RU"/>
        </a:p>
      </dgm:t>
    </dgm:pt>
    <dgm:pt modelId="{149B9A59-070B-4636-B312-7123439D45CC}" type="sibTrans" cxnId="{2AD11121-15CB-4389-B1D4-9BB39390CB4B}">
      <dgm:prSet/>
      <dgm:spPr/>
      <dgm:t>
        <a:bodyPr/>
        <a:lstStyle/>
        <a:p>
          <a:endParaRPr lang="ru-RU"/>
        </a:p>
      </dgm:t>
    </dgm:pt>
    <dgm:pt modelId="{C030028C-693A-4538-BE21-B1990CC084A2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Доработка комплекса</a:t>
          </a:r>
        </a:p>
      </dgm:t>
    </dgm:pt>
    <dgm:pt modelId="{42518964-228C-4821-9CCB-93C7CCE0C7D9}" type="parTrans" cxnId="{9951C2D2-151F-46CA-BA10-E93568597903}">
      <dgm:prSet/>
      <dgm:spPr/>
      <dgm:t>
        <a:bodyPr/>
        <a:lstStyle/>
        <a:p>
          <a:endParaRPr lang="ru-RU"/>
        </a:p>
      </dgm:t>
    </dgm:pt>
    <dgm:pt modelId="{AA66141C-C6AD-43CD-B77B-9945B3BF5439}" type="sibTrans" cxnId="{9951C2D2-151F-46CA-BA10-E93568597903}">
      <dgm:prSet/>
      <dgm:spPr/>
      <dgm:t>
        <a:bodyPr/>
        <a:lstStyle/>
        <a:p>
          <a:endParaRPr lang="ru-RU"/>
        </a:p>
      </dgm:t>
    </dgm:pt>
    <dgm:pt modelId="{84577506-F222-4D9A-8C49-E224BB31CB3F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демонстрация продукта 4-м партнёрам и рассылка коммерческих предложений</a:t>
          </a:r>
          <a:endParaRPr lang="ru-RU" dirty="0">
            <a:latin typeface="Gilroy-ExtraBold"/>
          </a:endParaRPr>
        </a:p>
      </dgm:t>
    </dgm:pt>
    <dgm:pt modelId="{56DBAA41-4A76-40B9-8C77-D225C8DAB6FC}" type="parTrans" cxnId="{045015F3-342D-4AE4-85FF-01E5CD843875}">
      <dgm:prSet/>
      <dgm:spPr/>
      <dgm:t>
        <a:bodyPr/>
        <a:lstStyle/>
        <a:p>
          <a:endParaRPr lang="ru-RU"/>
        </a:p>
      </dgm:t>
    </dgm:pt>
    <dgm:pt modelId="{A820A827-C8B3-44B3-B425-733F88D5F71F}" type="sibTrans" cxnId="{045015F3-342D-4AE4-85FF-01E5CD843875}">
      <dgm:prSet/>
      <dgm:spPr/>
      <dgm:t>
        <a:bodyPr/>
        <a:lstStyle/>
        <a:p>
          <a:endParaRPr lang="ru-RU"/>
        </a:p>
      </dgm:t>
    </dgm:pt>
    <dgm:pt modelId="{5484B9A8-5A26-4E5D-950A-28BFE417A525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Запуск продаж</a:t>
          </a:r>
        </a:p>
      </dgm:t>
    </dgm:pt>
    <dgm:pt modelId="{F200E4A7-218A-4FB3-BC83-C1FDE2FC2EE5}" type="parTrans" cxnId="{9CFB27D2-8AD3-4102-93EA-660C23FC5E42}">
      <dgm:prSet/>
      <dgm:spPr/>
      <dgm:t>
        <a:bodyPr/>
        <a:lstStyle/>
        <a:p>
          <a:endParaRPr lang="ru-RU"/>
        </a:p>
      </dgm:t>
    </dgm:pt>
    <dgm:pt modelId="{CEB9CE55-2B18-44BD-AC6A-4342A147C911}" type="sibTrans" cxnId="{9CFB27D2-8AD3-4102-93EA-660C23FC5E42}">
      <dgm:prSet/>
      <dgm:spPr/>
      <dgm:t>
        <a:bodyPr/>
        <a:lstStyle/>
        <a:p>
          <a:endParaRPr lang="ru-RU"/>
        </a:p>
      </dgm:t>
    </dgm:pt>
    <dgm:pt modelId="{B8DD6791-4E4A-43BA-A842-02F7B3D2A8B7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Участие в выставках и конкурсах</a:t>
          </a:r>
        </a:p>
      </dgm:t>
    </dgm:pt>
    <dgm:pt modelId="{D4F18372-9262-495B-ABDD-CC075D9E3928}" type="parTrans" cxnId="{C0B05FC3-66B5-4B77-A4B1-A2E0F4BEB7FA}">
      <dgm:prSet/>
      <dgm:spPr/>
      <dgm:t>
        <a:bodyPr/>
        <a:lstStyle/>
        <a:p>
          <a:endParaRPr lang="ru-RU"/>
        </a:p>
      </dgm:t>
    </dgm:pt>
    <dgm:pt modelId="{35494BB7-EF9A-42B3-A934-0167231AEFA7}" type="sibTrans" cxnId="{C0B05FC3-66B5-4B77-A4B1-A2E0F4BEB7FA}">
      <dgm:prSet/>
      <dgm:spPr/>
      <dgm:t>
        <a:bodyPr/>
        <a:lstStyle/>
        <a:p>
          <a:endParaRPr lang="ru-RU"/>
        </a:p>
      </dgm:t>
    </dgm:pt>
    <dgm:pt modelId="{F54BE261-0D0C-416B-A3F3-B890E2E56911}">
      <dgm:prSet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Октябрь</a:t>
          </a:r>
        </a:p>
      </dgm:t>
    </dgm:pt>
    <dgm:pt modelId="{96175B26-41C4-4699-A314-FFCC9EF5DB08}" type="parTrans" cxnId="{AEA417E0-CF41-4742-9A77-E203F0393EDB}">
      <dgm:prSet/>
      <dgm:spPr/>
      <dgm:t>
        <a:bodyPr/>
        <a:lstStyle/>
        <a:p>
          <a:endParaRPr lang="ru-RU"/>
        </a:p>
      </dgm:t>
    </dgm:pt>
    <dgm:pt modelId="{D5C5F979-7A5F-46E7-A375-9DB3BFA0FA16}" type="sibTrans" cxnId="{AEA417E0-CF41-4742-9A77-E203F0393EDB}">
      <dgm:prSet/>
      <dgm:spPr/>
      <dgm:t>
        <a:bodyPr/>
        <a:lstStyle/>
        <a:p>
          <a:endParaRPr lang="ru-RU"/>
        </a:p>
      </dgm:t>
    </dgm:pt>
    <dgm:pt modelId="{41353FE9-C576-4B2B-9D54-9011FE3EE4C8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Уровень продаж - 20 комплектов/</a:t>
          </a:r>
          <a:r>
            <a:rPr lang="ru-RU" dirty="0" err="1">
              <a:solidFill>
                <a:schemeClr val="tx1"/>
              </a:solidFill>
              <a:latin typeface="Gilroy-ExtraBold"/>
            </a:rPr>
            <a:t>мес</a:t>
          </a:r>
          <a:endParaRPr lang="ru-RU" dirty="0">
            <a:solidFill>
              <a:schemeClr val="tx1"/>
            </a:solidFill>
            <a:latin typeface="Gilroy-ExtraBold"/>
          </a:endParaRPr>
        </a:p>
      </dgm:t>
    </dgm:pt>
    <dgm:pt modelId="{D18F9ED9-EBCB-40CC-AE22-D22936E1A0C8}" type="parTrans" cxnId="{13058C94-C2ED-4EEA-8C56-9419AC95FF1D}">
      <dgm:prSet/>
      <dgm:spPr/>
      <dgm:t>
        <a:bodyPr/>
        <a:lstStyle/>
        <a:p>
          <a:endParaRPr lang="ru-RU"/>
        </a:p>
      </dgm:t>
    </dgm:pt>
    <dgm:pt modelId="{D86B2157-0606-448A-B771-2A356046F8E9}" type="sibTrans" cxnId="{13058C94-C2ED-4EEA-8C56-9419AC95FF1D}">
      <dgm:prSet/>
      <dgm:spPr/>
      <dgm:t>
        <a:bodyPr/>
        <a:lstStyle/>
        <a:p>
          <a:endParaRPr lang="ru-RU"/>
        </a:p>
      </dgm:t>
    </dgm:pt>
    <dgm:pt modelId="{CAA81BD4-EDE6-4BC5-94B8-300208343B1B}">
      <dgm:prSet/>
      <dgm:spPr/>
      <dgm:t>
        <a:bodyPr/>
        <a:lstStyle/>
        <a:p>
          <a:r>
            <a:rPr lang="ru-RU" dirty="0">
              <a:latin typeface="Gilroy-ExtraBold"/>
            </a:rPr>
            <a:t>Расширение партнёрской сети.</a:t>
          </a:r>
        </a:p>
      </dgm:t>
    </dgm:pt>
    <dgm:pt modelId="{E24E621B-955C-4E69-9FC2-64A11556F3D1}" type="parTrans" cxnId="{B642AE09-F6F1-478F-A998-F5DAC4B7DC5A}">
      <dgm:prSet/>
      <dgm:spPr/>
      <dgm:t>
        <a:bodyPr/>
        <a:lstStyle/>
        <a:p>
          <a:endParaRPr lang="ru-RU"/>
        </a:p>
      </dgm:t>
    </dgm:pt>
    <dgm:pt modelId="{DDC86D00-234E-4E29-A31B-83E84E5DAF87}" type="sibTrans" cxnId="{B642AE09-F6F1-478F-A998-F5DAC4B7DC5A}">
      <dgm:prSet/>
      <dgm:spPr/>
      <dgm:t>
        <a:bodyPr/>
        <a:lstStyle/>
        <a:p>
          <a:endParaRPr lang="ru-RU"/>
        </a:p>
      </dgm:t>
    </dgm:pt>
    <dgm:pt modelId="{35700821-D1D5-4BBB-AB95-0795EC12491E}">
      <dgm:prSet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Май</a:t>
          </a:r>
        </a:p>
      </dgm:t>
    </dgm:pt>
    <dgm:pt modelId="{D7B72531-D4DF-4731-9FB1-43F62E28C029}" type="sibTrans" cxnId="{6812F5AD-4CDA-4D1B-8565-3238CF9EB6D2}">
      <dgm:prSet/>
      <dgm:spPr/>
      <dgm:t>
        <a:bodyPr/>
        <a:lstStyle/>
        <a:p>
          <a:endParaRPr lang="ru-RU"/>
        </a:p>
      </dgm:t>
    </dgm:pt>
    <dgm:pt modelId="{0E5D5187-E531-4CB5-BEB8-7A4AC59C298F}" type="parTrans" cxnId="{6812F5AD-4CDA-4D1B-8565-3238CF9EB6D2}">
      <dgm:prSet/>
      <dgm:spPr/>
      <dgm:t>
        <a:bodyPr/>
        <a:lstStyle/>
        <a:p>
          <a:endParaRPr lang="ru-RU"/>
        </a:p>
      </dgm:t>
    </dgm:pt>
    <dgm:pt modelId="{7A5CB52C-EDD7-49E6-BE6B-C79185C69482}">
      <dgm:prSet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Июнь</a:t>
          </a:r>
        </a:p>
      </dgm:t>
    </dgm:pt>
    <dgm:pt modelId="{57A21539-2A0B-4D8F-AFCA-8D50BFF86D71}" type="sibTrans" cxnId="{869320F2-3D3B-4AB8-9905-585D9B1C0B86}">
      <dgm:prSet/>
      <dgm:spPr/>
      <dgm:t>
        <a:bodyPr/>
        <a:lstStyle/>
        <a:p>
          <a:endParaRPr lang="ru-RU"/>
        </a:p>
      </dgm:t>
    </dgm:pt>
    <dgm:pt modelId="{CC030F79-6490-4F15-ABBD-BE0BFA11787F}" type="parTrans" cxnId="{869320F2-3D3B-4AB8-9905-585D9B1C0B86}">
      <dgm:prSet/>
      <dgm:spPr/>
      <dgm:t>
        <a:bodyPr/>
        <a:lstStyle/>
        <a:p>
          <a:endParaRPr lang="ru-RU"/>
        </a:p>
      </dgm:t>
    </dgm:pt>
    <dgm:pt modelId="{84B9B301-61B7-4372-BA0A-9FF831BF6D91}">
      <dgm:prSet/>
      <dgm:spPr/>
      <dgm:t>
        <a:bodyPr/>
        <a:lstStyle/>
        <a:p>
          <a:pPr>
            <a:buNone/>
          </a:pPr>
          <a:endParaRPr lang="ru-RU" dirty="0">
            <a:solidFill>
              <a:schemeClr val="tx1"/>
            </a:solidFill>
            <a:latin typeface="Gilroy-ExtraBold"/>
            <a:ea typeface="Calibri"/>
            <a:cs typeface="Calibri"/>
          </a:endParaRPr>
        </a:p>
      </dgm:t>
    </dgm:pt>
    <dgm:pt modelId="{A56495E1-686C-42DA-B411-9501F1733BBF}" type="parTrans" cxnId="{FC22275F-BEEF-429D-953C-3917C94CE9D3}">
      <dgm:prSet/>
      <dgm:spPr/>
      <dgm:t>
        <a:bodyPr/>
        <a:lstStyle/>
        <a:p>
          <a:endParaRPr lang="ru-RU"/>
        </a:p>
      </dgm:t>
    </dgm:pt>
    <dgm:pt modelId="{9FDB8505-56B9-435D-8748-16C68E3E2190}" type="sibTrans" cxnId="{FC22275F-BEEF-429D-953C-3917C94CE9D3}">
      <dgm:prSet/>
      <dgm:spPr/>
      <dgm:t>
        <a:bodyPr/>
        <a:lstStyle/>
        <a:p>
          <a:endParaRPr lang="ru-RU"/>
        </a:p>
      </dgm:t>
    </dgm:pt>
    <dgm:pt modelId="{01E6C7E2-0C4E-4C93-BADD-9412F79712A8}">
      <dgm:prSet/>
      <dgm:spPr/>
      <dgm:t>
        <a:bodyPr/>
        <a:lstStyle/>
        <a:p>
          <a:pPr>
            <a:buNone/>
          </a:pPr>
          <a:endParaRPr lang="ru-RU" dirty="0">
            <a:solidFill>
              <a:schemeClr val="tx1"/>
            </a:solidFill>
            <a:latin typeface="Gilroy-ExtraBold"/>
            <a:ea typeface="Calibri"/>
            <a:cs typeface="Calibri"/>
          </a:endParaRPr>
        </a:p>
      </dgm:t>
    </dgm:pt>
    <dgm:pt modelId="{B6480041-E6DB-4AF2-8200-2FC2ECB3435F}" type="parTrans" cxnId="{86A7EA68-3F07-49BD-8B49-2941A455A15F}">
      <dgm:prSet/>
      <dgm:spPr/>
      <dgm:t>
        <a:bodyPr/>
        <a:lstStyle/>
        <a:p>
          <a:endParaRPr lang="ru-RU"/>
        </a:p>
      </dgm:t>
    </dgm:pt>
    <dgm:pt modelId="{9C55830F-9493-4B94-A31F-D47448E2EEAD}" type="sibTrans" cxnId="{86A7EA68-3F07-49BD-8B49-2941A455A15F}">
      <dgm:prSet/>
      <dgm:spPr/>
      <dgm:t>
        <a:bodyPr/>
        <a:lstStyle/>
        <a:p>
          <a:endParaRPr lang="ru-RU"/>
        </a:p>
      </dgm:t>
    </dgm:pt>
    <dgm:pt modelId="{1A4AE401-86EA-427B-897C-EF639438921A}">
      <dgm:prSet/>
      <dgm:spPr/>
      <dgm:t>
        <a:bodyPr/>
        <a:lstStyle/>
        <a:p>
          <a:pPr>
            <a:buNone/>
          </a:pPr>
          <a:endParaRPr lang="ru-RU" dirty="0">
            <a:solidFill>
              <a:schemeClr val="tx1"/>
            </a:solidFill>
            <a:latin typeface="Gilroy-ExtraBold"/>
            <a:ea typeface="Calibri"/>
            <a:cs typeface="Calibri"/>
          </a:endParaRPr>
        </a:p>
      </dgm:t>
    </dgm:pt>
    <dgm:pt modelId="{C6433513-6E8F-4853-850A-7F7899FD9805}" type="parTrans" cxnId="{0B3A1648-E39C-471F-84A4-10C9F2244319}">
      <dgm:prSet/>
      <dgm:spPr/>
      <dgm:t>
        <a:bodyPr/>
        <a:lstStyle/>
        <a:p>
          <a:endParaRPr lang="ru-RU"/>
        </a:p>
      </dgm:t>
    </dgm:pt>
    <dgm:pt modelId="{1131F142-29DF-466E-94EB-90E44C6ED566}" type="sibTrans" cxnId="{0B3A1648-E39C-471F-84A4-10C9F2244319}">
      <dgm:prSet/>
      <dgm:spPr/>
      <dgm:t>
        <a:bodyPr/>
        <a:lstStyle/>
        <a:p>
          <a:endParaRPr lang="ru-RU"/>
        </a:p>
      </dgm:t>
    </dgm:pt>
    <dgm:pt modelId="{D4F2B858-46D9-4E83-BB81-A44303CD0519}">
      <dgm:prSet/>
      <dgm:spPr/>
      <dgm:t>
        <a:bodyPr/>
        <a:lstStyle/>
        <a:p>
          <a:r>
            <a:rPr lang="ru-RU" dirty="0">
              <a:latin typeface="Gilroy-ExtraBold"/>
            </a:rPr>
            <a:t>Подача заявок на патенты</a:t>
          </a:r>
        </a:p>
      </dgm:t>
    </dgm:pt>
    <dgm:pt modelId="{B8FD8414-6B26-492A-B670-45BC40762463}" type="parTrans" cxnId="{B5BBAAD4-2497-4675-822E-6C2CA2A56F5B}">
      <dgm:prSet/>
      <dgm:spPr/>
      <dgm:t>
        <a:bodyPr/>
        <a:lstStyle/>
        <a:p>
          <a:endParaRPr lang="ru-RU"/>
        </a:p>
      </dgm:t>
    </dgm:pt>
    <dgm:pt modelId="{36F89488-6B94-42F4-8D3F-64C283569E32}" type="sibTrans" cxnId="{B5BBAAD4-2497-4675-822E-6C2CA2A56F5B}">
      <dgm:prSet/>
      <dgm:spPr/>
      <dgm:t>
        <a:bodyPr/>
        <a:lstStyle/>
        <a:p>
          <a:endParaRPr lang="ru-RU"/>
        </a:p>
      </dgm:t>
    </dgm:pt>
    <dgm:pt modelId="{BCF2E2E3-448B-423F-9BDE-34BF530FCB9E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Рассылка коммерческих предложений</a:t>
          </a:r>
        </a:p>
      </dgm:t>
    </dgm:pt>
    <dgm:pt modelId="{C388CD24-AE40-4342-9613-B9D878CE0704}" type="parTrans" cxnId="{7B228580-3B35-48CD-BEC3-0EB8CEA8722D}">
      <dgm:prSet/>
      <dgm:spPr/>
      <dgm:t>
        <a:bodyPr/>
        <a:lstStyle/>
        <a:p>
          <a:endParaRPr lang="ru-RU"/>
        </a:p>
      </dgm:t>
    </dgm:pt>
    <dgm:pt modelId="{0FB8EE1B-ECAE-4B8D-B3FD-6772C6391CDB}" type="sibTrans" cxnId="{7B228580-3B35-48CD-BEC3-0EB8CEA8722D}">
      <dgm:prSet/>
      <dgm:spPr/>
      <dgm:t>
        <a:bodyPr/>
        <a:lstStyle/>
        <a:p>
          <a:endParaRPr lang="ru-RU"/>
        </a:p>
      </dgm:t>
    </dgm:pt>
    <dgm:pt modelId="{E005D618-ECA6-49CE-BD0C-EC74AB15D47A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Предоставление тестовых образцов</a:t>
          </a:r>
        </a:p>
      </dgm:t>
    </dgm:pt>
    <dgm:pt modelId="{B6630FE8-DFB4-489F-9E33-123043BA3CA1}" type="parTrans" cxnId="{17A75831-DA15-440E-86C8-779804C503D4}">
      <dgm:prSet/>
      <dgm:spPr/>
      <dgm:t>
        <a:bodyPr/>
        <a:lstStyle/>
        <a:p>
          <a:endParaRPr lang="ru-RU"/>
        </a:p>
      </dgm:t>
    </dgm:pt>
    <dgm:pt modelId="{88EDA01C-7A02-44BE-965A-A0C42D11D85E}" type="sibTrans" cxnId="{17A75831-DA15-440E-86C8-779804C503D4}">
      <dgm:prSet/>
      <dgm:spPr/>
      <dgm:t>
        <a:bodyPr/>
        <a:lstStyle/>
        <a:p>
          <a:endParaRPr lang="ru-RU"/>
        </a:p>
      </dgm:t>
    </dgm:pt>
    <dgm:pt modelId="{19E97BA0-EE07-426E-B248-039D1107B6F9}">
      <dgm:prSet/>
      <dgm:spPr/>
      <dgm:t>
        <a:bodyPr/>
        <a:lstStyle/>
        <a:p>
          <a:r>
            <a:rPr lang="ru-RU" dirty="0">
              <a:latin typeface="Gilroy-ExtraBold"/>
            </a:rPr>
            <a:t>Расширение рынка на страны ближнего зарубежья</a:t>
          </a:r>
        </a:p>
      </dgm:t>
    </dgm:pt>
    <dgm:pt modelId="{564A6A8F-EC12-474E-8200-D8376F353ED9}" type="parTrans" cxnId="{9C6D77A0-BB87-4161-8EFC-6A7D2348717B}">
      <dgm:prSet/>
      <dgm:spPr/>
      <dgm:t>
        <a:bodyPr/>
        <a:lstStyle/>
        <a:p>
          <a:endParaRPr lang="ru-RU"/>
        </a:p>
      </dgm:t>
    </dgm:pt>
    <dgm:pt modelId="{D0636A55-9C4E-46E5-A4C5-A793817F1014}" type="sibTrans" cxnId="{9C6D77A0-BB87-4161-8EFC-6A7D2348717B}">
      <dgm:prSet/>
      <dgm:spPr/>
      <dgm:t>
        <a:bodyPr/>
        <a:lstStyle/>
        <a:p>
          <a:endParaRPr lang="ru-RU"/>
        </a:p>
      </dgm:t>
    </dgm:pt>
    <dgm:pt modelId="{EFE9B984-7659-43E5-8D9D-2CBFC8EC3DAD}">
      <dgm:prSet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Декабрь</a:t>
          </a:r>
          <a:endParaRPr lang="ru-RU" dirty="0">
            <a:solidFill>
              <a:schemeClr val="tx1"/>
            </a:solidFill>
            <a:latin typeface="Gilroy-ExtraBold"/>
          </a:endParaRPr>
        </a:p>
      </dgm:t>
    </dgm:pt>
    <dgm:pt modelId="{0615451F-4720-4A2B-B937-E1898E99C577}" type="parTrans" cxnId="{F24DCF14-9A30-4448-8BAC-CE4ECFB82B23}">
      <dgm:prSet/>
      <dgm:spPr/>
      <dgm:t>
        <a:bodyPr/>
        <a:lstStyle/>
        <a:p>
          <a:endParaRPr lang="ru-RU"/>
        </a:p>
      </dgm:t>
    </dgm:pt>
    <dgm:pt modelId="{A757D02E-7F4F-44AC-B956-F53B1AFDC928}" type="sibTrans" cxnId="{F24DCF14-9A30-4448-8BAC-CE4ECFB82B23}">
      <dgm:prSet/>
      <dgm:spPr/>
      <dgm:t>
        <a:bodyPr/>
        <a:lstStyle/>
        <a:p>
          <a:endParaRPr lang="ru-RU"/>
        </a:p>
      </dgm:t>
    </dgm:pt>
    <dgm:pt modelId="{89BAA622-D7A1-40BA-B6D2-4F887B076B22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Gilroy-ExtraBold"/>
            </a:rPr>
            <a:t>Разработка решений для БПЛА самолётного типа</a:t>
          </a:r>
        </a:p>
      </dgm:t>
    </dgm:pt>
    <dgm:pt modelId="{B1E5B88E-F3DF-4031-9FED-8ABA191968A2}" type="parTrans" cxnId="{8EBAFF8D-1B7E-43E1-A4BA-551DF3894ABA}">
      <dgm:prSet/>
      <dgm:spPr/>
      <dgm:t>
        <a:bodyPr/>
        <a:lstStyle/>
        <a:p>
          <a:endParaRPr lang="ru-RU"/>
        </a:p>
      </dgm:t>
    </dgm:pt>
    <dgm:pt modelId="{7863383D-287A-4B7F-85E7-1F89C066F96C}" type="sibTrans" cxnId="{8EBAFF8D-1B7E-43E1-A4BA-551DF3894ABA}">
      <dgm:prSet/>
      <dgm:spPr/>
      <dgm:t>
        <a:bodyPr/>
        <a:lstStyle/>
        <a:p>
          <a:endParaRPr lang="ru-RU"/>
        </a:p>
      </dgm:t>
    </dgm:pt>
    <dgm:pt modelId="{34A711F9-7973-4A21-A79F-58761925448B}">
      <dgm:prSet/>
      <dgm:spPr/>
      <dgm:t>
        <a:bodyPr/>
        <a:lstStyle/>
        <a:p>
          <a:pPr>
            <a:buNone/>
          </a:pPr>
          <a:endParaRPr lang="ru-RU" dirty="0">
            <a:solidFill>
              <a:schemeClr val="tx1"/>
            </a:solidFill>
            <a:latin typeface="Gilroy-ExtraBold"/>
          </a:endParaRPr>
        </a:p>
      </dgm:t>
    </dgm:pt>
    <dgm:pt modelId="{E2C1698B-CEEA-4B0F-9003-AA7219E01790}" type="parTrans" cxnId="{DDAEB79B-A16D-42E7-9586-F6DB32636995}">
      <dgm:prSet/>
      <dgm:spPr/>
      <dgm:t>
        <a:bodyPr/>
        <a:lstStyle/>
        <a:p>
          <a:endParaRPr lang="ru-RU"/>
        </a:p>
      </dgm:t>
    </dgm:pt>
    <dgm:pt modelId="{8FF610E1-2134-49CA-B084-3B944DDA1F03}" type="sibTrans" cxnId="{DDAEB79B-A16D-42E7-9586-F6DB32636995}">
      <dgm:prSet/>
      <dgm:spPr/>
      <dgm:t>
        <a:bodyPr/>
        <a:lstStyle/>
        <a:p>
          <a:endParaRPr lang="ru-RU"/>
        </a:p>
      </dgm:t>
    </dgm:pt>
    <dgm:pt modelId="{B6187D50-ACEC-4E16-8874-2A93095C5062}">
      <dgm:prSet/>
      <dgm:spPr/>
      <dgm:t>
        <a:bodyPr/>
        <a:lstStyle/>
        <a:p>
          <a:endParaRPr lang="ru-RU" dirty="0">
            <a:latin typeface="Gilroy-ExtraBold"/>
          </a:endParaRPr>
        </a:p>
      </dgm:t>
    </dgm:pt>
    <dgm:pt modelId="{A60E238D-4277-4B85-BF9A-8D5A702A2C4C}" type="parTrans" cxnId="{5E2EBCE1-4E6D-4EDD-B253-42C99F7FB700}">
      <dgm:prSet/>
      <dgm:spPr/>
      <dgm:t>
        <a:bodyPr/>
        <a:lstStyle/>
        <a:p>
          <a:endParaRPr lang="ru-RU"/>
        </a:p>
      </dgm:t>
    </dgm:pt>
    <dgm:pt modelId="{B8A8D22A-FFBB-4E75-BD3F-B4D074AFDBC9}" type="sibTrans" cxnId="{5E2EBCE1-4E6D-4EDD-B253-42C99F7FB700}">
      <dgm:prSet/>
      <dgm:spPr/>
      <dgm:t>
        <a:bodyPr/>
        <a:lstStyle/>
        <a:p>
          <a:endParaRPr lang="ru-RU"/>
        </a:p>
      </dgm:t>
    </dgm:pt>
    <dgm:pt modelId="{44B433CC-1AB8-45AA-A6CD-77324AFAC4C8}" type="pres">
      <dgm:prSet presAssocID="{8238E6DD-DEF6-43E6-8CDD-4E22CEAE09AE}" presName="linearFlow" presStyleCnt="0">
        <dgm:presLayoutVars>
          <dgm:dir/>
          <dgm:animLvl val="lvl"/>
          <dgm:resizeHandles val="exact"/>
        </dgm:presLayoutVars>
      </dgm:prSet>
      <dgm:spPr/>
    </dgm:pt>
    <dgm:pt modelId="{2742AAF9-7053-4BB0-8473-B64C6084C99F}" type="pres">
      <dgm:prSet presAssocID="{429AFEA7-B460-4D6E-A932-96ABEB11507D}" presName="composite" presStyleCnt="0"/>
      <dgm:spPr/>
    </dgm:pt>
    <dgm:pt modelId="{25482D5E-1B06-4CD6-A4C5-1D15C460DD7D}" type="pres">
      <dgm:prSet presAssocID="{429AFEA7-B460-4D6E-A932-96ABEB11507D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7707CE9-A3A7-43B0-B5D6-5D8077441947}" type="pres">
      <dgm:prSet presAssocID="{429AFEA7-B460-4D6E-A932-96ABEB11507D}" presName="parSh" presStyleLbl="node1" presStyleIdx="0" presStyleCnt="3"/>
      <dgm:spPr/>
    </dgm:pt>
    <dgm:pt modelId="{9E034F57-E645-4963-9EDD-6B3862957B9D}" type="pres">
      <dgm:prSet presAssocID="{429AFEA7-B460-4D6E-A932-96ABEB11507D}" presName="desTx" presStyleLbl="fgAcc1" presStyleIdx="0" presStyleCnt="3">
        <dgm:presLayoutVars>
          <dgm:bulletEnabled val="1"/>
        </dgm:presLayoutVars>
      </dgm:prSet>
      <dgm:spPr/>
    </dgm:pt>
    <dgm:pt modelId="{B0F5A290-6906-4FB2-9442-CCF5AF880424}" type="pres">
      <dgm:prSet presAssocID="{9A18EE82-D0E9-4BE1-822A-A16B300D1D35}" presName="sibTrans" presStyleLbl="sibTrans2D1" presStyleIdx="0" presStyleCnt="2"/>
      <dgm:spPr/>
    </dgm:pt>
    <dgm:pt modelId="{7B1090FC-027E-475F-9DF9-EC72338EA75D}" type="pres">
      <dgm:prSet presAssocID="{9A18EE82-D0E9-4BE1-822A-A16B300D1D35}" presName="connTx" presStyleLbl="sibTrans2D1" presStyleIdx="0" presStyleCnt="2"/>
      <dgm:spPr/>
    </dgm:pt>
    <dgm:pt modelId="{C80AEE82-DDFF-4858-A2A0-EBFF32C62DDB}" type="pres">
      <dgm:prSet presAssocID="{E78DAEE9-EE7B-4783-801B-CBFD4103DA4A}" presName="composite" presStyleCnt="0"/>
      <dgm:spPr/>
    </dgm:pt>
    <dgm:pt modelId="{47F4F2D8-9799-44AF-9084-507EA30E4D4C}" type="pres">
      <dgm:prSet presAssocID="{E78DAEE9-EE7B-4783-801B-CBFD4103DA4A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4437E4D-4BB6-4C83-A258-AFBF627E7A19}" type="pres">
      <dgm:prSet presAssocID="{E78DAEE9-EE7B-4783-801B-CBFD4103DA4A}" presName="parSh" presStyleLbl="node1" presStyleIdx="1" presStyleCnt="3"/>
      <dgm:spPr/>
    </dgm:pt>
    <dgm:pt modelId="{E9885F69-6883-48D4-924B-E1C8BD687859}" type="pres">
      <dgm:prSet presAssocID="{E78DAEE9-EE7B-4783-801B-CBFD4103DA4A}" presName="desTx" presStyleLbl="fgAcc1" presStyleIdx="1" presStyleCnt="3">
        <dgm:presLayoutVars>
          <dgm:bulletEnabled val="1"/>
        </dgm:presLayoutVars>
      </dgm:prSet>
      <dgm:spPr/>
    </dgm:pt>
    <dgm:pt modelId="{77C4421A-EF1A-4CF3-9A81-CEE666D6F864}" type="pres">
      <dgm:prSet presAssocID="{B84C6181-3CB4-4E46-8E82-C7FDB719FBF5}" presName="sibTrans" presStyleLbl="sibTrans2D1" presStyleIdx="1" presStyleCnt="2"/>
      <dgm:spPr/>
    </dgm:pt>
    <dgm:pt modelId="{92AD5B07-98EC-420D-9B7A-889F0DFEA5E8}" type="pres">
      <dgm:prSet presAssocID="{B84C6181-3CB4-4E46-8E82-C7FDB719FBF5}" presName="connTx" presStyleLbl="sibTrans2D1" presStyleIdx="1" presStyleCnt="2"/>
      <dgm:spPr/>
    </dgm:pt>
    <dgm:pt modelId="{6F52AC08-6047-48E0-8ECC-4491643AAC8E}" type="pres">
      <dgm:prSet presAssocID="{95880A17-D4F8-4DB5-9CD7-68B88D9BEDE6}" presName="composite" presStyleCnt="0"/>
      <dgm:spPr/>
    </dgm:pt>
    <dgm:pt modelId="{1A0578A8-9879-49CC-97CC-088E8A20DD47}" type="pres">
      <dgm:prSet presAssocID="{95880A17-D4F8-4DB5-9CD7-68B88D9BEDE6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DD4566A-77C6-4432-9397-B6D1CB3E17A7}" type="pres">
      <dgm:prSet presAssocID="{95880A17-D4F8-4DB5-9CD7-68B88D9BEDE6}" presName="parSh" presStyleLbl="node1" presStyleIdx="2" presStyleCnt="3"/>
      <dgm:spPr/>
    </dgm:pt>
    <dgm:pt modelId="{65F03E41-84EF-4548-BF05-58FA5C84E2A2}" type="pres">
      <dgm:prSet presAssocID="{95880A17-D4F8-4DB5-9CD7-68B88D9BEDE6}" presName="desTx" presStyleLbl="fgAcc1" presStyleIdx="2" presStyleCnt="3">
        <dgm:presLayoutVars>
          <dgm:bulletEnabled val="1"/>
        </dgm:presLayoutVars>
      </dgm:prSet>
      <dgm:spPr/>
    </dgm:pt>
  </dgm:ptLst>
  <dgm:cxnLst>
    <dgm:cxn modelId="{B642AE09-F6F1-478F-A998-F5DAC4B7DC5A}" srcId="{56DB27E4-08C5-4299-8571-B7187024F142}" destId="{CAA81BD4-EDE6-4BC5-94B8-300208343B1B}" srcOrd="1" destOrd="0" parTransId="{E24E621B-955C-4E69-9FC2-64A11556F3D1}" sibTransId="{DDC86D00-234E-4E29-A31B-83E84E5DAF87}"/>
    <dgm:cxn modelId="{1AC5B30C-04C3-4167-A8F5-70E91A8E4F27}" type="presOf" srcId="{9A18EE82-D0E9-4BE1-822A-A16B300D1D35}" destId="{B0F5A290-6906-4FB2-9442-CCF5AF880424}" srcOrd="0" destOrd="0" presId="urn:microsoft.com/office/officeart/2005/8/layout/process3"/>
    <dgm:cxn modelId="{00D7D30D-54A8-4754-A745-D901AB0221C3}" type="presOf" srcId="{35700821-D1D5-4BBB-AB95-0795EC12491E}" destId="{9E034F57-E645-4963-9EDD-6B3862957B9D}" srcOrd="0" destOrd="4" presId="urn:microsoft.com/office/officeart/2005/8/layout/process3"/>
    <dgm:cxn modelId="{69DABA11-8FCC-461A-90A6-046B201DEAEB}" srcId="{8238E6DD-DEF6-43E6-8CDD-4E22CEAE09AE}" destId="{E78DAEE9-EE7B-4783-801B-CBFD4103DA4A}" srcOrd="1" destOrd="0" parTransId="{8004653D-9F4D-484E-B243-38A02713D097}" sibTransId="{B84C6181-3CB4-4E46-8E82-C7FDB719FBF5}"/>
    <dgm:cxn modelId="{F24DCF14-9A30-4448-8BAC-CE4ECFB82B23}" srcId="{E78DAEE9-EE7B-4783-801B-CBFD4103DA4A}" destId="{EFE9B984-7659-43E5-8D9D-2CBFC8EC3DAD}" srcOrd="5" destOrd="0" parTransId="{0615451F-4720-4A2B-B937-E1898E99C577}" sibTransId="{A757D02E-7F4F-44AC-B956-F53B1AFDC928}"/>
    <dgm:cxn modelId="{2AD11121-15CB-4389-B1D4-9BB39390CB4B}" srcId="{35700821-D1D5-4BBB-AB95-0795EC12491E}" destId="{B26BEC36-E78C-4B88-AE45-2B2ED0EBFD04}" srcOrd="0" destOrd="0" parTransId="{9B5A45E1-0F3B-4692-88F9-E29525F87675}" sibTransId="{149B9A59-070B-4636-B312-7123439D45CC}"/>
    <dgm:cxn modelId="{161F9828-2BD7-41F7-8AE7-1423BB4C9D23}" srcId="{95880A17-D4F8-4DB5-9CD7-68B88D9BEDE6}" destId="{56DB27E4-08C5-4299-8571-B7187024F142}" srcOrd="0" destOrd="0" parTransId="{91A64D26-CE75-4987-9F60-B9DA6CFFFE9D}" sibTransId="{FB3B5973-D001-4917-AD2B-C7AEA373298D}"/>
    <dgm:cxn modelId="{F1EB442E-5E2C-4F7D-9BE0-DB0BA97D648B}" type="presOf" srcId="{429AFEA7-B460-4D6E-A932-96ABEB11507D}" destId="{25482D5E-1B06-4CD6-A4C5-1D15C460DD7D}" srcOrd="0" destOrd="0" presId="urn:microsoft.com/office/officeart/2005/8/layout/process3"/>
    <dgm:cxn modelId="{371C3931-9E67-43F7-887F-E3F7A072E2EA}" type="presOf" srcId="{429AFEA7-B460-4D6E-A932-96ABEB11507D}" destId="{07707CE9-A3A7-43B0-B5D6-5D8077441947}" srcOrd="1" destOrd="0" presId="urn:microsoft.com/office/officeart/2005/8/layout/process3"/>
    <dgm:cxn modelId="{17A75831-DA15-440E-86C8-779804C503D4}" srcId="{6C306EF9-C35B-49FA-B573-C1339CCDDC23}" destId="{E005D618-ECA6-49CE-BD0C-EC74AB15D47A}" srcOrd="2" destOrd="0" parTransId="{B6630FE8-DFB4-489F-9E33-123043BA3CA1}" sibTransId="{88EDA01C-7A02-44BE-965A-A0C42D11D85E}"/>
    <dgm:cxn modelId="{7F06F538-397D-49B0-9F1D-4A8204F2FF8E}" type="presOf" srcId="{01E6C7E2-0C4E-4C93-BADD-9412F79712A8}" destId="{9E034F57-E645-4963-9EDD-6B3862957B9D}" srcOrd="0" destOrd="7" presId="urn:microsoft.com/office/officeart/2005/8/layout/process3"/>
    <dgm:cxn modelId="{6854F838-74A6-4550-AF92-6C3750F0FDFB}" type="presOf" srcId="{C6818BB4-74AE-4855-B99E-BB0B66F84DA6}" destId="{9E034F57-E645-4963-9EDD-6B3862957B9D}" srcOrd="0" destOrd="0" presId="urn:microsoft.com/office/officeart/2005/8/layout/process3"/>
    <dgm:cxn modelId="{B861C23F-2C14-443A-8234-07B7388026A6}" srcId="{8238E6DD-DEF6-43E6-8CDD-4E22CEAE09AE}" destId="{95880A17-D4F8-4DB5-9CD7-68B88D9BEDE6}" srcOrd="2" destOrd="0" parTransId="{2851DD88-1475-404B-9132-5471E48E6BE7}" sibTransId="{DDCDA6CE-9F48-4F18-9E91-F0A47ACC6DE9}"/>
    <dgm:cxn modelId="{FC22275F-BEEF-429D-953C-3917C94CE9D3}" srcId="{429AFEA7-B460-4D6E-A932-96ABEB11507D}" destId="{84B9B301-61B7-4372-BA0A-9FF831BF6D91}" srcOrd="1" destOrd="0" parTransId="{A56495E1-686C-42DA-B411-9501F1733BBF}" sibTransId="{9FDB8505-56B9-435D-8748-16C68E3E2190}"/>
    <dgm:cxn modelId="{24C4C965-C6C5-4A33-BFAD-BFC4554C16BA}" type="presOf" srcId="{19E97BA0-EE07-426E-B248-039D1107B6F9}" destId="{65F03E41-84EF-4548-BF05-58FA5C84E2A2}" srcOrd="0" destOrd="3" presId="urn:microsoft.com/office/officeart/2005/8/layout/process3"/>
    <dgm:cxn modelId="{49DC2866-9DE2-4946-822F-F2354FB4F543}" type="presOf" srcId="{B84C6181-3CB4-4E46-8E82-C7FDB719FBF5}" destId="{77C4421A-EF1A-4CF3-9A81-CEE666D6F864}" srcOrd="0" destOrd="0" presId="urn:microsoft.com/office/officeart/2005/8/layout/process3"/>
    <dgm:cxn modelId="{B7042E66-E23D-4383-B46E-07456F0A659C}" type="presOf" srcId="{EFE9B984-7659-43E5-8D9D-2CBFC8EC3DAD}" destId="{E9885F69-6883-48D4-924B-E1C8BD687859}" srcOrd="0" destOrd="9" presId="urn:microsoft.com/office/officeart/2005/8/layout/process3"/>
    <dgm:cxn modelId="{89D9B047-42C7-4649-A2B1-2460A288B94D}" type="presOf" srcId="{5484B9A8-5A26-4E5D-950A-28BFE417A525}" destId="{E9885F69-6883-48D4-924B-E1C8BD687859}" srcOrd="0" destOrd="2" presId="urn:microsoft.com/office/officeart/2005/8/layout/process3"/>
    <dgm:cxn modelId="{0B3A1648-E39C-471F-84A4-10C9F2244319}" srcId="{E78DAEE9-EE7B-4783-801B-CBFD4103DA4A}" destId="{1A4AE401-86EA-427B-897C-EF639438921A}" srcOrd="1" destOrd="0" parTransId="{C6433513-6E8F-4853-850A-7F7899FD9805}" sibTransId="{1131F142-29DF-466E-94EB-90E44C6ED566}"/>
    <dgm:cxn modelId="{86A7EA68-3F07-49BD-8B49-2941A455A15F}" srcId="{429AFEA7-B460-4D6E-A932-96ABEB11507D}" destId="{01E6C7E2-0C4E-4C93-BADD-9412F79712A8}" srcOrd="3" destOrd="0" parTransId="{B6480041-E6DB-4AF2-8200-2FC2ECB3435F}" sibTransId="{9C55830F-9493-4B94-A31F-D47448E2EEAD}"/>
    <dgm:cxn modelId="{34C3C872-9A6B-4AF5-A5C3-B4158921D4BB}" type="presOf" srcId="{34A711F9-7973-4A21-A79F-58761925448B}" destId="{E9885F69-6883-48D4-924B-E1C8BD687859}" srcOrd="0" destOrd="8" presId="urn:microsoft.com/office/officeart/2005/8/layout/process3"/>
    <dgm:cxn modelId="{30D1B278-2154-46F4-8E8F-9437D540FA1B}" type="presOf" srcId="{E78DAEE9-EE7B-4783-801B-CBFD4103DA4A}" destId="{47F4F2D8-9799-44AF-9084-507EA30E4D4C}" srcOrd="0" destOrd="0" presId="urn:microsoft.com/office/officeart/2005/8/layout/process3"/>
    <dgm:cxn modelId="{5C73E07C-ED93-49C6-B3CA-1466CED128A0}" type="presOf" srcId="{95880A17-D4F8-4DB5-9CD7-68B88D9BEDE6}" destId="{1A0578A8-9879-49CC-97CC-088E8A20DD47}" srcOrd="0" destOrd="0" presId="urn:microsoft.com/office/officeart/2005/8/layout/process3"/>
    <dgm:cxn modelId="{7B228580-3B35-48CD-BEC3-0EB8CEA8722D}" srcId="{6C306EF9-C35B-49FA-B573-C1339CCDDC23}" destId="{BCF2E2E3-448B-423F-9BDE-34BF530FCB9E}" srcOrd="0" destOrd="0" parTransId="{C388CD24-AE40-4342-9613-B9D878CE0704}" sibTransId="{0FB8EE1B-ECAE-4B8D-B3FD-6772C6391CDB}"/>
    <dgm:cxn modelId="{E08A8E80-84C5-419C-B817-308AF2B904B4}" type="presOf" srcId="{D4F2B858-46D9-4E83-BB81-A44303CD0519}" destId="{9E034F57-E645-4963-9EDD-6B3862957B9D}" srcOrd="0" destOrd="2" presId="urn:microsoft.com/office/officeart/2005/8/layout/process3"/>
    <dgm:cxn modelId="{FFE18184-AF8C-408E-82BD-1958FD85A147}" srcId="{C6818BB4-74AE-4855-B99E-BB0B66F84DA6}" destId="{5AD59516-5D7B-4111-B3C3-EAEFBF8C2DC8}" srcOrd="0" destOrd="0" parTransId="{BC39DAA1-FF15-4AB6-AC72-7F4561DB7E72}" sibTransId="{83DB58CC-23CA-4BA6-8ED1-6FA6A5E2268F}"/>
    <dgm:cxn modelId="{7F30CC84-C5A2-4456-A7C7-A0ECCDF43D5E}" type="presOf" srcId="{56DB27E4-08C5-4299-8571-B7187024F142}" destId="{65F03E41-84EF-4548-BF05-58FA5C84E2A2}" srcOrd="0" destOrd="0" presId="urn:microsoft.com/office/officeart/2005/8/layout/process3"/>
    <dgm:cxn modelId="{D6867C8D-F634-46B6-A959-5A856022CC41}" type="presOf" srcId="{C030028C-693A-4538-BE21-B1990CC084A2}" destId="{9E034F57-E645-4963-9EDD-6B3862957B9D}" srcOrd="0" destOrd="6" presId="urn:microsoft.com/office/officeart/2005/8/layout/process3"/>
    <dgm:cxn modelId="{8EBAFF8D-1B7E-43E1-A4BA-551DF3894ABA}" srcId="{E78DAEE9-EE7B-4783-801B-CBFD4103DA4A}" destId="{89BAA622-D7A1-40BA-B6D2-4F887B076B22}" srcOrd="6" destOrd="0" parTransId="{B1E5B88E-F3DF-4031-9FED-8ABA191968A2}" sibTransId="{7863383D-287A-4B7F-85E7-1F89C066F96C}"/>
    <dgm:cxn modelId="{45F17A8F-F29E-4D64-92D4-564586063CD1}" type="presOf" srcId="{E005D618-ECA6-49CE-BD0C-EC74AB15D47A}" destId="{E9885F69-6883-48D4-924B-E1C8BD687859}" srcOrd="0" destOrd="3" presId="urn:microsoft.com/office/officeart/2005/8/layout/process3"/>
    <dgm:cxn modelId="{13058C94-C2ED-4EEA-8C56-9419AC95FF1D}" srcId="{E78DAEE9-EE7B-4783-801B-CBFD4103DA4A}" destId="{41353FE9-C576-4B2B-9D54-9011FE3EE4C8}" srcOrd="3" destOrd="0" parTransId="{D18F9ED9-EBCB-40CC-AE22-D22936E1A0C8}" sibTransId="{D86B2157-0606-448A-B771-2A356046F8E9}"/>
    <dgm:cxn modelId="{A8F85497-FDFF-4E09-96B9-93ECB1DC395A}" type="presOf" srcId="{CAA81BD4-EDE6-4BC5-94B8-300208343B1B}" destId="{65F03E41-84EF-4548-BF05-58FA5C84E2A2}" srcOrd="0" destOrd="2" presId="urn:microsoft.com/office/officeart/2005/8/layout/process3"/>
    <dgm:cxn modelId="{E7EBA297-AB74-4938-8251-AB9101E529E8}" type="presOf" srcId="{84B9B301-61B7-4372-BA0A-9FF831BF6D91}" destId="{9E034F57-E645-4963-9EDD-6B3862957B9D}" srcOrd="0" destOrd="3" presId="urn:microsoft.com/office/officeart/2005/8/layout/process3"/>
    <dgm:cxn modelId="{DDAEB79B-A16D-42E7-9586-F6DB32636995}" srcId="{E78DAEE9-EE7B-4783-801B-CBFD4103DA4A}" destId="{34A711F9-7973-4A21-A79F-58761925448B}" srcOrd="4" destOrd="0" parTransId="{E2C1698B-CEEA-4B0F-9003-AA7219E01790}" sibTransId="{8FF610E1-2134-49CA-B084-3B944DDA1F03}"/>
    <dgm:cxn modelId="{D1C25DA0-CF31-41BA-B26B-566C1B2BFDDC}" srcId="{8238E6DD-DEF6-43E6-8CDD-4E22CEAE09AE}" destId="{429AFEA7-B460-4D6E-A932-96ABEB11507D}" srcOrd="0" destOrd="0" parTransId="{79FA9FBA-4C69-4401-BF88-10984EC76D2A}" sibTransId="{9A18EE82-D0E9-4BE1-822A-A16B300D1D35}"/>
    <dgm:cxn modelId="{9C6D77A0-BB87-4161-8EFC-6A7D2348717B}" srcId="{56DB27E4-08C5-4299-8571-B7187024F142}" destId="{19E97BA0-EE07-426E-B248-039D1107B6F9}" srcOrd="2" destOrd="0" parTransId="{564A6A8F-EC12-474E-8200-D8376F353ED9}" sibTransId="{D0636A55-9C4E-46E5-A4C5-A793817F1014}"/>
    <dgm:cxn modelId="{6812F5AD-4CDA-4D1B-8565-3238CF9EB6D2}" srcId="{429AFEA7-B460-4D6E-A932-96ABEB11507D}" destId="{35700821-D1D5-4BBB-AB95-0795EC12491E}" srcOrd="2" destOrd="0" parTransId="{0E5D5187-E531-4CB5-BEB8-7A4AC59C298F}" sibTransId="{D7B72531-D4DF-4731-9FB1-43F62E28C029}"/>
    <dgm:cxn modelId="{1860D6AE-6381-43E6-93C7-72C667261E44}" type="presOf" srcId="{7A5CB52C-EDD7-49E6-BE6B-C79185C69482}" destId="{9E034F57-E645-4963-9EDD-6B3862957B9D}" srcOrd="0" destOrd="8" presId="urn:microsoft.com/office/officeart/2005/8/layout/process3"/>
    <dgm:cxn modelId="{7C1622B9-E967-47A3-B165-71C061C13E59}" type="presOf" srcId="{B6187D50-ACEC-4E16-8874-2A93095C5062}" destId="{65F03E41-84EF-4548-BF05-58FA5C84E2A2}" srcOrd="0" destOrd="1" presId="urn:microsoft.com/office/officeart/2005/8/layout/process3"/>
    <dgm:cxn modelId="{4C297CB9-84EF-4FC6-9830-329ACC2B3B35}" srcId="{E78DAEE9-EE7B-4783-801B-CBFD4103DA4A}" destId="{6C306EF9-C35B-49FA-B573-C1339CCDDC23}" srcOrd="0" destOrd="0" parTransId="{C4A779F7-6394-4645-8EC0-0200716FCE67}" sibTransId="{4B8C5130-463C-4843-A260-EEF4B6A2E76F}"/>
    <dgm:cxn modelId="{3B6D6EC1-30CF-4D16-B9E8-478A890924BF}" type="presOf" srcId="{B26BEC36-E78C-4B88-AE45-2B2ED0EBFD04}" destId="{9E034F57-E645-4963-9EDD-6B3862957B9D}" srcOrd="0" destOrd="5" presId="urn:microsoft.com/office/officeart/2005/8/layout/process3"/>
    <dgm:cxn modelId="{C0B05FC3-66B5-4B77-A4B1-A2E0F4BEB7FA}" srcId="{6C306EF9-C35B-49FA-B573-C1339CCDDC23}" destId="{B8DD6791-4E4A-43BA-A842-02F7B3D2A8B7}" srcOrd="3" destOrd="0" parTransId="{D4F18372-9262-495B-ABDD-CC075D9E3928}" sibTransId="{35494BB7-EF9A-42B3-A934-0167231AEFA7}"/>
    <dgm:cxn modelId="{6DAE3ACE-1DA2-4978-91F5-6C6C57664981}" srcId="{429AFEA7-B460-4D6E-A932-96ABEB11507D}" destId="{C6818BB4-74AE-4855-B99E-BB0B66F84DA6}" srcOrd="0" destOrd="0" parTransId="{B0E8EE42-061B-4B87-951C-D1F46BBE5310}" sibTransId="{9DF553CB-277D-4256-9E6B-28717203302A}"/>
    <dgm:cxn modelId="{D19305D0-10A0-41AD-9439-CF335054D2E2}" type="presOf" srcId="{9A18EE82-D0E9-4BE1-822A-A16B300D1D35}" destId="{7B1090FC-027E-475F-9DF9-EC72338EA75D}" srcOrd="1" destOrd="0" presId="urn:microsoft.com/office/officeart/2005/8/layout/process3"/>
    <dgm:cxn modelId="{9CFB27D2-8AD3-4102-93EA-660C23FC5E42}" srcId="{6C306EF9-C35B-49FA-B573-C1339CCDDC23}" destId="{5484B9A8-5A26-4E5D-950A-28BFE417A525}" srcOrd="1" destOrd="0" parTransId="{F200E4A7-218A-4FB3-BC83-C1FDE2FC2EE5}" sibTransId="{CEB9CE55-2B18-44BD-AC6A-4342A147C911}"/>
    <dgm:cxn modelId="{9951C2D2-151F-46CA-BA10-E93568597903}" srcId="{35700821-D1D5-4BBB-AB95-0795EC12491E}" destId="{C030028C-693A-4538-BE21-B1990CC084A2}" srcOrd="1" destOrd="0" parTransId="{42518964-228C-4821-9CCB-93C7CCE0C7D9}" sibTransId="{AA66141C-C6AD-43CD-B77B-9945B3BF5439}"/>
    <dgm:cxn modelId="{B5BBAAD4-2497-4675-822E-6C2CA2A56F5B}" srcId="{C6818BB4-74AE-4855-B99E-BB0B66F84DA6}" destId="{D4F2B858-46D9-4E83-BB81-A44303CD0519}" srcOrd="1" destOrd="0" parTransId="{B8FD8414-6B26-492A-B670-45BC40762463}" sibTransId="{36F89488-6B94-42F4-8D3F-64C283569E32}"/>
    <dgm:cxn modelId="{E76A1BD7-C4B5-494D-8263-91C4441E0320}" type="presOf" srcId="{84577506-F222-4D9A-8C49-E224BB31CB3F}" destId="{9E034F57-E645-4963-9EDD-6B3862957B9D}" srcOrd="0" destOrd="9" presId="urn:microsoft.com/office/officeart/2005/8/layout/process3"/>
    <dgm:cxn modelId="{7705A0DB-47AF-4C7F-92D0-3DD2E44F5334}" type="presOf" srcId="{B84C6181-3CB4-4E46-8E82-C7FDB719FBF5}" destId="{92AD5B07-98EC-420D-9B7A-889F0DFEA5E8}" srcOrd="1" destOrd="0" presId="urn:microsoft.com/office/officeart/2005/8/layout/process3"/>
    <dgm:cxn modelId="{AEA417E0-CF41-4742-9A77-E203F0393EDB}" srcId="{E78DAEE9-EE7B-4783-801B-CBFD4103DA4A}" destId="{F54BE261-0D0C-416B-A3F3-B890E2E56911}" srcOrd="2" destOrd="0" parTransId="{96175B26-41C4-4699-A314-FFCC9EF5DB08}" sibTransId="{D5C5F979-7A5F-46E7-A375-9DB3BFA0FA16}"/>
    <dgm:cxn modelId="{5E2EBCE1-4E6D-4EDD-B253-42C99F7FB700}" srcId="{56DB27E4-08C5-4299-8571-B7187024F142}" destId="{B6187D50-ACEC-4E16-8874-2A93095C5062}" srcOrd="0" destOrd="0" parTransId="{A60E238D-4277-4B85-BF9A-8D5A702A2C4C}" sibTransId="{B8A8D22A-FFBB-4E75-BD3F-B4D074AFDBC9}"/>
    <dgm:cxn modelId="{30763BE6-15E4-4A02-BF8A-974111E4DB59}" type="presOf" srcId="{95880A17-D4F8-4DB5-9CD7-68B88D9BEDE6}" destId="{ADD4566A-77C6-4432-9397-B6D1CB3E17A7}" srcOrd="1" destOrd="0" presId="urn:microsoft.com/office/officeart/2005/8/layout/process3"/>
    <dgm:cxn modelId="{727856E7-0F53-468A-B56E-C861214880DE}" type="presOf" srcId="{89BAA622-D7A1-40BA-B6D2-4F887B076B22}" destId="{E9885F69-6883-48D4-924B-E1C8BD687859}" srcOrd="0" destOrd="10" presId="urn:microsoft.com/office/officeart/2005/8/layout/process3"/>
    <dgm:cxn modelId="{73937EE7-9EE1-491A-8002-B6024BC1B500}" type="presOf" srcId="{8238E6DD-DEF6-43E6-8CDD-4E22CEAE09AE}" destId="{44B433CC-1AB8-45AA-A6CD-77324AFAC4C8}" srcOrd="0" destOrd="0" presId="urn:microsoft.com/office/officeart/2005/8/layout/process3"/>
    <dgm:cxn modelId="{89BD99E7-A12E-41A0-9ACD-8C1CAFACE03F}" type="presOf" srcId="{BCF2E2E3-448B-423F-9BDE-34BF530FCB9E}" destId="{E9885F69-6883-48D4-924B-E1C8BD687859}" srcOrd="0" destOrd="1" presId="urn:microsoft.com/office/officeart/2005/8/layout/process3"/>
    <dgm:cxn modelId="{12FD5FE8-C855-4544-9C01-10A4A2706783}" type="presOf" srcId="{1A4AE401-86EA-427B-897C-EF639438921A}" destId="{E9885F69-6883-48D4-924B-E1C8BD687859}" srcOrd="0" destOrd="5" presId="urn:microsoft.com/office/officeart/2005/8/layout/process3"/>
    <dgm:cxn modelId="{77BD51EA-676C-40CA-B448-636FAEF3A50D}" type="presOf" srcId="{B8DD6791-4E4A-43BA-A842-02F7B3D2A8B7}" destId="{E9885F69-6883-48D4-924B-E1C8BD687859}" srcOrd="0" destOrd="4" presId="urn:microsoft.com/office/officeart/2005/8/layout/process3"/>
    <dgm:cxn modelId="{869320F2-3D3B-4AB8-9905-585D9B1C0B86}" srcId="{429AFEA7-B460-4D6E-A932-96ABEB11507D}" destId="{7A5CB52C-EDD7-49E6-BE6B-C79185C69482}" srcOrd="4" destOrd="0" parTransId="{CC030F79-6490-4F15-ABBD-BE0BFA11787F}" sibTransId="{57A21539-2A0B-4D8F-AFCA-8D50BFF86D71}"/>
    <dgm:cxn modelId="{045015F3-342D-4AE4-85FF-01E5CD843875}" srcId="{7A5CB52C-EDD7-49E6-BE6B-C79185C69482}" destId="{84577506-F222-4D9A-8C49-E224BB31CB3F}" srcOrd="0" destOrd="0" parTransId="{56DBAA41-4A76-40B9-8C77-D225C8DAB6FC}" sibTransId="{A820A827-C8B3-44B3-B425-733F88D5F71F}"/>
    <dgm:cxn modelId="{2E7ABCF3-BFC8-4DFB-AA75-B8DA78AB4062}" type="presOf" srcId="{41353FE9-C576-4B2B-9D54-9011FE3EE4C8}" destId="{E9885F69-6883-48D4-924B-E1C8BD687859}" srcOrd="0" destOrd="7" presId="urn:microsoft.com/office/officeart/2005/8/layout/process3"/>
    <dgm:cxn modelId="{8A61E6F3-2AE3-4016-8131-A97F7012E716}" type="presOf" srcId="{6C306EF9-C35B-49FA-B573-C1339CCDDC23}" destId="{E9885F69-6883-48D4-924B-E1C8BD687859}" srcOrd="0" destOrd="0" presId="urn:microsoft.com/office/officeart/2005/8/layout/process3"/>
    <dgm:cxn modelId="{E5E6E4F7-82A4-49A0-9845-A6606B57404D}" type="presOf" srcId="{F54BE261-0D0C-416B-A3F3-B890E2E56911}" destId="{E9885F69-6883-48D4-924B-E1C8BD687859}" srcOrd="0" destOrd="6" presId="urn:microsoft.com/office/officeart/2005/8/layout/process3"/>
    <dgm:cxn modelId="{B06008FD-A4E7-4BFE-898C-DC827E725B11}" type="presOf" srcId="{E78DAEE9-EE7B-4783-801B-CBFD4103DA4A}" destId="{64437E4D-4BB6-4C83-A258-AFBF627E7A19}" srcOrd="1" destOrd="0" presId="urn:microsoft.com/office/officeart/2005/8/layout/process3"/>
    <dgm:cxn modelId="{896428FD-0B93-42C3-AAE0-97794A8ADC79}" type="presOf" srcId="{5AD59516-5D7B-4111-B3C3-EAEFBF8C2DC8}" destId="{9E034F57-E645-4963-9EDD-6B3862957B9D}" srcOrd="0" destOrd="1" presId="urn:microsoft.com/office/officeart/2005/8/layout/process3"/>
    <dgm:cxn modelId="{ADD56499-5D83-4D6E-99C0-927AA15F785C}" type="presParOf" srcId="{44B433CC-1AB8-45AA-A6CD-77324AFAC4C8}" destId="{2742AAF9-7053-4BB0-8473-B64C6084C99F}" srcOrd="0" destOrd="0" presId="urn:microsoft.com/office/officeart/2005/8/layout/process3"/>
    <dgm:cxn modelId="{1D5A83DB-6008-48AD-ADBD-ED3D8A94F482}" type="presParOf" srcId="{2742AAF9-7053-4BB0-8473-B64C6084C99F}" destId="{25482D5E-1B06-4CD6-A4C5-1D15C460DD7D}" srcOrd="0" destOrd="0" presId="urn:microsoft.com/office/officeart/2005/8/layout/process3"/>
    <dgm:cxn modelId="{9384576A-906D-42BB-AC76-98C1D669DD2B}" type="presParOf" srcId="{2742AAF9-7053-4BB0-8473-B64C6084C99F}" destId="{07707CE9-A3A7-43B0-B5D6-5D8077441947}" srcOrd="1" destOrd="0" presId="urn:microsoft.com/office/officeart/2005/8/layout/process3"/>
    <dgm:cxn modelId="{6A817703-A7F6-4DC5-B486-C2439DDE1B75}" type="presParOf" srcId="{2742AAF9-7053-4BB0-8473-B64C6084C99F}" destId="{9E034F57-E645-4963-9EDD-6B3862957B9D}" srcOrd="2" destOrd="0" presId="urn:microsoft.com/office/officeart/2005/8/layout/process3"/>
    <dgm:cxn modelId="{D780F002-9F56-4994-A770-55DDA662535C}" type="presParOf" srcId="{44B433CC-1AB8-45AA-A6CD-77324AFAC4C8}" destId="{B0F5A290-6906-4FB2-9442-CCF5AF880424}" srcOrd="1" destOrd="0" presId="urn:microsoft.com/office/officeart/2005/8/layout/process3"/>
    <dgm:cxn modelId="{C132D1BA-FB79-4D36-827B-905FBD2262C1}" type="presParOf" srcId="{B0F5A290-6906-4FB2-9442-CCF5AF880424}" destId="{7B1090FC-027E-475F-9DF9-EC72338EA75D}" srcOrd="0" destOrd="0" presId="urn:microsoft.com/office/officeart/2005/8/layout/process3"/>
    <dgm:cxn modelId="{834A0DE6-9141-45D3-BF8C-6E956922E1EB}" type="presParOf" srcId="{44B433CC-1AB8-45AA-A6CD-77324AFAC4C8}" destId="{C80AEE82-DDFF-4858-A2A0-EBFF32C62DDB}" srcOrd="2" destOrd="0" presId="urn:microsoft.com/office/officeart/2005/8/layout/process3"/>
    <dgm:cxn modelId="{9963530E-AEC0-4F09-B08D-DAB4641D913E}" type="presParOf" srcId="{C80AEE82-DDFF-4858-A2A0-EBFF32C62DDB}" destId="{47F4F2D8-9799-44AF-9084-507EA30E4D4C}" srcOrd="0" destOrd="0" presId="urn:microsoft.com/office/officeart/2005/8/layout/process3"/>
    <dgm:cxn modelId="{D5C282A9-CD6E-43F2-ACCF-5E085A90B72F}" type="presParOf" srcId="{C80AEE82-DDFF-4858-A2A0-EBFF32C62DDB}" destId="{64437E4D-4BB6-4C83-A258-AFBF627E7A19}" srcOrd="1" destOrd="0" presId="urn:microsoft.com/office/officeart/2005/8/layout/process3"/>
    <dgm:cxn modelId="{18AFC10C-A6C7-4AF9-BF17-FD028B187376}" type="presParOf" srcId="{C80AEE82-DDFF-4858-A2A0-EBFF32C62DDB}" destId="{E9885F69-6883-48D4-924B-E1C8BD687859}" srcOrd="2" destOrd="0" presId="urn:microsoft.com/office/officeart/2005/8/layout/process3"/>
    <dgm:cxn modelId="{A4C9ECCE-A5DF-431F-98ED-E393FDA9378A}" type="presParOf" srcId="{44B433CC-1AB8-45AA-A6CD-77324AFAC4C8}" destId="{77C4421A-EF1A-4CF3-9A81-CEE666D6F864}" srcOrd="3" destOrd="0" presId="urn:microsoft.com/office/officeart/2005/8/layout/process3"/>
    <dgm:cxn modelId="{8D4A9E1A-74C5-4A7B-A84C-E00A54416393}" type="presParOf" srcId="{77C4421A-EF1A-4CF3-9A81-CEE666D6F864}" destId="{92AD5B07-98EC-420D-9B7A-889F0DFEA5E8}" srcOrd="0" destOrd="0" presId="urn:microsoft.com/office/officeart/2005/8/layout/process3"/>
    <dgm:cxn modelId="{98789979-CB0E-412C-892F-C6BE9050E845}" type="presParOf" srcId="{44B433CC-1AB8-45AA-A6CD-77324AFAC4C8}" destId="{6F52AC08-6047-48E0-8ECC-4491643AAC8E}" srcOrd="4" destOrd="0" presId="urn:microsoft.com/office/officeart/2005/8/layout/process3"/>
    <dgm:cxn modelId="{4572F930-2F7F-45B7-B0C2-5095F5CAE863}" type="presParOf" srcId="{6F52AC08-6047-48E0-8ECC-4491643AAC8E}" destId="{1A0578A8-9879-49CC-97CC-088E8A20DD47}" srcOrd="0" destOrd="0" presId="urn:microsoft.com/office/officeart/2005/8/layout/process3"/>
    <dgm:cxn modelId="{46132236-03A9-430B-B454-B46FEB7AE3BC}" type="presParOf" srcId="{6F52AC08-6047-48E0-8ECC-4491643AAC8E}" destId="{ADD4566A-77C6-4432-9397-B6D1CB3E17A7}" srcOrd="1" destOrd="0" presId="urn:microsoft.com/office/officeart/2005/8/layout/process3"/>
    <dgm:cxn modelId="{6729BE4F-97F9-4A58-8280-223931AC3EE3}" type="presParOf" srcId="{6F52AC08-6047-48E0-8ECC-4491643AAC8E}" destId="{65F03E41-84EF-4548-BF05-58FA5C84E2A2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07CE9-A3A7-43B0-B5D6-5D8077441947}">
      <dsp:nvSpPr>
        <dsp:cNvPr id="0" name=""/>
        <dsp:cNvSpPr/>
      </dsp:nvSpPr>
      <dsp:spPr>
        <a:xfrm>
          <a:off x="4987" y="874125"/>
          <a:ext cx="2267739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2024 – </a:t>
          </a:r>
          <a:r>
            <a:rPr lang="en-US" sz="1500" kern="1200" dirty="0"/>
            <a:t>MVP</a:t>
          </a:r>
          <a:endParaRPr lang="ru-RU" sz="1500" kern="1200" dirty="0"/>
        </a:p>
      </dsp:txBody>
      <dsp:txXfrm>
        <a:off x="4987" y="874125"/>
        <a:ext cx="2267739" cy="432000"/>
      </dsp:txXfrm>
    </dsp:sp>
    <dsp:sp modelId="{9E034F57-E645-4963-9EDD-6B3862957B9D}">
      <dsp:nvSpPr>
        <dsp:cNvPr id="0" name=""/>
        <dsp:cNvSpPr/>
      </dsp:nvSpPr>
      <dsp:spPr>
        <a:xfrm>
          <a:off x="469464" y="1306125"/>
          <a:ext cx="2267739" cy="467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latin typeface="Gilroy-ExtraBold"/>
            </a:rPr>
            <a:t>Апрель</a:t>
          </a:r>
          <a:endParaRPr lang="ru-RU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Gilroy-ExtraBold"/>
            </a:rPr>
            <a:t>Разработка </a:t>
          </a:r>
          <a:r>
            <a:rPr lang="en-US" sz="1500" kern="1200" dirty="0">
              <a:latin typeface="Gilroy-ExtraBold"/>
            </a:rPr>
            <a:t>MVP</a:t>
          </a:r>
          <a:r>
            <a:rPr lang="ru-RU" sz="1500" kern="1200" dirty="0">
              <a:latin typeface="Gilroy-ExtraBold"/>
            </a:rPr>
            <a:t> комплекса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Gilroy-ExtraBold"/>
            </a:rPr>
            <a:t>Подача заявок на патенты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500" kern="1200" dirty="0">
            <a:solidFill>
              <a:schemeClr val="tx1"/>
            </a:solidFill>
            <a:latin typeface="Gilroy-ExtraBold"/>
            <a:ea typeface="Calibri"/>
            <a:cs typeface="Calibri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Май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Gilroy-ExtraBold"/>
            </a:rPr>
            <a:t>Проведение тестов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Доработка комплекса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500" kern="1200" dirty="0">
            <a:solidFill>
              <a:schemeClr val="tx1"/>
            </a:solidFill>
            <a:latin typeface="Gilroy-ExtraBold"/>
            <a:ea typeface="Calibri"/>
            <a:cs typeface="Calibri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Июнь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демонстрация продукта 4-м партнёрам и рассылка коммерческих предложений</a:t>
          </a:r>
          <a:endParaRPr lang="ru-RU" sz="1500" kern="1200" dirty="0">
            <a:latin typeface="Gilroy-ExtraBold"/>
          </a:endParaRPr>
        </a:p>
      </dsp:txBody>
      <dsp:txXfrm>
        <a:off x="535884" y="1372545"/>
        <a:ext cx="2134899" cy="4544910"/>
      </dsp:txXfrm>
    </dsp:sp>
    <dsp:sp modelId="{B0F5A290-6906-4FB2-9442-CCF5AF880424}">
      <dsp:nvSpPr>
        <dsp:cNvPr id="0" name=""/>
        <dsp:cNvSpPr/>
      </dsp:nvSpPr>
      <dsp:spPr>
        <a:xfrm>
          <a:off x="2616508" y="807824"/>
          <a:ext cx="728816" cy="564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2616508" y="920744"/>
        <a:ext cx="559436" cy="338761"/>
      </dsp:txXfrm>
    </dsp:sp>
    <dsp:sp modelId="{64437E4D-4BB6-4C83-A258-AFBF627E7A19}">
      <dsp:nvSpPr>
        <dsp:cNvPr id="0" name=""/>
        <dsp:cNvSpPr/>
      </dsp:nvSpPr>
      <dsp:spPr>
        <a:xfrm>
          <a:off x="3647851" y="874125"/>
          <a:ext cx="2267739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2024</a:t>
          </a:r>
          <a:r>
            <a:rPr lang="en-US" sz="1500" kern="1200" dirty="0"/>
            <a:t> – </a:t>
          </a:r>
          <a:r>
            <a:rPr lang="ru-RU" sz="1500" kern="1200" dirty="0"/>
            <a:t>Продажи</a:t>
          </a:r>
        </a:p>
      </dsp:txBody>
      <dsp:txXfrm>
        <a:off x="3647851" y="874125"/>
        <a:ext cx="2267739" cy="432000"/>
      </dsp:txXfrm>
    </dsp:sp>
    <dsp:sp modelId="{E9885F69-6883-48D4-924B-E1C8BD687859}">
      <dsp:nvSpPr>
        <dsp:cNvPr id="0" name=""/>
        <dsp:cNvSpPr/>
      </dsp:nvSpPr>
      <dsp:spPr>
        <a:xfrm>
          <a:off x="4112328" y="1306125"/>
          <a:ext cx="2267739" cy="467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Июль</a:t>
          </a:r>
          <a:endParaRPr lang="ru-RU" sz="1500" kern="1200" dirty="0">
            <a:solidFill>
              <a:schemeClr val="tx1"/>
            </a:solidFill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Рассылка коммерческих предложений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Запуск продаж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Предоставление тестовых образцов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Участие в выставках и конкурсах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500" kern="1200" dirty="0">
            <a:solidFill>
              <a:schemeClr val="tx1"/>
            </a:solidFill>
            <a:latin typeface="Gilroy-ExtraBold"/>
            <a:ea typeface="Calibri"/>
            <a:cs typeface="Calibri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Октябрь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Уровень продаж - 20 комплектов/</a:t>
          </a:r>
          <a:r>
            <a:rPr lang="ru-RU" sz="1500" kern="1200" dirty="0" err="1">
              <a:solidFill>
                <a:schemeClr val="tx1"/>
              </a:solidFill>
              <a:latin typeface="Gilroy-ExtraBold"/>
            </a:rPr>
            <a:t>мес</a:t>
          </a:r>
          <a:endParaRPr lang="ru-RU" sz="1500" kern="1200" dirty="0">
            <a:solidFill>
              <a:schemeClr val="tx1"/>
            </a:solidFill>
            <a:latin typeface="Gilroy-ExtraBold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500" kern="1200" dirty="0">
            <a:solidFill>
              <a:schemeClr val="tx1"/>
            </a:solidFill>
            <a:latin typeface="Gilroy-ExtraBold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Gilroy-ExtraBold"/>
              <a:ea typeface="Calibri"/>
              <a:cs typeface="Calibri"/>
            </a:rPr>
            <a:t>Декабрь</a:t>
          </a:r>
          <a:endParaRPr lang="ru-RU" sz="1500" kern="1200" dirty="0">
            <a:solidFill>
              <a:schemeClr val="tx1"/>
            </a:solidFill>
            <a:latin typeface="Gilroy-ExtraBold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latin typeface="Gilroy-ExtraBold"/>
            </a:rPr>
            <a:t>Разработка решений для БПЛА самолётного типа</a:t>
          </a:r>
        </a:p>
      </dsp:txBody>
      <dsp:txXfrm>
        <a:off x="4178748" y="1372545"/>
        <a:ext cx="2134899" cy="4544910"/>
      </dsp:txXfrm>
    </dsp:sp>
    <dsp:sp modelId="{77C4421A-EF1A-4CF3-9A81-CEE666D6F864}">
      <dsp:nvSpPr>
        <dsp:cNvPr id="0" name=""/>
        <dsp:cNvSpPr/>
      </dsp:nvSpPr>
      <dsp:spPr>
        <a:xfrm>
          <a:off x="6259372" y="807824"/>
          <a:ext cx="728816" cy="564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6259372" y="920744"/>
        <a:ext cx="559436" cy="338761"/>
      </dsp:txXfrm>
    </dsp:sp>
    <dsp:sp modelId="{ADD4566A-77C6-4432-9397-B6D1CB3E17A7}">
      <dsp:nvSpPr>
        <dsp:cNvPr id="0" name=""/>
        <dsp:cNvSpPr/>
      </dsp:nvSpPr>
      <dsp:spPr>
        <a:xfrm>
          <a:off x="7290715" y="874125"/>
          <a:ext cx="2267739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2025 – Новые рынки</a:t>
          </a:r>
        </a:p>
      </dsp:txBody>
      <dsp:txXfrm>
        <a:off x="7290715" y="874125"/>
        <a:ext cx="2267739" cy="432000"/>
      </dsp:txXfrm>
    </dsp:sp>
    <dsp:sp modelId="{65F03E41-84EF-4548-BF05-58FA5C84E2A2}">
      <dsp:nvSpPr>
        <dsp:cNvPr id="0" name=""/>
        <dsp:cNvSpPr/>
      </dsp:nvSpPr>
      <dsp:spPr>
        <a:xfrm>
          <a:off x="7755192" y="1306125"/>
          <a:ext cx="2267739" cy="467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>
              <a:latin typeface="Gilroy-ExtraBold"/>
            </a:rPr>
            <a:t>Январь</a:t>
          </a:r>
          <a:endParaRPr lang="ru-RU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>
            <a:latin typeface="Gilroy-ExtraBold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Gilroy-ExtraBold"/>
            </a:rPr>
            <a:t>Расширение партнёрской сети.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Gilroy-ExtraBold"/>
            </a:rPr>
            <a:t>Расширение рынка на страны ближнего зарубежья</a:t>
          </a:r>
        </a:p>
      </dsp:txBody>
      <dsp:txXfrm>
        <a:off x="7821612" y="1372545"/>
        <a:ext cx="2134899" cy="4544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0.17074</cdr:x>
      <cdr:y>0.85118</cdr:y>
    </cdr:from>
    <cdr:to>
      <cdr:x>0.1863</cdr:x>
      <cdr:y>0.91129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3825" y="5229776"/>
          <a:ext cx="92394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non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8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7487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502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40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481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656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34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685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803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991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345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973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137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001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79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7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1" y="3188385"/>
            <a:ext cx="4782193" cy="1981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70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0" y="6157384"/>
            <a:ext cx="2343184" cy="705157"/>
            <a:chOff x="0" y="0"/>
            <a:chExt cx="2343182" cy="705155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1" y="-1"/>
              <a:ext cx="2343184" cy="705157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20" y="206524"/>
              <a:ext cx="2251742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1" y="90857"/>
              <a:ext cx="2638653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6" y="1544951"/>
            <a:ext cx="3774044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1"/>
            <a:ext cx="759796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6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3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1" y="90857"/>
              <a:ext cx="2638653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1" y="3188385"/>
            <a:ext cx="4782193" cy="1981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5" cy="1323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6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2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6" y="1544951"/>
            <a:ext cx="3774044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0" y="6157384"/>
            <a:ext cx="2343184" cy="705157"/>
            <a:chOff x="0" y="0"/>
            <a:chExt cx="2343182" cy="705155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1" y="-1"/>
              <a:ext cx="2343184" cy="705157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20" y="206524"/>
              <a:ext cx="2251742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1" y="90857"/>
              <a:ext cx="2638653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1" y="3188385"/>
            <a:ext cx="4782193" cy="1981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bin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chart" Target="../charts/chart2.xml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8.png"/><Relationship Id="rId3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microsoft.com/office/2007/relationships/hdphoto" Target="../media/hdphoto1.wdp"/><Relationship Id="rId10" Type="http://schemas.openxmlformats.org/officeDocument/2006/relationships/image" Target="../media/image24.jpeg"/><Relationship Id="rId4" Type="http://schemas.openxmlformats.org/officeDocument/2006/relationships/image" Target="../media/image7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19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bin"/><Relationship Id="rId10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hyperlink" Target="mailto:mail@stanislavlysov.r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C0E7E826-69F2-7C43-506E-2BA80D178620}"/>
              </a:ext>
            </a:extLst>
          </p:cNvPr>
          <p:cNvSpPr/>
          <p:nvPr/>
        </p:nvSpPr>
        <p:spPr>
          <a:xfrm>
            <a:off x="8816498" y="2341716"/>
            <a:ext cx="3404110" cy="453666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D1C1DF-8BFF-AC38-A249-6FDD60675E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615" y="3767487"/>
            <a:ext cx="3379554" cy="33795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B190C066-D0BB-FEDB-FDAD-A4953A25939D}"/>
              </a:ext>
            </a:extLst>
          </p:cNvPr>
          <p:cNvSpPr txBox="1"/>
          <p:nvPr/>
        </p:nvSpPr>
        <p:spPr>
          <a:xfrm>
            <a:off x="298938" y="2010279"/>
            <a:ext cx="5797061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600" dirty="0"/>
              <a:t>Комплекс автономной системы посадки БПЛА</a:t>
            </a: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300" dirty="0">
              <a:solidFill>
                <a:srgbClr val="8F00FF"/>
              </a:solidFill>
              <a:latin typeface="Gilroy-Light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rgbClr val="8F00FF"/>
                </a:solidFill>
                <a:latin typeface="Gilroy-Light"/>
              </a:rPr>
              <a:t>«ДРОНОДРОМ»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rgbClr val="8F00FF"/>
                </a:solidFill>
                <a:latin typeface="Gilroy-Light"/>
              </a:rPr>
              <a:t>ЛЫСОВ СТАНИСЛАВ СЕРГЕЕВИЧ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ЮУрГУ</a:t>
            </a:r>
            <a:r>
              <a:rPr lang="ru-RU" dirty="0"/>
              <a:t> (НИУ), ВШ</a:t>
            </a:r>
            <a:r>
              <a:rPr lang="en-US" dirty="0"/>
              <a:t> </a:t>
            </a:r>
            <a:r>
              <a:rPr lang="ru-RU" dirty="0"/>
              <a:t>ЭКН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542" y="5762235"/>
            <a:ext cx="1827852" cy="677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ilroy Black" panose="00000A00000000000000" pitchFamily="2" charset="-52"/>
              </a:rPr>
              <a:t>Рынок НТИ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Gilroy Black" panose="00000A00000000000000" pitchFamily="2" charset="-52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Gilroy Black" panose="00000A00000000000000" pitchFamily="2" charset="-52"/>
              </a:rPr>
              <a:t>АЭРОНЕТ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535484" y="4962108"/>
            <a:ext cx="696545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600" b="1" dirty="0">
                <a:solidFill>
                  <a:srgbClr val="FF0000"/>
                </a:solidFill>
              </a:rPr>
              <a:t>1,4% от всех полётов БПЛА заканчивается авариями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2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b="1" dirty="0"/>
                <a:t>Проблема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022EC0-B01E-281E-2F83-889557000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0D8D07-4458-2740-8C4F-7CF435929B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816" y="5064696"/>
            <a:ext cx="1895298" cy="1895298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5F3B3347-7C44-32FF-F02E-2F07F74D31BF}"/>
              </a:ext>
            </a:extLst>
          </p:cNvPr>
          <p:cNvSpPr txBox="1"/>
          <p:nvPr/>
        </p:nvSpPr>
        <p:spPr>
          <a:xfrm>
            <a:off x="771979" y="6148387"/>
            <a:ext cx="6096001" cy="600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1100" dirty="0"/>
              <a:t>Источник: </a:t>
            </a:r>
            <a:r>
              <a:rPr lang="en-US" sz="1100" dirty="0"/>
              <a:t>Williams, K. A Summary of Unmanned Aircraft Accident/Incident Data: Human Factors Implications / K. W. Williams. – Oklahoma City: Civil Aerospace Medical Institute Federal Aviation Administration, 2004. – 18 p.</a:t>
            </a:r>
            <a:endParaRPr lang="ru-RU" sz="1100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D60AE1E-E313-8155-D038-16F914EEA8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652169"/>
              </p:ext>
            </p:extLst>
          </p:nvPr>
        </p:nvGraphicFramePr>
        <p:xfrm>
          <a:off x="264352" y="519515"/>
          <a:ext cx="7366292" cy="4425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Текст 2">
            <a:extLst>
              <a:ext uri="{FF2B5EF4-FFF2-40B4-BE49-F238E27FC236}">
                <a16:creationId xmlns:a16="http://schemas.microsoft.com/office/drawing/2014/main" id="{256C8015-D8AE-132E-FF86-CEC85885D274}"/>
              </a:ext>
            </a:extLst>
          </p:cNvPr>
          <p:cNvSpPr txBox="1"/>
          <p:nvPr/>
        </p:nvSpPr>
        <p:spPr>
          <a:xfrm>
            <a:off x="7825688" y="692025"/>
            <a:ext cx="4061511" cy="2862318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До полумиллиарда долларов США потеряли компании в результате крушения БПЛА </a:t>
            </a:r>
          </a:p>
          <a:p>
            <a:pPr algn="ctr"/>
            <a:r>
              <a:rPr lang="ru-RU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 2023 году</a:t>
            </a:r>
          </a:p>
        </p:txBody>
      </p:sp>
      <p:pic>
        <p:nvPicPr>
          <p:cNvPr id="1026" name="Picture 2" descr="https://cdn.maximonline.ru/26/86/69/2686693212bb746b6bfb515be5d16326/665x460_1_ed575195581d1d5a753c8c50b857ff5d@1200x830_0xac120005_1184803117152911856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6" t="3659" r="1630" b="4711"/>
          <a:stretch/>
        </p:blipFill>
        <p:spPr bwMode="auto">
          <a:xfrm>
            <a:off x="8004101" y="3733607"/>
            <a:ext cx="3803891" cy="296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04657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5E62CF-EAB4-40E8-AF1C-D390075423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19844" t="3139" r="17714" b="1047"/>
          <a:stretch/>
        </p:blipFill>
        <p:spPr>
          <a:xfrm>
            <a:off x="7215879" y="2408071"/>
            <a:ext cx="5735874" cy="5867461"/>
          </a:xfrm>
          <a:prstGeom prst="ellipse">
            <a:avLst/>
          </a:prstGeom>
          <a:effectLst>
            <a:outerShdw dist="419100" dir="11280000" algn="r" rotWithShape="0">
              <a:schemeClr val="bg1"/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ABAD6B-F641-2C41-B752-F793E479C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sp>
        <p:nvSpPr>
          <p:cNvPr id="210" name="Текст 2"/>
          <p:cNvSpPr txBox="1"/>
          <p:nvPr/>
        </p:nvSpPr>
        <p:spPr>
          <a:xfrm>
            <a:off x="657225" y="709499"/>
            <a:ext cx="10879760" cy="4462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000" b="1" dirty="0"/>
              <a:t>Комплекс автономной системы посадки БПЛА</a:t>
            </a:r>
          </a:p>
          <a:p>
            <a:pPr algn="ctr"/>
            <a:r>
              <a:rPr lang="ru-RU" sz="3000" b="1" dirty="0"/>
              <a:t> для уменьшения вероятности возникновения аварийной ситуации.</a:t>
            </a:r>
          </a:p>
          <a:p>
            <a:pPr algn="ctr"/>
            <a:r>
              <a:rPr lang="ru-RU" sz="2000" b="1" dirty="0"/>
              <a:t>______________________________________________________________</a:t>
            </a:r>
          </a:p>
          <a:p>
            <a:pPr algn="ctr"/>
            <a:r>
              <a:rPr lang="ru-RU" sz="3000" b="1" dirty="0">
                <a:solidFill>
                  <a:srgbClr val="FF0000"/>
                </a:solidFill>
              </a:rPr>
              <a:t>Посадка любого </a:t>
            </a:r>
            <a:r>
              <a:rPr lang="ru-RU" sz="3000" b="1" dirty="0" err="1">
                <a:solidFill>
                  <a:srgbClr val="FF0000"/>
                </a:solidFill>
              </a:rPr>
              <a:t>мультикоптерного</a:t>
            </a:r>
            <a:r>
              <a:rPr lang="ru-RU" sz="3000" b="1" dirty="0">
                <a:solidFill>
                  <a:srgbClr val="FF0000"/>
                </a:solidFill>
              </a:rPr>
              <a:t> </a:t>
            </a:r>
            <a:r>
              <a:rPr lang="ru-RU" sz="3000" b="1" dirty="0" err="1">
                <a:solidFill>
                  <a:srgbClr val="FF0000"/>
                </a:solidFill>
              </a:rPr>
              <a:t>дрона</a:t>
            </a:r>
            <a:r>
              <a:rPr lang="ru-RU" sz="30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000" b="1" dirty="0">
                <a:solidFill>
                  <a:srgbClr val="FF0000"/>
                </a:solidFill>
              </a:rPr>
              <a:t>без участия оператора</a:t>
            </a:r>
            <a:r>
              <a:rPr lang="ru-RU" sz="3000" b="1" dirty="0"/>
              <a:t>.</a:t>
            </a:r>
          </a:p>
          <a:p>
            <a:pPr algn="ctr"/>
            <a:r>
              <a:rPr lang="ru-RU" sz="2000" b="1" dirty="0"/>
              <a:t>_______________________________________________________________</a:t>
            </a:r>
          </a:p>
          <a:p>
            <a:pPr algn="ctr"/>
            <a:r>
              <a:rPr lang="ru-RU" sz="2800" b="1" dirty="0"/>
              <a:t>Общее количество аварий снизится в 1,72 раза и составит 0,812% от общего числа полётов, </a:t>
            </a:r>
          </a:p>
          <a:p>
            <a:pPr algn="ctr"/>
            <a:r>
              <a:rPr lang="ru-RU" sz="2800" b="1" dirty="0"/>
              <a:t>за счёт чего может быть сэкономлено до </a:t>
            </a:r>
            <a:r>
              <a:rPr lang="en-US" sz="2800" b="1" dirty="0"/>
              <a:t>$</a:t>
            </a:r>
            <a:r>
              <a:rPr lang="ru-RU" sz="2800" b="1" dirty="0"/>
              <a:t>300 млн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b="1" dirty="0"/>
                <a:t>Продукт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6926351-618B-31F3-48CB-37314FD6F330}"/>
              </a:ext>
            </a:extLst>
          </p:cNvPr>
          <p:cNvSpPr/>
          <p:nvPr/>
        </p:nvSpPr>
        <p:spPr>
          <a:xfrm>
            <a:off x="2303269" y="5511347"/>
            <a:ext cx="7458075" cy="960059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ilroy-ExtraBold"/>
              </a:rPr>
              <a:t>ДВУКРАТНЫЙ ПОБЕДИТЕЛЬ К</a:t>
            </a:r>
            <a:r>
              <a:rPr lang="ru-RU" b="0" i="0" dirty="0">
                <a:solidFill>
                  <a:schemeClr val="tx1"/>
                </a:solidFill>
                <a:effectLst/>
                <a:latin typeface="Gilroy-ExtraBold"/>
              </a:rPr>
              <a:t>ейс-чемпионата по технологическому предпринимательству среди студентов </a:t>
            </a:r>
            <a:r>
              <a:rPr lang="ru-RU" dirty="0">
                <a:solidFill>
                  <a:schemeClr val="tx1"/>
                </a:solidFill>
                <a:latin typeface="Gilroy-ExtraBold"/>
              </a:rPr>
              <a:t>вузов</a:t>
            </a:r>
            <a:r>
              <a:rPr lang="ru-RU" b="0" i="0" dirty="0">
                <a:solidFill>
                  <a:schemeClr val="tx1"/>
                </a:solidFill>
                <a:effectLst/>
                <a:latin typeface="Gilroy-ExtraBold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Gilroy-ExtraBold"/>
              </a:rPr>
              <a:t>УрФУ</a:t>
            </a:r>
            <a:r>
              <a:rPr lang="ru-RU" b="0" i="0" dirty="0">
                <a:solidFill>
                  <a:schemeClr val="tx1"/>
                </a:solidFill>
                <a:effectLst/>
                <a:latin typeface="Gilroy-ExtraBold"/>
              </a:rPr>
              <a:t> (1 победа) и ЮУрГУ (2 победы)</a:t>
            </a:r>
            <a:endParaRPr lang="ru-RU" dirty="0">
              <a:solidFill>
                <a:schemeClr val="tx1"/>
              </a:solidFill>
              <a:latin typeface="Gilroy-ExtraBold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7ECBC-62E1-0DA6-11D6-1611B29DE1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635" y="4935700"/>
            <a:ext cx="1388409" cy="19776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B76D00-45C4-F544-8B46-89BA77FC83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576" y="4929992"/>
            <a:ext cx="1388409" cy="19776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D04EC9-DA05-F07A-3248-921F33836F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993679" y="985585"/>
            <a:ext cx="4141332" cy="4893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2400" b="1" dirty="0"/>
              <a:t>ВЧ-передатчик, установленный на дроне, посылает ЧМ-сигнал на установленные на земле приёмники. По разности фаз отправленного принятого сигналов микроконтроллер вычисляет дальности до БПЛА, его положение в пространстве и отправляет на ДУ данные о корректировке курса.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4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b="1" dirty="0"/>
                <a:t>Решение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0F12DE-8140-9F44-BAA3-7F7C34AA1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DDCDA9-D5BE-A1F9-DFF0-23B11293E7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04" y="798010"/>
            <a:ext cx="5783111" cy="3256143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9FFEC16C-58AA-2BE6-BBA1-7DD28ED5383F}"/>
              </a:ext>
            </a:extLst>
          </p:cNvPr>
          <p:cNvSpPr txBox="1"/>
          <p:nvPr/>
        </p:nvSpPr>
        <p:spPr>
          <a:xfrm>
            <a:off x="6869578" y="4286129"/>
            <a:ext cx="4141332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2400" b="1" dirty="0">
                <a:solidFill>
                  <a:srgbClr val="FF0000"/>
                </a:solidFill>
              </a:rPr>
              <a:t>24 ГГц – открытая бесплатная частота, используемая только датчиками движения и скорости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646426-5077-C143-0937-C0629EA387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140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5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b="1" dirty="0"/>
                <a:t>Конкуренты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0ADE64-6933-7744-A41C-9E47A0329B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87899393-7F47-69E0-CBC0-C35CC197D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62625"/>
              </p:ext>
            </p:extLst>
          </p:nvPr>
        </p:nvGraphicFramePr>
        <p:xfrm>
          <a:off x="130456" y="1157141"/>
          <a:ext cx="11928834" cy="45505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88139">
                  <a:extLst>
                    <a:ext uri="{9D8B030D-6E8A-4147-A177-3AD203B41FA5}">
                      <a16:colId xmlns:a16="http://schemas.microsoft.com/office/drawing/2014/main" val="946271861"/>
                    </a:ext>
                  </a:extLst>
                </a:gridCol>
                <a:gridCol w="1988139">
                  <a:extLst>
                    <a:ext uri="{9D8B030D-6E8A-4147-A177-3AD203B41FA5}">
                      <a16:colId xmlns:a16="http://schemas.microsoft.com/office/drawing/2014/main" val="945277736"/>
                    </a:ext>
                  </a:extLst>
                </a:gridCol>
                <a:gridCol w="1988139">
                  <a:extLst>
                    <a:ext uri="{9D8B030D-6E8A-4147-A177-3AD203B41FA5}">
                      <a16:colId xmlns:a16="http://schemas.microsoft.com/office/drawing/2014/main" val="2974885560"/>
                    </a:ext>
                  </a:extLst>
                </a:gridCol>
                <a:gridCol w="1988139">
                  <a:extLst>
                    <a:ext uri="{9D8B030D-6E8A-4147-A177-3AD203B41FA5}">
                      <a16:colId xmlns:a16="http://schemas.microsoft.com/office/drawing/2014/main" val="1969103335"/>
                    </a:ext>
                  </a:extLst>
                </a:gridCol>
                <a:gridCol w="1988139">
                  <a:extLst>
                    <a:ext uri="{9D8B030D-6E8A-4147-A177-3AD203B41FA5}">
                      <a16:colId xmlns:a16="http://schemas.microsoft.com/office/drawing/2014/main" val="790169302"/>
                    </a:ext>
                  </a:extLst>
                </a:gridCol>
                <a:gridCol w="1988139">
                  <a:extLst>
                    <a:ext uri="{9D8B030D-6E8A-4147-A177-3AD203B41FA5}">
                      <a16:colId xmlns:a16="http://schemas.microsoft.com/office/drawing/2014/main" val="3952647088"/>
                    </a:ext>
                  </a:extLst>
                </a:gridCol>
              </a:tblGrid>
              <a:tr h="83693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Решение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Стоимость,</a:t>
                      </a:r>
                    </a:p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тыс. </a:t>
                      </a:r>
                      <a:r>
                        <a:rPr lang="ru-RU" sz="1600" dirty="0" err="1">
                          <a:latin typeface="Gilroy Black" panose="00000A00000000000000" pitchFamily="2" charset="-52"/>
                        </a:rPr>
                        <a:t>руб</a:t>
                      </a:r>
                      <a:endParaRPr lang="ru-RU" sz="1600" dirty="0">
                        <a:latin typeface="Gilroy Black" panose="00000A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Дальность действия,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Точность, см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Требования к вычислительной мощности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 Black" panose="00000A00000000000000" pitchFamily="2" charset="-52"/>
                        </a:rPr>
                        <a:t>Требования к проницаемости среды, диапазон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04482"/>
                  </a:ext>
                </a:extLst>
              </a:tr>
              <a:tr h="10880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Компьютерное зрение и искусственные нейронные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20-50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5-10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Высокие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Оптический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312914"/>
                  </a:ext>
                </a:extLst>
              </a:tr>
              <a:tr h="10880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Средства глобального позиционирования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3-20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latin typeface="Gilroy" panose="00000500000000000000" pitchFamily="2" charset="-52"/>
                        </a:rPr>
                        <a:t>Неогр</a:t>
                      </a:r>
                      <a:r>
                        <a:rPr lang="ru-RU" sz="1600" dirty="0">
                          <a:latin typeface="Gilroy" panose="00000500000000000000" pitchFamily="2" charset="-52"/>
                        </a:rPr>
                        <a:t>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500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Низкие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СВЧ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779891"/>
                  </a:ext>
                </a:extLst>
              </a:tr>
              <a:tr h="7687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Инфракрасные лучи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Засекречено</a:t>
                      </a:r>
                    </a:p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Сотни тыс. руб.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100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100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Высокие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ИК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053646"/>
                  </a:ext>
                </a:extLst>
              </a:tr>
              <a:tr h="7687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Продукт «</a:t>
                      </a:r>
                      <a:r>
                        <a:rPr lang="ru-RU" sz="1600" dirty="0" err="1">
                          <a:latin typeface="Gilroy" panose="00000500000000000000" pitchFamily="2" charset="-52"/>
                        </a:rPr>
                        <a:t>Дронодром</a:t>
                      </a:r>
                      <a:r>
                        <a:rPr lang="ru-RU" sz="1600" dirty="0">
                          <a:latin typeface="Gilroy" panose="00000500000000000000" pitchFamily="2" charset="-52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60-80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10-20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Низкие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" panose="00000500000000000000" pitchFamily="2" charset="-52"/>
                        </a:rPr>
                        <a:t>СВЧ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77937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56A5F8-1661-F502-1D8A-E05AB534C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5886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6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b="1" dirty="0"/>
                <a:t>Рынок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0ADE64-6933-7744-A41C-9E47A0329B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66C10B1-FCB3-1882-89F0-61617CCDC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4364390"/>
              </p:ext>
            </p:extLst>
          </p:nvPr>
        </p:nvGraphicFramePr>
        <p:xfrm>
          <a:off x="62653" y="2060145"/>
          <a:ext cx="6197754" cy="4012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063C6E-E0E1-5A1A-7524-E051469BE5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647" t="12270" r="7921"/>
          <a:stretch/>
        </p:blipFill>
        <p:spPr>
          <a:xfrm>
            <a:off x="6410043" y="2567563"/>
            <a:ext cx="5640906" cy="4012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0B239E-0D85-6E5F-59E4-81744EC312B4}"/>
              </a:ext>
            </a:extLst>
          </p:cNvPr>
          <p:cNvSpPr txBox="1"/>
          <p:nvPr/>
        </p:nvSpPr>
        <p:spPr>
          <a:xfrm>
            <a:off x="878555" y="1632505"/>
            <a:ext cx="4726611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sym typeface="Helvetica"/>
              </a:rPr>
              <a:t>Среднегодовой темп роста – 10.42%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8C34A-F756-E986-C8E4-675E112EA42E}"/>
              </a:ext>
            </a:extLst>
          </p:cNvPr>
          <p:cNvSpPr txBox="1"/>
          <p:nvPr/>
        </p:nvSpPr>
        <p:spPr>
          <a:xfrm>
            <a:off x="2730963" y="303030"/>
            <a:ext cx="6499532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>
                <a:solidFill>
                  <a:srgbClr val="FF0000"/>
                </a:solidFill>
                <a:latin typeface="Gilroy-ExtraBold"/>
              </a:rPr>
              <a:t>На 2023 год рынок продаж БПЛА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>
                <a:solidFill>
                  <a:srgbClr val="FF0000"/>
                </a:solidFill>
                <a:latin typeface="Gilroy-ExtraBold"/>
              </a:rPr>
              <a:t>составил больше </a:t>
            </a:r>
            <a:r>
              <a:rPr lang="en-US" sz="3200" b="1" dirty="0">
                <a:solidFill>
                  <a:srgbClr val="FF0000"/>
                </a:solidFill>
                <a:latin typeface="Gilroy-ExtraBold"/>
              </a:rPr>
              <a:t>$</a:t>
            </a:r>
            <a:r>
              <a:rPr lang="ru-RU" sz="3200" b="1" dirty="0">
                <a:solidFill>
                  <a:srgbClr val="FF0000"/>
                </a:solidFill>
                <a:latin typeface="Gilroy-ExtraBold"/>
              </a:rPr>
              <a:t>38</a:t>
            </a:r>
            <a:r>
              <a:rPr lang="en-US" sz="3200" b="1" dirty="0">
                <a:solidFill>
                  <a:srgbClr val="FF0000"/>
                </a:solidFill>
                <a:latin typeface="Gilroy-ExtraBold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Gilroy-ExtraBold"/>
              </a:rPr>
              <a:t>млрд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Gilroy-ExtraBold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C87902-0FE4-1976-5834-EEF733DE7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логотип, круг&#10;&#10;Автоматически созданное описание">
            <a:extLst>
              <a:ext uri="{FF2B5EF4-FFF2-40B4-BE49-F238E27FC236}">
                <a16:creationId xmlns:a16="http://schemas.microsoft.com/office/drawing/2014/main" id="{2E08FF49-2103-4507-3C71-930016E04B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26" y="1705875"/>
            <a:ext cx="1138813" cy="113881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9F284C7-56A5-9FE2-FD7B-23C9907628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715" y="2079569"/>
            <a:ext cx="2731680" cy="40031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1501EB8-7B87-932F-98DC-ABCE5E994D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057" y="1514539"/>
            <a:ext cx="2590875" cy="50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2507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7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en-US" sz="1600" b="1" dirty="0" err="1"/>
                <a:t>LeanCanvas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60F33EA-703E-F271-712F-F8DF189A3BD9}"/>
              </a:ext>
            </a:extLst>
          </p:cNvPr>
          <p:cNvGrpSpPr/>
          <p:nvPr/>
        </p:nvGrpSpPr>
        <p:grpSpPr>
          <a:xfrm>
            <a:off x="1128848" y="736155"/>
            <a:ext cx="10037794" cy="5628702"/>
            <a:chOff x="1267884" y="1152335"/>
            <a:chExt cx="10037794" cy="5628702"/>
          </a:xfrm>
          <a:solidFill>
            <a:schemeClr val="bg1"/>
          </a:solidFill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99D28C8F-19D9-CF6D-B8E2-C4E5E0BCB32A}"/>
                </a:ext>
              </a:extLst>
            </p:cNvPr>
            <p:cNvGrpSpPr/>
            <p:nvPr/>
          </p:nvGrpSpPr>
          <p:grpSpPr>
            <a:xfrm>
              <a:off x="1267884" y="1152335"/>
              <a:ext cx="10037794" cy="5628702"/>
              <a:chOff x="573617" y="1528204"/>
              <a:chExt cx="9139242" cy="5239048"/>
            </a:xfrm>
            <a:grpFill/>
          </p:grpSpPr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2216CD1E-7537-AA90-FD0B-59A8C1D17240}"/>
                  </a:ext>
                </a:extLst>
              </p:cNvPr>
              <p:cNvSpPr/>
              <p:nvPr/>
            </p:nvSpPr>
            <p:spPr>
              <a:xfrm>
                <a:off x="573617" y="1528205"/>
                <a:ext cx="1828800" cy="380158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Gilroy-Medium" panose="00000600000000000000" pitchFamily="2" charset="-52"/>
                </a:endParaRP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3BD44774-EFA7-4A53-0904-9F82587038F6}"/>
                  </a:ext>
                </a:extLst>
              </p:cNvPr>
              <p:cNvSpPr/>
              <p:nvPr/>
            </p:nvSpPr>
            <p:spPr>
              <a:xfrm>
                <a:off x="4229630" y="1528205"/>
                <a:ext cx="1828800" cy="397534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Gilroy-Medium" panose="00000600000000000000" pitchFamily="2" charset="-52"/>
                </a:endParaRPr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5E4E18F0-40CA-82E2-2CB2-8C868BCCB7E7}"/>
                  </a:ext>
                </a:extLst>
              </p:cNvPr>
              <p:cNvSpPr/>
              <p:nvPr/>
            </p:nvSpPr>
            <p:spPr>
              <a:xfrm>
                <a:off x="7884056" y="1528205"/>
                <a:ext cx="1828800" cy="379188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Gilroy-Medium" panose="00000600000000000000" pitchFamily="2" charset="-52"/>
                </a:endParaRPr>
              </a:p>
            </p:txBody>
          </p: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B2D8A2F6-5D03-C803-367C-73BF3FB902D1}"/>
                  </a:ext>
                </a:extLst>
              </p:cNvPr>
              <p:cNvGrpSpPr/>
              <p:nvPr/>
            </p:nvGrpSpPr>
            <p:grpSpPr>
              <a:xfrm>
                <a:off x="2400830" y="1528205"/>
                <a:ext cx="1828800" cy="3811268"/>
                <a:chOff x="7143750" y="1528205"/>
                <a:chExt cx="1828800" cy="3811268"/>
              </a:xfrm>
              <a:grpFill/>
            </p:grpSpPr>
            <p:sp>
              <p:nvSpPr>
                <p:cNvPr id="25" name="Прямоугольник 24">
                  <a:extLst>
                    <a:ext uri="{FF2B5EF4-FFF2-40B4-BE49-F238E27FC236}">
                      <a16:creationId xmlns:a16="http://schemas.microsoft.com/office/drawing/2014/main" id="{00D5A73E-7694-F02E-70B7-4E4419E49941}"/>
                    </a:ext>
                  </a:extLst>
                </p:cNvPr>
                <p:cNvSpPr/>
                <p:nvPr/>
              </p:nvSpPr>
              <p:spPr>
                <a:xfrm>
                  <a:off x="7150544" y="1528205"/>
                  <a:ext cx="1822006" cy="1528786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 dirty="0">
                    <a:latin typeface="Gilroy-Medium" panose="00000600000000000000" pitchFamily="2" charset="-52"/>
                  </a:endParaRPr>
                </a:p>
              </p:txBody>
            </p:sp>
            <p:sp>
              <p:nvSpPr>
                <p:cNvPr id="26" name="Прямоугольник 25">
                  <a:extLst>
                    <a:ext uri="{FF2B5EF4-FFF2-40B4-BE49-F238E27FC236}">
                      <a16:creationId xmlns:a16="http://schemas.microsoft.com/office/drawing/2014/main" id="{A4FE26DE-0DBA-01D9-B222-7CBEA5267D5D}"/>
                    </a:ext>
                  </a:extLst>
                </p:cNvPr>
                <p:cNvSpPr/>
                <p:nvPr/>
              </p:nvSpPr>
              <p:spPr>
                <a:xfrm>
                  <a:off x="7143750" y="3063073"/>
                  <a:ext cx="1828800" cy="227640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>
                    <a:latin typeface="Gilroy-Medium" panose="00000600000000000000" pitchFamily="2" charset="-52"/>
                  </a:endParaRPr>
                </a:p>
              </p:txBody>
            </p:sp>
          </p:grpSp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AC007121-B74E-3561-D524-94574B551D83}"/>
                  </a:ext>
                </a:extLst>
              </p:cNvPr>
              <p:cNvGrpSpPr/>
              <p:nvPr/>
            </p:nvGrpSpPr>
            <p:grpSpPr>
              <a:xfrm>
                <a:off x="6056843" y="1528204"/>
                <a:ext cx="1828800" cy="3805183"/>
                <a:chOff x="7143750" y="1534290"/>
                <a:chExt cx="1828800" cy="3805183"/>
              </a:xfrm>
              <a:grpFill/>
            </p:grpSpPr>
            <p:sp>
              <p:nvSpPr>
                <p:cNvPr id="23" name="Прямоугольник 22">
                  <a:extLst>
                    <a:ext uri="{FF2B5EF4-FFF2-40B4-BE49-F238E27FC236}">
                      <a16:creationId xmlns:a16="http://schemas.microsoft.com/office/drawing/2014/main" id="{9D9DC6BF-D7EF-1456-D708-214361FF6A38}"/>
                    </a:ext>
                  </a:extLst>
                </p:cNvPr>
                <p:cNvSpPr/>
                <p:nvPr/>
              </p:nvSpPr>
              <p:spPr>
                <a:xfrm>
                  <a:off x="7143750" y="1534290"/>
                  <a:ext cx="1828800" cy="18947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>
                    <a:latin typeface="Gilroy-Medium" panose="00000600000000000000" pitchFamily="2" charset="-52"/>
                  </a:endParaRPr>
                </a:p>
              </p:txBody>
            </p:sp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44E964D1-06C2-E662-32C6-513DFED0DF51}"/>
                    </a:ext>
                  </a:extLst>
                </p:cNvPr>
                <p:cNvSpPr/>
                <p:nvPr/>
              </p:nvSpPr>
              <p:spPr>
                <a:xfrm>
                  <a:off x="7143750" y="3438677"/>
                  <a:ext cx="1828800" cy="19007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>
                    <a:latin typeface="Gilroy-Medium" panose="00000600000000000000" pitchFamily="2" charset="-52"/>
                  </a:endParaRPr>
                </a:p>
              </p:txBody>
            </p:sp>
          </p:grp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49A9B6A5-15AF-9306-9220-DF4AEC4C6580}"/>
                  </a:ext>
                </a:extLst>
              </p:cNvPr>
              <p:cNvSpPr/>
              <p:nvPr/>
            </p:nvSpPr>
            <p:spPr>
              <a:xfrm rot="16200000">
                <a:off x="2616600" y="3286811"/>
                <a:ext cx="1437458" cy="552342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Gilroy-Medium" panose="00000600000000000000" pitchFamily="2" charset="-52"/>
                </a:endParaRP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FB5588B0-6342-B773-A751-D27E185A344E}"/>
                  </a:ext>
                </a:extLst>
              </p:cNvPr>
              <p:cNvSpPr/>
              <p:nvPr/>
            </p:nvSpPr>
            <p:spPr>
              <a:xfrm rot="16200000">
                <a:off x="7166916" y="4221309"/>
                <a:ext cx="1437459" cy="365442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Gilroy-Medium" panose="00000600000000000000" pitchFamily="2" charset="-52"/>
                </a:endParaRPr>
              </a:p>
            </p:txBody>
          </p:sp>
        </p:grpSp>
        <p:sp>
          <p:nvSpPr>
            <p:cNvPr id="6" name="TextBox 20">
              <a:extLst>
                <a:ext uri="{FF2B5EF4-FFF2-40B4-BE49-F238E27FC236}">
                  <a16:creationId xmlns:a16="http://schemas.microsoft.com/office/drawing/2014/main" id="{532EC275-0620-D770-2C6A-AB86AC7D7D92}"/>
                </a:ext>
              </a:extLst>
            </p:cNvPr>
            <p:cNvSpPr txBox="1"/>
            <p:nvPr/>
          </p:nvSpPr>
          <p:spPr>
            <a:xfrm>
              <a:off x="7453558" y="5343425"/>
              <a:ext cx="33018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latin typeface="Gilroy-Medium" panose="00000600000000000000" pitchFamily="2" charset="-52"/>
                </a:rPr>
                <a:t>6</a:t>
              </a:r>
              <a:r>
                <a:rPr lang="ru-RU" sz="1200" dirty="0">
                  <a:latin typeface="Gilroy-Medium" panose="00000600000000000000" pitchFamily="2" charset="-52"/>
                </a:rPr>
                <a:t>. Потоки прибыли 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Продажи через онлайн-площадки и в розницу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Участие в тендерах и госзаказах.</a:t>
              </a: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202C0B3C-BE2D-BAD6-9BD1-33E16F940F72}"/>
                </a:ext>
              </a:extLst>
            </p:cNvPr>
            <p:cNvSpPr txBox="1"/>
            <p:nvPr/>
          </p:nvSpPr>
          <p:spPr>
            <a:xfrm>
              <a:off x="1312032" y="5280689"/>
              <a:ext cx="586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200" dirty="0">
                  <a:latin typeface="Gilroy-Medium" panose="00000600000000000000" pitchFamily="2" charset="-52"/>
                </a:rPr>
                <a:t>7. Структура издержек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Затраты на материалы и производство (зарплата сотрудникам, аренда офиса, аутсорсинг бухгалтерии и охраны помещения, коммунальные расходы, интернет, аренда серверов).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Операционные расходы, сырьё и производство, амортизация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Расходы на привлечение клиентов (реклама, тест-драйв, участие в выставках</a:t>
              </a:r>
              <a:r>
                <a:rPr lang="ru-RU" sz="1100" dirty="0">
                  <a:latin typeface="Gilroy-Medium" panose="00000600000000000000" pitchFamily="2" charset="-52"/>
                </a:rPr>
                <a:t>)</a:t>
              </a:r>
            </a:p>
          </p:txBody>
        </p:sp>
        <p:sp>
          <p:nvSpPr>
            <p:cNvPr id="8" name="TextBox 22">
              <a:extLst>
                <a:ext uri="{FF2B5EF4-FFF2-40B4-BE49-F238E27FC236}">
                  <a16:creationId xmlns:a16="http://schemas.microsoft.com/office/drawing/2014/main" id="{4ABD7668-8AE7-4ECD-4C6F-225C1AFC65A5}"/>
                </a:ext>
              </a:extLst>
            </p:cNvPr>
            <p:cNvSpPr txBox="1"/>
            <p:nvPr/>
          </p:nvSpPr>
          <p:spPr>
            <a:xfrm>
              <a:off x="3320864" y="2801359"/>
              <a:ext cx="1941643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200" dirty="0">
                  <a:latin typeface="Gilroy-Medium" panose="00000600000000000000" pitchFamily="2" charset="-52"/>
                </a:rPr>
                <a:t>8. Ключевые метрики</a:t>
              </a:r>
            </a:p>
            <a:p>
              <a:r>
                <a:rPr lang="ru-RU" sz="1200" dirty="0">
                  <a:effectLst/>
                  <a:latin typeface="Gilroy-Medium" panose="00000600000000000000" pitchFamily="2" charset="-52"/>
                  <a:ea typeface="Calibri" panose="020F0502020204030204" pitchFamily="34" charset="0"/>
                </a:rPr>
                <a:t>Май 2024 года - собран и протестирован первый образец</a:t>
              </a:r>
            </a:p>
            <a:p>
              <a:r>
                <a:rPr lang="ru-RU" sz="1200" dirty="0">
                  <a:latin typeface="Gilroy-Medium" panose="00000600000000000000" pitchFamily="2" charset="-52"/>
                  <a:ea typeface="Calibri" panose="020F0502020204030204" pitchFamily="34" charset="0"/>
                </a:rPr>
                <a:t>Июнь 2024 – демонстрация продукта 4-м партнёрам</a:t>
              </a:r>
              <a:r>
                <a:rPr lang="ru-RU" sz="1200" dirty="0">
                  <a:effectLst/>
                  <a:latin typeface="Gilroy-Medium" panose="00000600000000000000" pitchFamily="2" charset="-52"/>
                  <a:ea typeface="Calibri" panose="020F0502020204030204" pitchFamily="34" charset="0"/>
                </a:rPr>
                <a:t> и рассылка коммерческих предложений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К октябрю 2024 года продать 20 комплектов</a:t>
              </a:r>
            </a:p>
          </p:txBody>
        </p:sp>
        <p:sp>
          <p:nvSpPr>
            <p:cNvPr id="9" name="TextBox 23">
              <a:extLst>
                <a:ext uri="{FF2B5EF4-FFF2-40B4-BE49-F238E27FC236}">
                  <a16:creationId xmlns:a16="http://schemas.microsoft.com/office/drawing/2014/main" id="{023EC95C-42F8-620E-20DE-5B15036BE327}"/>
                </a:ext>
              </a:extLst>
            </p:cNvPr>
            <p:cNvSpPr txBox="1"/>
            <p:nvPr/>
          </p:nvSpPr>
          <p:spPr>
            <a:xfrm>
              <a:off x="7326647" y="3228943"/>
              <a:ext cx="1964706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latin typeface="Gilroy-Medium" panose="00000600000000000000" pitchFamily="2" charset="-52"/>
                </a:rPr>
                <a:t>5. Каналы продаж</a:t>
              </a:r>
            </a:p>
            <a:p>
              <a:r>
                <a:rPr lang="ru-RU" sz="1100" dirty="0">
                  <a:effectLst/>
                  <a:latin typeface="Gilroy-Medium" panose="00000600000000000000" pitchFamily="2" charset="-52"/>
                  <a:ea typeface="Calibri" panose="020F0502020204030204" pitchFamily="34" charset="0"/>
                </a:rPr>
                <a:t>Составление договоров с заказчиком, возможность оформить заказ онлайн через сайт используя электронную подпис</a:t>
              </a:r>
              <a:r>
                <a:rPr lang="ru-RU" sz="1100" dirty="0">
                  <a:latin typeface="Gilroy-Medium" panose="00000600000000000000" pitchFamily="2" charset="-52"/>
                  <a:ea typeface="Calibri" panose="020F0502020204030204" pitchFamily="34" charset="0"/>
                </a:rPr>
                <a:t>ь</a:t>
              </a:r>
              <a:r>
                <a:rPr lang="ru-RU" sz="1100" dirty="0">
                  <a:latin typeface="Gilroy-Medium" panose="00000600000000000000" pitchFamily="2" charset="-52"/>
                </a:rPr>
                <a:t>, ознакомление с прайс листом, участие в тендерах, спец выставки, технопарки, тест-драйв</a:t>
              </a:r>
            </a:p>
          </p:txBody>
        </p:sp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AA3A7399-8AC8-0BB2-6C81-04BFF67A69C1}"/>
                </a:ext>
              </a:extLst>
            </p:cNvPr>
            <p:cNvSpPr txBox="1"/>
            <p:nvPr/>
          </p:nvSpPr>
          <p:spPr>
            <a:xfrm>
              <a:off x="9339478" y="1209840"/>
              <a:ext cx="1821509" cy="30162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AutoNum type="arabicPeriod"/>
              </a:pPr>
              <a:r>
                <a:rPr lang="ru-RU" sz="1200" dirty="0">
                  <a:latin typeface="Gilroy-Medium" panose="00000600000000000000" pitchFamily="2" charset="-52"/>
                </a:rPr>
                <a:t>Сегменты потребителей, ранние последователи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Агропромышленные компании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Авиационная отрасль 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Радиотехнические проекты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Аэросъёмка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Мониторинг и картография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Охранные и надзорные предприятия</a:t>
              </a:r>
            </a:p>
            <a:p>
              <a:endPara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Gilroy-Medium" panose="00000600000000000000" pitchFamily="2" charset="-52"/>
              </a:endParaRPr>
            </a:p>
          </p:txBody>
        </p:sp>
        <p:sp>
          <p:nvSpPr>
            <p:cNvPr id="11" name="TextBox 25">
              <a:extLst>
                <a:ext uri="{FF2B5EF4-FFF2-40B4-BE49-F238E27FC236}">
                  <a16:creationId xmlns:a16="http://schemas.microsoft.com/office/drawing/2014/main" id="{44A1976B-CA0E-E89B-0401-A4FFE2784341}"/>
                </a:ext>
              </a:extLst>
            </p:cNvPr>
            <p:cNvSpPr txBox="1"/>
            <p:nvPr/>
          </p:nvSpPr>
          <p:spPr>
            <a:xfrm>
              <a:off x="5359549" y="1235943"/>
              <a:ext cx="189861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latin typeface="Gilroy-Medium" panose="00000600000000000000" pitchFamily="2" charset="-52"/>
                </a:rPr>
                <a:t>3. </a:t>
              </a:r>
              <a:r>
                <a:rPr lang="ru-RU" sz="1200" dirty="0">
                  <a:latin typeface="Gilroy-Medium" panose="00000600000000000000" pitchFamily="2" charset="-52"/>
                </a:rPr>
                <a:t>Уникальная ценность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Посадка любого </a:t>
              </a:r>
              <a:r>
                <a:rPr lang="ru-RU" sz="1200" b="0" i="0" dirty="0" err="1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мультикоптерного</a:t>
              </a:r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 дрона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без участия оператора.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Общее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количество аварий снизится в 1,72 раза и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составит 0,812% от общего числа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24 ГГц – открытая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бесплатная частота,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используемая только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датчиками движения и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скорости</a:t>
              </a:r>
            </a:p>
          </p:txBody>
        </p:sp>
        <p:sp>
          <p:nvSpPr>
            <p:cNvPr id="13" name="TextBox 26">
              <a:extLst>
                <a:ext uri="{FF2B5EF4-FFF2-40B4-BE49-F238E27FC236}">
                  <a16:creationId xmlns:a16="http://schemas.microsoft.com/office/drawing/2014/main" id="{8F8F5E34-F8F4-A83A-9A71-FFBF2D4A8919}"/>
                </a:ext>
              </a:extLst>
            </p:cNvPr>
            <p:cNvSpPr txBox="1"/>
            <p:nvPr/>
          </p:nvSpPr>
          <p:spPr>
            <a:xfrm>
              <a:off x="3403294" y="1213360"/>
              <a:ext cx="1815956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200" dirty="0">
                  <a:latin typeface="Gilroy-Medium" panose="00000600000000000000" pitchFamily="2" charset="-52"/>
                </a:rPr>
                <a:t>4. Решение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Разработка комплекса автоматической навигационной комбинированной системы посадки БПЛА</a:t>
              </a:r>
            </a:p>
          </p:txBody>
        </p:sp>
        <p:sp>
          <p:nvSpPr>
            <p:cNvPr id="14" name="TextBox 27">
              <a:extLst>
                <a:ext uri="{FF2B5EF4-FFF2-40B4-BE49-F238E27FC236}">
                  <a16:creationId xmlns:a16="http://schemas.microsoft.com/office/drawing/2014/main" id="{F5019048-C1AA-11FC-94DE-A6CC3A435B20}"/>
                </a:ext>
              </a:extLst>
            </p:cNvPr>
            <p:cNvSpPr txBox="1"/>
            <p:nvPr/>
          </p:nvSpPr>
          <p:spPr>
            <a:xfrm>
              <a:off x="1333100" y="1296000"/>
              <a:ext cx="1899238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200" dirty="0">
                  <a:latin typeface="Gilroy-Medium" panose="00000600000000000000" pitchFamily="2" charset="-52"/>
                </a:rPr>
                <a:t>2. Проблемы и существующие альтернативы</a:t>
              </a:r>
            </a:p>
            <a:p>
              <a:endParaRPr lang="ru-RU" sz="1200" dirty="0">
                <a:solidFill>
                  <a:srgbClr val="1A1A1A"/>
                </a:solidFill>
                <a:latin typeface="Gilroy-Medium" panose="00000600000000000000" pitchFamily="2" charset="-52"/>
                <a:cs typeface="Times New Roman" panose="02020603050405020304" pitchFamily="18" charset="0"/>
              </a:endParaRPr>
            </a:p>
            <a:p>
              <a:r>
                <a:rPr lang="ru-RU" sz="1200" dirty="0">
                  <a:solidFill>
                    <a:srgbClr val="1A1A1A"/>
                  </a:solidFill>
                  <a:latin typeface="Gilroy-Medium" panose="00000600000000000000" pitchFamily="2" charset="-52"/>
                  <a:cs typeface="Times New Roman" panose="02020603050405020304" pitchFamily="18" charset="0"/>
                </a:rPr>
                <a:t>1,4% от всех полётов</a:t>
              </a:r>
            </a:p>
            <a:p>
              <a:r>
                <a:rPr lang="ru-RU" sz="1200" dirty="0">
                  <a:solidFill>
                    <a:srgbClr val="1A1A1A"/>
                  </a:solidFill>
                  <a:latin typeface="Gilroy-Medium" panose="00000600000000000000" pitchFamily="2" charset="-52"/>
                  <a:cs typeface="Times New Roman" panose="02020603050405020304" pitchFamily="18" charset="0"/>
                </a:rPr>
                <a:t>БПЛА заканчивается авариями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Компании в 2023 году потеряли до </a:t>
              </a:r>
              <a:r>
                <a:rPr lang="en-US" sz="1200" dirty="0">
                  <a:latin typeface="Gilroy-Medium" panose="00000600000000000000" pitchFamily="2" charset="-52"/>
                </a:rPr>
                <a:t>$500 </a:t>
              </a:r>
              <a:r>
                <a:rPr lang="ru-RU" sz="1200" dirty="0">
                  <a:latin typeface="Gilroy-Medium" panose="00000600000000000000" pitchFamily="2" charset="-52"/>
                </a:rPr>
                <a:t>млн долларов США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До 70% всех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происшествий с БПЛА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происходит на этапах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взлёта/посадки, при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этом почти 70% из них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связаны с человеческим</a:t>
              </a: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фактором.</a:t>
              </a:r>
            </a:p>
            <a:p>
              <a:pPr algn="l"/>
              <a:endParaRPr lang="ru-RU" sz="1200" dirty="0">
                <a:solidFill>
                  <a:srgbClr val="1A1A1A"/>
                </a:solidFill>
                <a:latin typeface="Gilroy-Medium" panose="00000600000000000000" pitchFamily="2" charset="-52"/>
                <a:cs typeface="Times New Roman" panose="02020603050405020304" pitchFamily="18" charset="0"/>
              </a:endParaRPr>
            </a:p>
            <a:p>
              <a:pPr algn="l"/>
              <a:r>
                <a:rPr lang="ru-RU" sz="1200" b="0" i="0" dirty="0">
                  <a:solidFill>
                    <a:srgbClr val="1A1A1A"/>
                  </a:solidFill>
                  <a:effectLst/>
                  <a:latin typeface="Gilroy-Medium" panose="00000600000000000000" pitchFamily="2" charset="-52"/>
                  <a:cs typeface="Times New Roman" panose="02020603050405020304" pitchFamily="18" charset="0"/>
                </a:rPr>
                <a:t>Альтернативы:</a:t>
              </a:r>
            </a:p>
            <a:p>
              <a:pPr algn="l"/>
              <a:r>
                <a:rPr lang="ru-RU" sz="1200" dirty="0">
                  <a:solidFill>
                    <a:srgbClr val="1A1A1A"/>
                  </a:solidFill>
                  <a:latin typeface="Gilroy-Medium" panose="00000600000000000000" pitchFamily="2" charset="-52"/>
                  <a:cs typeface="Times New Roman" panose="02020603050405020304" pitchFamily="18" charset="0"/>
                </a:rPr>
                <a:t>ГНСС, ИНС, ИК</a:t>
              </a:r>
              <a:endParaRPr lang="ru-RU" sz="1200" b="0" i="0" dirty="0">
                <a:solidFill>
                  <a:srgbClr val="1A1A1A"/>
                </a:solidFill>
                <a:effectLst/>
                <a:latin typeface="Gilroy-Medium" panose="00000600000000000000" pitchFamily="2" charset="-52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28">
              <a:extLst>
                <a:ext uri="{FF2B5EF4-FFF2-40B4-BE49-F238E27FC236}">
                  <a16:creationId xmlns:a16="http://schemas.microsoft.com/office/drawing/2014/main" id="{A1B7F6C0-9258-BAD7-F566-48B862F932D3}"/>
                </a:ext>
              </a:extLst>
            </p:cNvPr>
            <p:cNvSpPr txBox="1"/>
            <p:nvPr/>
          </p:nvSpPr>
          <p:spPr>
            <a:xfrm>
              <a:off x="7403967" y="1209840"/>
              <a:ext cx="1898612" cy="2108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200" dirty="0">
                  <a:latin typeface="Gilroy-Medium" panose="00000600000000000000" pitchFamily="2" charset="-52"/>
                </a:rPr>
                <a:t>9. Скрытое преимущество</a:t>
              </a:r>
            </a:p>
            <a:p>
              <a:r>
                <a:rPr lang="ru-RU" sz="1200" b="1" dirty="0">
                  <a:latin typeface="Gilroy-Medium" panose="00000600000000000000" pitchFamily="2" charset="-52"/>
                </a:rPr>
                <a:t>- </a:t>
              </a:r>
              <a:r>
                <a:rPr lang="ru-RU" sz="1200" dirty="0">
                  <a:latin typeface="Gilroy-Medium" panose="00000600000000000000" pitchFamily="2" charset="-52"/>
                </a:rPr>
                <a:t>Запатентованные алгоритмы обработки данных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Высокая точность посадки (до 3 см);</a:t>
              </a:r>
            </a:p>
            <a:p>
              <a:r>
                <a:rPr lang="ru-RU" sz="1200" dirty="0">
                  <a:latin typeface="Gilroy-Medium" panose="00000600000000000000" pitchFamily="2" charset="-52"/>
                </a:rPr>
                <a:t>- Хорошая дальность действия (10-20 метров).</a:t>
              </a:r>
            </a:p>
            <a:p>
              <a:endParaRPr lang="ru-RU" sz="1100" dirty="0">
                <a:latin typeface="Gilroy-Medium" panose="00000600000000000000" pitchFamily="2" charset="-52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0ADE64-6933-7744-A41C-9E47A0329B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13C962-8E8B-7E4A-5359-8497F6D0F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36845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B05EDF39-13A5-0E9D-0D2F-62520BE33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024794"/>
              </p:ext>
            </p:extLst>
          </p:nvPr>
        </p:nvGraphicFramePr>
        <p:xfrm>
          <a:off x="6361268" y="-93135"/>
          <a:ext cx="5796871" cy="5999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8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dirty="0"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75614" y="99532"/>
              <a:ext cx="1873171" cy="307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400" b="1" dirty="0"/>
                <a:t>Экономика проекта </a:t>
              </a:r>
              <a:endParaRPr sz="14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C3A09CB-87AB-4E51-2B66-98C761857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164012"/>
              </p:ext>
            </p:extLst>
          </p:nvPr>
        </p:nvGraphicFramePr>
        <p:xfrm>
          <a:off x="341783" y="1197783"/>
          <a:ext cx="5731292" cy="36313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24017">
                  <a:extLst>
                    <a:ext uri="{9D8B030D-6E8A-4147-A177-3AD203B41FA5}">
                      <a16:colId xmlns:a16="http://schemas.microsoft.com/office/drawing/2014/main" val="3809173671"/>
                    </a:ext>
                  </a:extLst>
                </a:gridCol>
                <a:gridCol w="1607275">
                  <a:extLst>
                    <a:ext uri="{9D8B030D-6E8A-4147-A177-3AD203B41FA5}">
                      <a16:colId xmlns:a16="http://schemas.microsoft.com/office/drawing/2014/main" val="1780422517"/>
                    </a:ext>
                  </a:extLst>
                </a:gridCol>
              </a:tblGrid>
              <a:tr h="552189"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cs typeface="Times New Roman" panose="02020603050405020304" pitchFamily="18" charset="0"/>
                          <a:sym typeface="Helvetica"/>
                        </a:rPr>
                        <a:t>Статьи расходов</a:t>
                      </a:r>
                      <a:endParaRPr kumimoji="0" lang="ru-RU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ExtraBold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Helvetic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cs typeface="Times New Roman" panose="02020603050405020304" pitchFamily="18" charset="0"/>
                          <a:sym typeface="Helvetica"/>
                        </a:rPr>
                        <a:t>Стоимость, руб.</a:t>
                      </a:r>
                      <a:endParaRPr kumimoji="0" lang="ru-RU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ExtraBold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Helvetic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9693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Материалы (19500 на 1 комплект)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195 000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0438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Аренда помещения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10 000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0411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Зарплата сотрудников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140 000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3039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Месячные расходы на оборудование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1 000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232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Реклама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20 000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7774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Упаковка и транспортировка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15 000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4564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Дополнительные расходы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10 000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979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cs typeface="Times New Roman" panose="02020603050405020304" pitchFamily="18" charset="0"/>
                          <a:sym typeface="Helvetica"/>
                        </a:rPr>
                        <a:t>Итого</a:t>
                      </a:r>
                      <a:r>
                        <a:rPr kumimoji="0" lang="ru-RU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cs typeface="Times New Roman" panose="02020603050405020304" pitchFamily="18" charset="0"/>
                          <a:sym typeface="Helvetica"/>
                        </a:rPr>
                        <a:t>:</a:t>
                      </a:r>
                      <a:endParaRPr kumimoji="0" lang="ru-RU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ExtraBold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Helvetic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auto" latinLnBrk="0" hangingPunct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3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391 000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845031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0BB5B5-B544-BF69-8D97-19320EBE2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364EBE-F3E7-AAFF-9767-FED2D2A222AB}"/>
              </a:ext>
            </a:extLst>
          </p:cNvPr>
          <p:cNvSpPr txBox="1"/>
          <p:nvPr/>
        </p:nvSpPr>
        <p:spPr>
          <a:xfrm>
            <a:off x="315307" y="510324"/>
            <a:ext cx="565057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Расчёт расходов и доходов </a:t>
            </a:r>
          </a:p>
          <a:p>
            <a:pPr algn="ctr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(при производстве и продаже 10 комплектов в месяц)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FBE255-52EB-C05B-AE5C-A4BE8C642A56}"/>
              </a:ext>
            </a:extLst>
          </p:cNvPr>
          <p:cNvSpPr txBox="1"/>
          <p:nvPr/>
        </p:nvSpPr>
        <p:spPr>
          <a:xfrm>
            <a:off x="978571" y="4703001"/>
            <a:ext cx="10560638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Стоимость производства 1-го комплекта: </a:t>
            </a:r>
            <a:r>
              <a:rPr lang="ru-RU" sz="2000" b="1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39 100</a:t>
            </a:r>
            <a:r>
              <a:rPr lang="ru-RU" sz="2000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руб. </a:t>
            </a: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Розничная цена 1-го комплекта: </a:t>
            </a:r>
            <a:r>
              <a:rPr lang="ru-RU" sz="2000" b="1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70 000</a:t>
            </a:r>
            <a:r>
              <a:rPr lang="ru-RU" sz="2000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Gilroy-ExtraBold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61268" y="738806"/>
            <a:ext cx="554253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Gilroy-ExtraBold"/>
                <a:ea typeface="Gilroy-Light"/>
                <a:cs typeface="Times New Roman" panose="02020603050405020304" pitchFamily="18" charset="0"/>
              </a:rPr>
              <a:t>Формирование стоимости единицы продукции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8571" y="5718660"/>
            <a:ext cx="10560638" cy="1015659"/>
          </a:xfrm>
          <a:prstGeom prst="rect">
            <a:avLst/>
          </a:prstGeom>
          <a:solidFill>
            <a:srgbClr val="4472C4"/>
          </a:solidFill>
          <a:ln w="12700" cap="flat">
            <a:solidFill>
              <a:srgbClr val="0020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chemeClr val="bg1"/>
                </a:solidFill>
                <a:latin typeface="Gilroy-ExtraBold"/>
                <a:cs typeface="Times New Roman" panose="02020603050405020304" pitchFamily="18" charset="0"/>
              </a:rPr>
              <a:t>Доход от продажи 1-го комплекта 70000 – 39100 =  30 900 руб.</a:t>
            </a: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chemeClr val="bg1"/>
                </a:solidFill>
                <a:latin typeface="Gilroy-ExtraBold"/>
                <a:cs typeface="Times New Roman" panose="02020603050405020304" pitchFamily="18" charset="0"/>
              </a:rPr>
              <a:t>Прибыль за 1 месяц (при продаже 10 комплектов): 700000 – 391000 = 309 000 руб.</a:t>
            </a:r>
          </a:p>
        </p:txBody>
      </p:sp>
    </p:spTree>
    <p:extLst>
      <p:ext uri="{BB962C8B-B14F-4D97-AF65-F5344CB8AC3E}">
        <p14:creationId xmlns:p14="http://schemas.microsoft.com/office/powerpoint/2010/main" val="223578110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9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22588"/>
              <a:ext cx="1691724" cy="46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b="1" dirty="0"/>
                <a:t>Текущее состояние проекта</a:t>
              </a:r>
              <a:endParaRPr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6466B6-8825-7E45-9F0E-1AAC356CD6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sp>
        <p:nvSpPr>
          <p:cNvPr id="2" name="Текст 2">
            <a:extLst>
              <a:ext uri="{FF2B5EF4-FFF2-40B4-BE49-F238E27FC236}">
                <a16:creationId xmlns:a16="http://schemas.microsoft.com/office/drawing/2014/main" id="{9928CC65-D84D-22F8-058B-CEDCECC99704}"/>
              </a:ext>
            </a:extLst>
          </p:cNvPr>
          <p:cNvSpPr txBox="1"/>
          <p:nvPr/>
        </p:nvSpPr>
        <p:spPr>
          <a:xfrm>
            <a:off x="909993" y="6206260"/>
            <a:ext cx="10372013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2400" dirty="0"/>
              <a:t>TRL4 – лабораторный прототип</a:t>
            </a:r>
          </a:p>
        </p:txBody>
      </p:sp>
      <p:pic>
        <p:nvPicPr>
          <p:cNvPr id="4" name="Рисунок 3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21CD6C38-5B41-A3BB-C9FB-2F77F66E1A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484" y="1166260"/>
            <a:ext cx="3780000" cy="5040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3D88F04-A0AE-FCA0-AB35-40E8E0358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18" y="1166260"/>
            <a:ext cx="6718834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561B95-717C-21C8-94F0-E95526FC8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  <p:sp>
        <p:nvSpPr>
          <p:cNvPr id="15" name="Текст 2">
            <a:extLst>
              <a:ext uri="{FF2B5EF4-FFF2-40B4-BE49-F238E27FC236}">
                <a16:creationId xmlns:a16="http://schemas.microsoft.com/office/drawing/2014/main" id="{9928CC65-D84D-22F8-058B-CEDCECC99704}"/>
              </a:ext>
            </a:extLst>
          </p:cNvPr>
          <p:cNvSpPr txBox="1"/>
          <p:nvPr/>
        </p:nvSpPr>
        <p:spPr>
          <a:xfrm>
            <a:off x="535484" y="505293"/>
            <a:ext cx="1037201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200" dirty="0"/>
              <a:t>Что сделано сейчас</a:t>
            </a:r>
          </a:p>
        </p:txBody>
      </p:sp>
    </p:spTree>
    <p:extLst>
      <p:ext uri="{BB962C8B-B14F-4D97-AF65-F5344CB8AC3E}">
        <p14:creationId xmlns:p14="http://schemas.microsoft.com/office/powerpoint/2010/main" val="37476682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10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b="1" dirty="0"/>
                <a:t>Календарный план</a:t>
              </a:r>
              <a:endParaRPr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0ADE64-6933-7744-A41C-9E47A0329B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CEF9A3-1CC9-EE44-2AE5-26E791061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043012E-00C0-B8EB-0A17-306955E6AE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2473793"/>
              </p:ext>
            </p:extLst>
          </p:nvPr>
        </p:nvGraphicFramePr>
        <p:xfrm>
          <a:off x="1082040" y="0"/>
          <a:ext cx="1002792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Рисунок 309" descr="Рисунок 309">
            <a:extLst>
              <a:ext uri="{FF2B5EF4-FFF2-40B4-BE49-F238E27FC236}">
                <a16:creationId xmlns:a16="http://schemas.microsoft.com/office/drawing/2014/main" id="{F672051D-8114-CBC1-04BF-28BBB785769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</a:blip>
          <a:stretch>
            <a:fillRect/>
          </a:stretch>
        </p:blipFill>
        <p:spPr>
          <a:xfrm rot="19625947">
            <a:off x="464159" y="1385290"/>
            <a:ext cx="15328827" cy="86224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694248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AF50B28-6B3C-B5F8-A242-9CDDC65111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9532" y="2383962"/>
            <a:ext cx="2636886" cy="3626493"/>
          </a:xfrm>
          <a:prstGeom prst="rect">
            <a:avLst/>
          </a:prstGeom>
        </p:spPr>
      </p:pic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11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b="1" dirty="0"/>
                <a:t>Партнёры и награды</a:t>
              </a:r>
              <a:endParaRPr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6466B6-8825-7E45-9F0E-1AAC356CD6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Шрифт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FC31C63-E11E-1043-1238-DBF679281A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79" y="-31737"/>
            <a:ext cx="2037670" cy="9591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86D393-C456-2D03-B0C2-AABCB0BA6F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2115" y="16618"/>
            <a:ext cx="3048747" cy="90700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письмо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F06D672-E628-AE15-8AE1-3AAF8A90F7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8" y="1349162"/>
            <a:ext cx="2943845" cy="416648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письмо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FEDB880-5453-6090-80F0-51F95E1CFC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654" y="1867793"/>
            <a:ext cx="3459098" cy="4891555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канцтовары, письмо, самолет&#10;&#10;Автоматически созданное описание">
            <a:extLst>
              <a:ext uri="{FF2B5EF4-FFF2-40B4-BE49-F238E27FC236}">
                <a16:creationId xmlns:a16="http://schemas.microsoft.com/office/drawing/2014/main" id="{778729CC-2D65-3BC7-9E38-3D8E16F225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752" y="1259818"/>
            <a:ext cx="3804279" cy="2140644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C176B2C-3FF5-8FBA-7C3B-CE6912532CF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061" y="4457978"/>
            <a:ext cx="2904717" cy="2178538"/>
          </a:xfrm>
          <a:prstGeom prst="rect">
            <a:avLst/>
          </a:prstGeom>
        </p:spPr>
      </p:pic>
      <p:pic>
        <p:nvPicPr>
          <p:cNvPr id="4" name="Рисунок 3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BC7563C-072E-8985-6EF0-57B5D9F7C8C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52" y="59032"/>
            <a:ext cx="2169324" cy="86840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BD3C7B-BCAA-3BCB-EEB3-3E9EF77BB4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6647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AA94B7-3E30-6147-832E-124F1AF4B5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2" t="9950" r="7069" b="32040"/>
          <a:stretch/>
        </p:blipFill>
        <p:spPr>
          <a:xfrm>
            <a:off x="4134973" y="1262588"/>
            <a:ext cx="1446546" cy="1446546"/>
          </a:xfrm>
          <a:prstGeom prst="round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486B14-0FD0-6540-86F4-AFF95B55CE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67" t="16862" r="6032" b="31819"/>
          <a:stretch/>
        </p:blipFill>
        <p:spPr>
          <a:xfrm>
            <a:off x="6010829" y="3192029"/>
            <a:ext cx="1446546" cy="1446546"/>
          </a:xfrm>
          <a:prstGeom prst="roundRect">
            <a:avLst/>
          </a:prstGeom>
        </p:spPr>
      </p:pic>
      <p:pic>
        <p:nvPicPr>
          <p:cNvPr id="2" name="Рисунок 309" descr="Рисунок 309">
            <a:extLst>
              <a:ext uri="{FF2B5EF4-FFF2-40B4-BE49-F238E27FC236}">
                <a16:creationId xmlns:a16="http://schemas.microsoft.com/office/drawing/2014/main" id="{3E9C7502-9E17-B325-382C-ADFF09E56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 rot="19625947">
            <a:off x="-478687" y="487647"/>
            <a:ext cx="15328827" cy="8622465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Текст 2"/>
          <p:cNvSpPr txBox="1"/>
          <p:nvPr/>
        </p:nvSpPr>
        <p:spPr>
          <a:xfrm>
            <a:off x="5671268" y="1219234"/>
            <a:ext cx="5096579" cy="1846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400" b="1" dirty="0">
                <a:effectLst/>
                <a:latin typeface="Gilroy Heavy" panose="00000A00000000000000" pitchFamily="2" charset="-52"/>
                <a:ea typeface="Calibri" panose="020F0502020204030204" pitchFamily="34" charset="0"/>
              </a:rPr>
              <a:t>ЛЫСОВ Станислав Сергеевич</a:t>
            </a:r>
          </a:p>
          <a:p>
            <a:pPr algn="r"/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Глава проекта</a:t>
            </a:r>
          </a:p>
          <a:p>
            <a:pPr algn="r"/>
            <a:r>
              <a:rPr lang="ru-RU" sz="1800" dirty="0">
                <a:latin typeface="Gilroy" panose="00000500000000000000" pitchFamily="2" charset="-52"/>
                <a:cs typeface="Times New Roman" panose="02020603050405020304" pitchFamily="18" charset="0"/>
              </a:rPr>
              <a:t>Высшее техн. образование с отличием</a:t>
            </a:r>
          </a:p>
          <a:p>
            <a:pPr algn="r"/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Аспирант ВШ ЭКН</a:t>
            </a:r>
          </a:p>
          <a:p>
            <a:pPr algn="r"/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Участие в гос. грантах</a:t>
            </a:r>
          </a:p>
          <a:p>
            <a:pPr algn="r"/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7 публикаций РИНЦ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12</a:t>
              </a:fld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06457D-C1EE-4E69-1501-2B5438CE32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8" b="5693"/>
          <a:stretch/>
        </p:blipFill>
        <p:spPr>
          <a:xfrm>
            <a:off x="4212653" y="4644992"/>
            <a:ext cx="1446546" cy="1446546"/>
          </a:xfrm>
          <a:prstGeom prst="round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14DFDF27-0AA6-EDC6-575D-96E2A27D4CDB}"/>
              </a:ext>
            </a:extLst>
          </p:cNvPr>
          <p:cNvSpPr txBox="1"/>
          <p:nvPr/>
        </p:nvSpPr>
        <p:spPr>
          <a:xfrm>
            <a:off x="5671269" y="4798880"/>
            <a:ext cx="6554334" cy="11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400" b="1" dirty="0">
                <a:effectLst/>
                <a:latin typeface="Gilroy Heavy" panose="00000A00000000000000" pitchFamily="2" charset="-52"/>
                <a:ea typeface="Calibri" panose="020F0502020204030204" pitchFamily="34" charset="0"/>
              </a:rPr>
              <a:t>ХОТЕНОВ Ярослав Валерьевич</a:t>
            </a:r>
          </a:p>
          <a:p>
            <a:r>
              <a:rPr lang="ru-RU" sz="24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                                  </a:t>
            </a:r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Инженер и программист</a:t>
            </a:r>
          </a:p>
          <a:p>
            <a:pPr algn="ctr"/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У</a:t>
            </a:r>
            <a:r>
              <a:rPr lang="ru-RU" sz="1800" dirty="0">
                <a:latin typeface="Gilroy" panose="00000500000000000000" pitchFamily="2" charset="-52"/>
                <a:cs typeface="Times New Roman" panose="02020603050405020304" pitchFamily="18" charset="0"/>
              </a:rPr>
              <a:t>правление в технических системах</a:t>
            </a:r>
            <a:endParaRPr lang="ru-RU" sz="1800" dirty="0">
              <a:effectLst/>
              <a:latin typeface="Gilroy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3C5F907A-D168-69BC-2FD3-2C80D971D724}"/>
              </a:ext>
            </a:extLst>
          </p:cNvPr>
          <p:cNvSpPr txBox="1"/>
          <p:nvPr/>
        </p:nvSpPr>
        <p:spPr>
          <a:xfrm>
            <a:off x="321157" y="3250791"/>
            <a:ext cx="5651241" cy="1292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r"/>
            <a:r>
              <a:rPr lang="ru-RU" sz="2400" b="1" dirty="0">
                <a:effectLst/>
                <a:latin typeface="Gilroy Heavy" panose="00000A00000000000000" pitchFamily="2" charset="-52"/>
                <a:ea typeface="Calibri" panose="020F0502020204030204" pitchFamily="34" charset="0"/>
              </a:rPr>
              <a:t>ЗЕЛЕНСКАЯ София Витальевна </a:t>
            </a:r>
          </a:p>
          <a:p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Менеджер по связи с партнёрами</a:t>
            </a:r>
            <a:endParaRPr lang="en-US" sz="1800" dirty="0">
              <a:effectLst/>
              <a:latin typeface="Gilroy" panose="00000500000000000000" pitchFamily="2" charset="-52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Gilroy" panose="00000500000000000000" pitchFamily="2" charset="-52"/>
                <a:cs typeface="Times New Roman" panose="02020603050405020304" pitchFamily="18" charset="0"/>
              </a:rPr>
              <a:t>Специалист по фандрайзингу</a:t>
            </a:r>
          </a:p>
          <a:p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Зампред студ. </a:t>
            </a:r>
            <a:r>
              <a:rPr lang="ru-RU" sz="1800" dirty="0">
                <a:latin typeface="Gilroy" panose="00000500000000000000" pitchFamily="2" charset="-52"/>
                <a:cs typeface="Times New Roman" panose="02020603050405020304" pitchFamily="18" charset="0"/>
              </a:rPr>
              <a:t>с</a:t>
            </a:r>
            <a:r>
              <a:rPr lang="ru-RU" sz="1800" dirty="0">
                <a:effectLst/>
                <a:latin typeface="Gilroy" panose="00000500000000000000" pitchFamily="2" charset="-52"/>
                <a:cs typeface="Times New Roman" panose="02020603050405020304" pitchFamily="18" charset="0"/>
              </a:rPr>
              <a:t>овета ВШ ЭКН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0189AC-6398-6C91-E2E3-AE46F82B9E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2427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76" y="5339910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C0E7E826-69F2-7C43-506E-2BA80D178620}"/>
              </a:ext>
            </a:extLst>
          </p:cNvPr>
          <p:cNvSpPr/>
          <p:nvPr/>
        </p:nvSpPr>
        <p:spPr>
          <a:xfrm>
            <a:off x="8816498" y="2341716"/>
            <a:ext cx="3404110" cy="453666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D1C1DF-8BFF-AC38-A249-6FDD60675E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446" y="3711810"/>
            <a:ext cx="3379554" cy="337955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71BB3DE-1ABB-B924-FEAF-46DCE67CB486}"/>
              </a:ext>
            </a:extLst>
          </p:cNvPr>
          <p:cNvSpPr txBox="1"/>
          <p:nvPr/>
        </p:nvSpPr>
        <p:spPr>
          <a:xfrm>
            <a:off x="532008" y="1562166"/>
            <a:ext cx="4831214" cy="5292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4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ilroy" panose="00000500000000000000" pitchFamily="2" charset="-52"/>
              </a:rPr>
              <a:t>ЛЫСОВ СТАНИСЛАВ СЕРГЕЕВИЧ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>
                <a:effectLst/>
                <a:latin typeface="Gilroy" panose="00000500000000000000" pitchFamily="2" charset="-52"/>
                <a:ea typeface="Calibri" panose="020F0502020204030204" pitchFamily="34" charset="0"/>
              </a:rPr>
              <a:t>+7 (995) 769-60-29</a:t>
            </a:r>
            <a:r>
              <a:rPr lang="ru-RU" sz="2000" dirty="0">
                <a:effectLst/>
                <a:latin typeface="Gilroy" panose="00000500000000000000" pitchFamily="2" charset="-52"/>
              </a:rPr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" b="0" i="0" u="none" strike="noStrike" dirty="0">
                <a:solidFill>
                  <a:schemeClr val="tx1"/>
                </a:solidFill>
                <a:effectLst/>
                <a:latin typeface="Gilroy" panose="00000500000000000000" pitchFamily="2" charset="-52"/>
                <a:cs typeface="Times New Roman" panose="02020603050405020304" pitchFamily="18" charset="0"/>
                <a:hlinkClick r:id="rId9"/>
              </a:rPr>
              <a:t>mail@stanislavlysov.ru</a:t>
            </a:r>
            <a:endParaRPr lang="ru-RU" b="0" i="0" u="none" strike="noStrike" dirty="0">
              <a:solidFill>
                <a:schemeClr val="tx1"/>
              </a:solidFill>
              <a:effectLst/>
              <a:latin typeface="Gilroy" panose="00000500000000000000" pitchFamily="2" charset="-5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/>
              </a:solidFill>
              <a:latin typeface="Gilroy" panose="00000500000000000000" pitchFamily="2" charset="-5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  <a:latin typeface="Gilroy" panose="00000500000000000000" pitchFamily="2" charset="-52"/>
                <a:cs typeface="Times New Roman" panose="02020603050405020304" pitchFamily="18" charset="0"/>
              </a:rPr>
              <a:t>Партнёры готовы развивать проект и продвигать его, если будет собрана и протестирована единица продукции.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/>
              </a:solidFill>
              <a:latin typeface="Gilroy" panose="00000500000000000000" pitchFamily="2" charset="-5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  <a:latin typeface="Gilroy" panose="00000500000000000000" pitchFamily="2" charset="-52"/>
                <a:cs typeface="Times New Roman" panose="02020603050405020304" pitchFamily="18" charset="0"/>
              </a:rPr>
              <a:t>Требуется до 250 000 рублей на разработку единицы продукции.</a:t>
            </a:r>
            <a:endParaRPr dirty="0">
              <a:solidFill>
                <a:schemeClr val="tx1"/>
              </a:solidFill>
              <a:latin typeface="Gilroy" panose="00000500000000000000" pitchFamily="2" charset="-52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1882B2-A0D0-BF5A-69BE-EA00C5CA63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19" y="2521491"/>
            <a:ext cx="2698710" cy="263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6085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14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22588"/>
              <a:ext cx="1691724" cy="46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28CC65-D84D-22F8-058B-CEDCECC99704}"/>
              </a:ext>
            </a:extLst>
          </p:cNvPr>
          <p:cNvSpPr txBox="1"/>
          <p:nvPr/>
        </p:nvSpPr>
        <p:spPr>
          <a:xfrm>
            <a:off x="909993" y="519933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TRL4 – ЛАБОРАТОРНЫЙ ПРОТОТИП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9368B6-E3D7-89F1-8B7B-0340D40B80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  <p:pic>
        <p:nvPicPr>
          <p:cNvPr id="3" name="VID_20230517_134539_DOLBY">
            <a:hlinkClick r:id="" action="ppaction://media"/>
            <a:extLst>
              <a:ext uri="{FF2B5EF4-FFF2-40B4-BE49-F238E27FC236}">
                <a16:creationId xmlns:a16="http://schemas.microsoft.com/office/drawing/2014/main" id="{E362FE8D-C6E5-4D7B-087A-CBC770B9B7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1684" y="1156854"/>
            <a:ext cx="10128629" cy="56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395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7D80C95-323F-9642-8631-94D4EB3C4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B5D8E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100000" l="758" r="99116">
                        <a14:foregroundMark x1="10985" y1="63510" x2="10985" y2="63510"/>
                        <a14:foregroundMark x1="89646" y1="64394" x2="89646" y2="64394"/>
                        <a14:foregroundMark x1="50253" y1="85732" x2="50253" y2="85732"/>
                        <a14:foregroundMark x1="50758" y1="15909" x2="50758" y2="15909"/>
                        <a14:foregroundMark x1="51010" y1="74116" x2="51010" y2="74116"/>
                        <a14:foregroundMark x1="49747" y1="79924" x2="49747" y2="79924"/>
                        <a14:foregroundMark x1="52652" y1="69066" x2="52652" y2="69066"/>
                        <a14:foregroundMark x1="49495" y1="63258" x2="49495" y2="63258"/>
                        <a14:foregroundMark x1="73864" y1="43687" x2="73864" y2="43687"/>
                        <a14:foregroundMark x1="75126" y1="48485" x2="75126" y2="48485"/>
                        <a14:foregroundMark x1="82323" y1="51136" x2="82323" y2="51136"/>
                        <a14:foregroundMark x1="83081" y1="56944" x2="83081" y2="56944"/>
                        <a14:foregroundMark x1="25631" y1="42929" x2="25631" y2="42929"/>
                        <a14:foregroundMark x1="25126" y1="47980" x2="25126" y2="47980"/>
                        <a14:foregroundMark x1="22980" y1="52146" x2="22980" y2="53030"/>
                        <a14:foregroundMark x1="17929" y1="57197" x2="17929" y2="58586"/>
                        <a14:foregroundMark x1="47601" y1="14899" x2="47601" y2="14899"/>
                        <a14:foregroundMark x1="50758" y1="20455" x2="50758" y2="20455"/>
                        <a14:foregroundMark x1="59470" y1="15404" x2="59470" y2="1540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27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702" y="4976884"/>
            <a:ext cx="1895298" cy="1895298"/>
          </a:xfrm>
          <a:prstGeom prst="rect">
            <a:avLst/>
          </a:prstGeom>
        </p:spPr>
      </p:pic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t>15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b="1" dirty="0"/>
                <a:t>Материалы</a:t>
              </a:r>
              <a:endParaRPr sz="1600" b="1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C3A09CB-87AB-4E51-2B66-98C761857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683500"/>
              </p:ext>
            </p:extLst>
          </p:nvPr>
        </p:nvGraphicFramePr>
        <p:xfrm>
          <a:off x="691170" y="918617"/>
          <a:ext cx="6410670" cy="34705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883356">
                  <a:extLst>
                    <a:ext uri="{9D8B030D-6E8A-4147-A177-3AD203B41FA5}">
                      <a16:colId xmlns:a16="http://schemas.microsoft.com/office/drawing/2014/main" val="3809173671"/>
                    </a:ext>
                  </a:extLst>
                </a:gridCol>
                <a:gridCol w="1527314">
                  <a:extLst>
                    <a:ext uri="{9D8B030D-6E8A-4147-A177-3AD203B41FA5}">
                      <a16:colId xmlns:a16="http://schemas.microsoft.com/office/drawing/2014/main" val="1780422517"/>
                    </a:ext>
                  </a:extLst>
                </a:gridCol>
              </a:tblGrid>
              <a:tr h="730632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Наименование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Стоимость, руб.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9693150"/>
                  </a:ext>
                </a:extLst>
              </a:tr>
              <a:tr h="547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24 ГГц система-на-чипе, 4 </a:t>
                      </a:r>
                      <a:r>
                        <a:rPr lang="ru-RU" sz="1400" dirty="0" err="1">
                          <a:effectLst/>
                          <a:latin typeface="Gilroy-ExtraBold"/>
                        </a:rPr>
                        <a:t>шт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6 000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0438673"/>
                  </a:ext>
                </a:extLst>
              </a:tr>
              <a:tr h="547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Остальные компоненты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5 000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0411201"/>
                  </a:ext>
                </a:extLst>
              </a:tr>
              <a:tr h="547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  <a:latin typeface="Gilroy-ExtraBold"/>
                        </a:rPr>
                        <a:t>Печать плат и монтаж компонентов</a:t>
                      </a:r>
                      <a:endParaRPr lang="ru-RU" sz="120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4 000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3039982"/>
                  </a:ext>
                </a:extLst>
              </a:tr>
              <a:tr h="547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  <a:latin typeface="Gilroy-ExtraBold"/>
                        </a:rPr>
                        <a:t>Отлив корпуса и кейса</a:t>
                      </a:r>
                      <a:endParaRPr lang="ru-RU" sz="120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4 500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232080"/>
                  </a:ext>
                </a:extLst>
              </a:tr>
              <a:tr h="547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Итого: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  <a:latin typeface="Gilroy-ExtraBold"/>
                        </a:rPr>
                        <a:t>19 500</a:t>
                      </a:r>
                      <a:endParaRPr lang="ru-RU" sz="1200" dirty="0">
                        <a:effectLst/>
                        <a:latin typeface="Gilroy-ExtraBold"/>
                        <a:ea typeface="Times New Roman" panose="02020603050405020304" pitchFamily="18" charset="0"/>
                        <a:cs typeface="DejaVu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845031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0BB5B5-B544-BF69-8D97-19320EBE21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65" y="13963"/>
            <a:ext cx="1931984" cy="4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898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949</Words>
  <Application>Microsoft Office PowerPoint</Application>
  <PresentationFormat>Широкоэкранный</PresentationFormat>
  <Paragraphs>228</Paragraphs>
  <Slides>15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Arial</vt:lpstr>
      <vt:lpstr>Calibri</vt:lpstr>
      <vt:lpstr>Calibri Light</vt:lpstr>
      <vt:lpstr>Gilroy</vt:lpstr>
      <vt:lpstr>Gilroy Black</vt:lpstr>
      <vt:lpstr>Gilroy Heavy</vt:lpstr>
      <vt:lpstr>Gilroy-Bold</vt:lpstr>
      <vt:lpstr>Gilroy-ExtraBold</vt:lpstr>
      <vt:lpstr>Gilroy-Light</vt:lpstr>
      <vt:lpstr>Gilroy-Medium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L271</cp:lastModifiedBy>
  <cp:revision>84</cp:revision>
  <dcterms:modified xsi:type="dcterms:W3CDTF">2023-12-08T10:09:38Z</dcterms:modified>
</cp:coreProperties>
</file>