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>
  <p:sldMasterIdLst>
    <p:sldMasterId id="2147483648" r:id="rId1"/>
  </p:sldMasterIdLst>
  <p:sldIdLst>
    <p:sldId id="256" r:id="rId3"/>
    <p:sldId id="257" r:id="rId4"/>
    <p:sldId id="258" r:id="rId5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9" d="100"/>
          <a:sy n="109" d="100"/>
        </p:scale>
        <p:origin x="636" y="108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197050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971132859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70397389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CC208F-1006-FE41-9B55-F09936B5E83F}" type="datetimeFigureOut">
              <a:rPr lang="ru-RU"/>
              <a:t/>
            </a:fld>
            <a:endParaRPr lang="ru-RU"/>
          </a:p>
        </p:txBody>
      </p:sp>
      <p:sp>
        <p:nvSpPr>
          <p:cNvPr id="2072463881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9667915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E6B3238-9C64-6F4E-ABD5-A76BDB48594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082436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839104389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842692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CC208F-1006-FE41-9B55-F09936B5E83F}" type="datetimeFigureOut">
              <a:rPr lang="ru-RU"/>
              <a:t/>
            </a:fld>
            <a:endParaRPr lang="ru-RU"/>
          </a:p>
        </p:txBody>
      </p:sp>
      <p:sp>
        <p:nvSpPr>
          <p:cNvPr id="48350633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1477308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E6B3238-9C64-6F4E-ABD5-A76BDB48594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5028529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287544924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1096353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CC208F-1006-FE41-9B55-F09936B5E83F}" type="datetimeFigureOut">
              <a:rPr lang="ru-RU"/>
              <a:t/>
            </a:fld>
            <a:endParaRPr lang="ru-RU"/>
          </a:p>
        </p:txBody>
      </p:sp>
      <p:sp>
        <p:nvSpPr>
          <p:cNvPr id="1801035259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9138531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E6B3238-9C64-6F4E-ABD5-A76BDB48594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8300755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487976610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14060560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CC208F-1006-FE41-9B55-F09936B5E83F}" type="datetimeFigureOut">
              <a:rPr lang="ru-RU"/>
              <a:t/>
            </a:fld>
            <a:endParaRPr lang="ru-RU"/>
          </a:p>
        </p:txBody>
      </p:sp>
      <p:sp>
        <p:nvSpPr>
          <p:cNvPr id="33974686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1017173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E6B3238-9C64-6F4E-ABD5-A76BDB48594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3237037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873035594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27855605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CC208F-1006-FE41-9B55-F09936B5E83F}" type="datetimeFigureOut">
              <a:rPr lang="ru-RU"/>
              <a:t/>
            </a:fld>
            <a:endParaRPr lang="ru-RU"/>
          </a:p>
        </p:txBody>
      </p:sp>
      <p:sp>
        <p:nvSpPr>
          <p:cNvPr id="62003221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9527814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E6B3238-9C64-6F4E-ABD5-A76BDB48594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447030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97980971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92030391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646917702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CC208F-1006-FE41-9B55-F09936B5E83F}" type="datetimeFigureOut">
              <a:rPr lang="ru-RU"/>
              <a:t/>
            </a:fld>
            <a:endParaRPr lang="ru-RU"/>
          </a:p>
        </p:txBody>
      </p:sp>
      <p:sp>
        <p:nvSpPr>
          <p:cNvPr id="1830581127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6989906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E6B3238-9C64-6F4E-ABD5-A76BDB48594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9127483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466635206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402433219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014890691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73877717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82183203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CC208F-1006-FE41-9B55-F09936B5E83F}" type="datetimeFigureOut">
              <a:rPr lang="ru-RU"/>
              <a:t/>
            </a:fld>
            <a:endParaRPr lang="ru-RU"/>
          </a:p>
        </p:txBody>
      </p:sp>
      <p:sp>
        <p:nvSpPr>
          <p:cNvPr id="1948487746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59071464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E6B3238-9C64-6F4E-ABD5-A76BDB48594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038583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124474294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CC208F-1006-FE41-9B55-F09936B5E83F}" type="datetimeFigureOut">
              <a:rPr lang="ru-RU"/>
              <a:t/>
            </a:fld>
            <a:endParaRPr lang="ru-RU"/>
          </a:p>
        </p:txBody>
      </p:sp>
      <p:sp>
        <p:nvSpPr>
          <p:cNvPr id="1535095683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342830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E6B3238-9C64-6F4E-ABD5-A76BDB48594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2150186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CC208F-1006-FE41-9B55-F09936B5E83F}" type="datetimeFigureOut">
              <a:rPr lang="ru-RU"/>
              <a:t/>
            </a:fld>
            <a:endParaRPr lang="ru-RU"/>
          </a:p>
        </p:txBody>
      </p:sp>
      <p:sp>
        <p:nvSpPr>
          <p:cNvPr id="1760353507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30727043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E6B3238-9C64-6F4E-ABD5-A76BDB48594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67114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156643407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167841335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993094166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CC208F-1006-FE41-9B55-F09936B5E83F}" type="datetimeFigureOut">
              <a:rPr lang="ru-RU"/>
              <a:t/>
            </a:fld>
            <a:endParaRPr lang="ru-RU"/>
          </a:p>
        </p:txBody>
      </p:sp>
      <p:sp>
        <p:nvSpPr>
          <p:cNvPr id="199360939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14536234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E6B3238-9C64-6F4E-ABD5-A76BDB48594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4707620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710787995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1142108383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22418296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CC208F-1006-FE41-9B55-F09936B5E83F}" type="datetimeFigureOut">
              <a:rPr lang="ru-RU"/>
              <a:t/>
            </a:fld>
            <a:endParaRPr lang="ru-RU"/>
          </a:p>
        </p:txBody>
      </p:sp>
      <p:sp>
        <p:nvSpPr>
          <p:cNvPr id="109185885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7858301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E6B3238-9C64-6F4E-ABD5-A76BDB48594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8324893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589967446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57553629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CC208F-1006-FE41-9B55-F09936B5E83F}" type="datetimeFigureOut">
              <a:rPr lang="ru-RU"/>
              <a:t/>
            </a:fld>
            <a:endParaRPr lang="ru-RU"/>
          </a:p>
        </p:txBody>
      </p:sp>
      <p:sp>
        <p:nvSpPr>
          <p:cNvPr id="394878196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3263761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E6B3238-9C64-6F4E-ABD5-A76BDB485946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jpg"/><Relationship Id="rId19" Type="http://schemas.openxmlformats.org/officeDocument/2006/relationships/image" Target="../media/image18.png"/><Relationship Id="rId20" Type="http://schemas.openxmlformats.org/officeDocument/2006/relationships/image" Target="../media/image19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8687303" name="Прямоугольник 18"/>
          <p:cNvSpPr/>
          <p:nvPr/>
        </p:nvSpPr>
        <p:spPr bwMode="auto">
          <a:xfrm>
            <a:off x="785255" y="1901820"/>
            <a:ext cx="6983607" cy="7623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>
              <a:defRPr/>
            </a:pPr>
            <a:r>
              <a:rPr lang="en-US" sz="4400" b="1" cap="none" spc="0">
                <a:ln w="0"/>
                <a:solidFill>
                  <a:srgbClr val="8F00FF"/>
                </a:solidFill>
                <a:latin typeface="Gilroy-Bold"/>
              </a:rPr>
              <a:t>EduVisionVR</a:t>
            </a:r>
            <a:endParaRPr lang="ru-RU" sz="4400" cap="none" spc="0">
              <a:ln w="0"/>
              <a:solidFill>
                <a:srgbClr val="8F00FF"/>
              </a:solidFill>
              <a:latin typeface="Gilroy-Bold"/>
            </a:endParaRPr>
          </a:p>
        </p:txBody>
      </p:sp>
      <p:sp>
        <p:nvSpPr>
          <p:cNvPr id="1252001151" name="Скругленный прямоугольник 19"/>
          <p:cNvSpPr/>
          <p:nvPr/>
        </p:nvSpPr>
        <p:spPr bwMode="auto">
          <a:xfrm flipH="0" flipV="0">
            <a:off x="859334" y="2821981"/>
            <a:ext cx="4362982" cy="1484202"/>
          </a:xfrm>
          <a:prstGeom prst="roundRect">
            <a:avLst>
              <a:gd name="adj" fmla="val 16667"/>
            </a:avLst>
          </a:prstGeom>
          <a:noFill/>
          <a:ln>
            <a:solidFill>
              <a:srgbClr val="956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65079347" name="Скругленный прямоугольник 20"/>
          <p:cNvSpPr/>
          <p:nvPr/>
        </p:nvSpPr>
        <p:spPr bwMode="auto">
          <a:xfrm flipH="0" flipV="0">
            <a:off x="785255" y="4579772"/>
            <a:ext cx="4437061" cy="1654772"/>
          </a:xfrm>
          <a:prstGeom prst="roundRect">
            <a:avLst>
              <a:gd name="adj" fmla="val 16667"/>
            </a:avLst>
          </a:prstGeom>
          <a:noFill/>
          <a:ln>
            <a:solidFill>
              <a:srgbClr val="956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65532937" name="TextBox 37"/>
          <p:cNvSpPr txBox="1"/>
          <p:nvPr/>
        </p:nvSpPr>
        <p:spPr bwMode="auto">
          <a:xfrm flipH="0" flipV="0">
            <a:off x="1099305" y="2929131"/>
            <a:ext cx="4395359" cy="1463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Gilroy"/>
              </a:rPr>
              <a:t>Ханафин Камиль — лидер</a:t>
            </a:r>
            <a:endParaRPr lang="ru-RU">
              <a:latin typeface="Gilroy"/>
            </a:endParaRPr>
          </a:p>
          <a:p>
            <a:pPr>
              <a:defRPr/>
            </a:pPr>
            <a:r>
              <a:rPr lang="ru-RU">
                <a:latin typeface="Gilroy"/>
              </a:rPr>
              <a:t>Хасанов Малик — разработчик</a:t>
            </a:r>
            <a:endParaRPr lang="ru-RU">
              <a:latin typeface="Gilroy"/>
            </a:endParaRPr>
          </a:p>
          <a:p>
            <a:pPr>
              <a:defRPr/>
            </a:pPr>
            <a:r>
              <a:rPr lang="ru-RU">
                <a:latin typeface="Gilroy"/>
              </a:rPr>
              <a:t>Давлетова Виктория — маркетолог</a:t>
            </a:r>
            <a:endParaRPr lang="ru-RU">
              <a:latin typeface="Gilroy"/>
            </a:endParaRPr>
          </a:p>
          <a:p>
            <a:pPr>
              <a:defRPr/>
            </a:pPr>
            <a:r>
              <a:rPr lang="ru-RU">
                <a:latin typeface="Gilroy"/>
              </a:rPr>
              <a:t>Зубаирова Сафия — экономист</a:t>
            </a:r>
            <a:endParaRPr lang="ru-RU">
              <a:latin typeface="Gilroy"/>
            </a:endParaRPr>
          </a:p>
          <a:p>
            <a:pPr>
              <a:defRPr/>
            </a:pPr>
            <a:endParaRPr lang="ru-RU"/>
          </a:p>
        </p:txBody>
      </p:sp>
      <p:pic>
        <p:nvPicPr>
          <p:cNvPr id="184423708" name="object 20"/>
          <p:cNvPicPr/>
          <p:nvPr/>
        </p:nvPicPr>
        <p:blipFill>
          <a:blip r:embed="rId2"/>
          <a:stretch/>
        </p:blipFill>
        <p:spPr bwMode="auto">
          <a:xfrm>
            <a:off x="5815552" y="355277"/>
            <a:ext cx="1114787" cy="987290"/>
          </a:xfrm>
          <a:prstGeom prst="rect">
            <a:avLst/>
          </a:prstGeom>
        </p:spPr>
      </p:pic>
      <p:pic>
        <p:nvPicPr>
          <p:cNvPr id="14882102" name="object 39"/>
          <p:cNvPicPr/>
          <p:nvPr/>
        </p:nvPicPr>
        <p:blipFill>
          <a:blip r:embed="rId3"/>
          <a:stretch/>
        </p:blipFill>
        <p:spPr bwMode="auto">
          <a:xfrm>
            <a:off x="284266" y="453808"/>
            <a:ext cx="720816" cy="805053"/>
          </a:xfrm>
          <a:prstGeom prst="rect">
            <a:avLst/>
          </a:prstGeom>
        </p:spPr>
      </p:pic>
      <p:pic>
        <p:nvPicPr>
          <p:cNvPr id="97869133" name="Рисунок 4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746165" y="355277"/>
            <a:ext cx="2423490" cy="928244"/>
          </a:xfrm>
          <a:prstGeom prst="rect">
            <a:avLst/>
          </a:prstGeom>
        </p:spPr>
      </p:pic>
      <p:grpSp>
        <p:nvGrpSpPr>
          <p:cNvPr id="1448222551" name="object 21"/>
          <p:cNvGrpSpPr/>
          <p:nvPr/>
        </p:nvGrpSpPr>
        <p:grpSpPr bwMode="auto">
          <a:xfrm>
            <a:off x="1099306" y="730245"/>
            <a:ext cx="1165113" cy="101371"/>
            <a:chOff x="0" y="0"/>
            <a:chExt cx="1165113" cy="101371"/>
          </a:xfrm>
        </p:grpSpPr>
        <p:pic>
          <p:nvPicPr>
            <p:cNvPr id="384768452" name="object 22"/>
            <p:cNvPicPr/>
            <p:nvPr/>
          </p:nvPicPr>
          <p:blipFill>
            <a:blip r:embed="rId5"/>
            <a:stretch/>
          </p:blipFill>
          <p:spPr bwMode="auto">
            <a:xfrm>
              <a:off x="0" y="1807"/>
              <a:ext cx="97551" cy="97631"/>
            </a:xfrm>
            <a:prstGeom prst="rect">
              <a:avLst/>
            </a:prstGeom>
          </p:spPr>
        </p:pic>
        <p:pic>
          <p:nvPicPr>
            <p:cNvPr id="1543511879" name="object 23"/>
            <p:cNvPicPr/>
            <p:nvPr/>
          </p:nvPicPr>
          <p:blipFill>
            <a:blip r:embed="rId6"/>
            <a:stretch/>
          </p:blipFill>
          <p:spPr bwMode="auto">
            <a:xfrm>
              <a:off x="123223" y="1807"/>
              <a:ext cx="85531" cy="97631"/>
            </a:xfrm>
            <a:prstGeom prst="rect">
              <a:avLst/>
            </a:prstGeom>
          </p:spPr>
        </p:pic>
        <p:sp>
          <p:nvSpPr>
            <p:cNvPr id="1586679060" name="object 24"/>
            <p:cNvSpPr/>
            <p:nvPr/>
          </p:nvSpPr>
          <p:spPr bwMode="auto">
            <a:xfrm>
              <a:off x="234437" y="2019"/>
              <a:ext cx="84695" cy="97421"/>
            </a:xfrm>
            <a:custGeom>
              <a:avLst/>
              <a:gdLst/>
              <a:ahLst/>
              <a:cxnLst/>
              <a:rect l="l" t="t" r="r" b="b"/>
              <a:pathLst>
                <a:path w="122555" h="140969" fill="norm" stroke="1" extrusionOk="0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37" y="55880"/>
                  </a:lnTo>
                  <a:lnTo>
                    <a:pt x="23037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37" y="140970"/>
                  </a:lnTo>
                  <a:lnTo>
                    <a:pt x="23037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1586585" name="object 25"/>
            <p:cNvPicPr/>
            <p:nvPr/>
          </p:nvPicPr>
          <p:blipFill>
            <a:blip r:embed="rId7"/>
            <a:stretch/>
          </p:blipFill>
          <p:spPr bwMode="auto">
            <a:xfrm>
              <a:off x="340083" y="0"/>
              <a:ext cx="103485" cy="101248"/>
            </a:xfrm>
            <a:prstGeom prst="rect">
              <a:avLst/>
            </a:prstGeom>
          </p:spPr>
        </p:pic>
        <p:pic>
          <p:nvPicPr>
            <p:cNvPr id="370146016" name="object 26"/>
            <p:cNvPicPr/>
            <p:nvPr/>
          </p:nvPicPr>
          <p:blipFill>
            <a:blip r:embed="rId8"/>
            <a:stretch/>
          </p:blipFill>
          <p:spPr bwMode="auto">
            <a:xfrm>
              <a:off x="464455" y="1804"/>
              <a:ext cx="80031" cy="97631"/>
            </a:xfrm>
            <a:prstGeom prst="rect">
              <a:avLst/>
            </a:prstGeom>
          </p:spPr>
        </p:pic>
        <p:pic>
          <p:nvPicPr>
            <p:cNvPr id="38040544" name="object 27"/>
            <p:cNvPicPr/>
            <p:nvPr/>
          </p:nvPicPr>
          <p:blipFill>
            <a:blip r:embed="rId9"/>
            <a:stretch/>
          </p:blipFill>
          <p:spPr bwMode="auto">
            <a:xfrm>
              <a:off x="563809" y="1809"/>
              <a:ext cx="77434" cy="97631"/>
            </a:xfrm>
            <a:prstGeom prst="rect">
              <a:avLst/>
            </a:prstGeom>
          </p:spPr>
        </p:pic>
        <p:sp>
          <p:nvSpPr>
            <p:cNvPr id="1994096231" name="object 28"/>
            <p:cNvSpPr/>
            <p:nvPr/>
          </p:nvSpPr>
          <p:spPr bwMode="auto">
            <a:xfrm>
              <a:off x="659345" y="2019"/>
              <a:ext cx="84695" cy="97421"/>
            </a:xfrm>
            <a:custGeom>
              <a:avLst/>
              <a:gdLst/>
              <a:ahLst/>
              <a:cxnLst/>
              <a:rect l="l" t="t" r="r" b="b"/>
              <a:pathLst>
                <a:path w="122555" h="140969" fill="norm" stroke="1" extrusionOk="0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50" y="55880"/>
                  </a:lnTo>
                  <a:lnTo>
                    <a:pt x="23050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50" y="140970"/>
                  </a:lnTo>
                  <a:lnTo>
                    <a:pt x="23050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350942362" name="object 29"/>
            <p:cNvPicPr/>
            <p:nvPr/>
          </p:nvPicPr>
          <p:blipFill>
            <a:blip r:embed="rId10"/>
            <a:stretch/>
          </p:blipFill>
          <p:spPr bwMode="auto">
            <a:xfrm>
              <a:off x="760901" y="1253"/>
              <a:ext cx="201137" cy="99996"/>
            </a:xfrm>
            <a:prstGeom prst="rect">
              <a:avLst/>
            </a:prstGeom>
          </p:spPr>
        </p:pic>
        <p:pic>
          <p:nvPicPr>
            <p:cNvPr id="815856150" name="object 30"/>
            <p:cNvPicPr/>
            <p:nvPr/>
          </p:nvPicPr>
          <p:blipFill>
            <a:blip r:embed="rId11"/>
            <a:stretch/>
          </p:blipFill>
          <p:spPr bwMode="auto">
            <a:xfrm>
              <a:off x="978568" y="1807"/>
              <a:ext cx="85386" cy="97631"/>
            </a:xfrm>
            <a:prstGeom prst="rect">
              <a:avLst/>
            </a:prstGeom>
          </p:spPr>
        </p:pic>
        <p:pic>
          <p:nvPicPr>
            <p:cNvPr id="531445216" name="object 31"/>
            <p:cNvPicPr/>
            <p:nvPr/>
          </p:nvPicPr>
          <p:blipFill>
            <a:blip r:embed="rId6"/>
            <a:stretch/>
          </p:blipFill>
          <p:spPr bwMode="auto">
            <a:xfrm>
              <a:off x="1079547" y="1807"/>
              <a:ext cx="85531" cy="97631"/>
            </a:xfrm>
            <a:prstGeom prst="rect">
              <a:avLst/>
            </a:prstGeom>
          </p:spPr>
        </p:pic>
      </p:grpSp>
      <p:grpSp>
        <p:nvGrpSpPr>
          <p:cNvPr id="1986774988" name="object 32"/>
          <p:cNvGrpSpPr/>
          <p:nvPr/>
        </p:nvGrpSpPr>
        <p:grpSpPr bwMode="auto">
          <a:xfrm>
            <a:off x="1099306" y="973894"/>
            <a:ext cx="610860" cy="101371"/>
            <a:chOff x="0" y="0"/>
            <a:chExt cx="610860" cy="101371"/>
          </a:xfrm>
        </p:grpSpPr>
        <p:pic>
          <p:nvPicPr>
            <p:cNvPr id="1340965102" name="object 33"/>
            <p:cNvPicPr/>
            <p:nvPr/>
          </p:nvPicPr>
          <p:blipFill>
            <a:blip r:embed="rId12"/>
            <a:stretch/>
          </p:blipFill>
          <p:spPr bwMode="auto">
            <a:xfrm>
              <a:off x="0" y="1816"/>
              <a:ext cx="77434" cy="97631"/>
            </a:xfrm>
            <a:prstGeom prst="rect">
              <a:avLst/>
            </a:prstGeom>
          </p:spPr>
        </p:pic>
        <p:pic>
          <p:nvPicPr>
            <p:cNvPr id="556508758" name="object 34"/>
            <p:cNvPicPr/>
            <p:nvPr/>
          </p:nvPicPr>
          <p:blipFill>
            <a:blip r:embed="rId13"/>
            <a:stretch/>
          </p:blipFill>
          <p:spPr bwMode="auto">
            <a:xfrm>
              <a:off x="92874" y="6"/>
              <a:ext cx="103485" cy="101248"/>
            </a:xfrm>
            <a:prstGeom prst="rect">
              <a:avLst/>
            </a:prstGeom>
          </p:spPr>
        </p:pic>
        <p:pic>
          <p:nvPicPr>
            <p:cNvPr id="2001233850" name="object 35"/>
            <p:cNvPicPr/>
            <p:nvPr/>
          </p:nvPicPr>
          <p:blipFill>
            <a:blip r:embed="rId14"/>
            <a:stretch/>
          </p:blipFill>
          <p:spPr bwMode="auto">
            <a:xfrm>
              <a:off x="214256" y="0"/>
              <a:ext cx="83064" cy="101256"/>
            </a:xfrm>
            <a:prstGeom prst="rect">
              <a:avLst/>
            </a:prstGeom>
          </p:spPr>
        </p:pic>
        <p:pic>
          <p:nvPicPr>
            <p:cNvPr id="1378476361" name="object 36"/>
            <p:cNvPicPr/>
            <p:nvPr/>
          </p:nvPicPr>
          <p:blipFill>
            <a:blip r:embed="rId14"/>
            <a:stretch/>
          </p:blipFill>
          <p:spPr bwMode="auto">
            <a:xfrm>
              <a:off x="311091" y="0"/>
              <a:ext cx="83064" cy="101256"/>
            </a:xfrm>
            <a:prstGeom prst="rect">
              <a:avLst/>
            </a:prstGeom>
          </p:spPr>
        </p:pic>
        <p:pic>
          <p:nvPicPr>
            <p:cNvPr id="886293089" name="object 37"/>
            <p:cNvPicPr/>
            <p:nvPr/>
          </p:nvPicPr>
          <p:blipFill>
            <a:blip r:embed="rId15"/>
            <a:stretch/>
          </p:blipFill>
          <p:spPr bwMode="auto">
            <a:xfrm>
              <a:off x="414116" y="1814"/>
              <a:ext cx="85539" cy="97631"/>
            </a:xfrm>
            <a:prstGeom prst="rect">
              <a:avLst/>
            </a:prstGeom>
          </p:spPr>
        </p:pic>
        <p:pic>
          <p:nvPicPr>
            <p:cNvPr id="1596694750" name="object 38"/>
            <p:cNvPicPr/>
            <p:nvPr/>
          </p:nvPicPr>
          <p:blipFill>
            <a:blip r:embed="rId6"/>
            <a:stretch/>
          </p:blipFill>
          <p:spPr bwMode="auto">
            <a:xfrm>
              <a:off x="525332" y="1814"/>
              <a:ext cx="85531" cy="97631"/>
            </a:xfrm>
            <a:prstGeom prst="rect">
              <a:avLst/>
            </a:prstGeom>
          </p:spPr>
        </p:pic>
      </p:grpSp>
      <p:pic>
        <p:nvPicPr>
          <p:cNvPr id="1675080280" name="Рисунок 9"/>
          <p:cNvPicPr>
            <a:picLocks noChangeAspect="1"/>
          </p:cNvPicPr>
          <p:nvPr/>
        </p:nvPicPr>
        <p:blipFill>
          <a:blip r:embed="rId16"/>
          <a:srcRect l="39604" t="0" r="0" b="0"/>
          <a:stretch/>
        </p:blipFill>
        <p:spPr bwMode="auto">
          <a:xfrm>
            <a:off x="7825562" y="1778751"/>
            <a:ext cx="4377193" cy="5123652"/>
          </a:xfrm>
          <a:prstGeom prst="rect">
            <a:avLst/>
          </a:prstGeom>
        </p:spPr>
      </p:pic>
      <p:pic>
        <p:nvPicPr>
          <p:cNvPr id="410080186" name="Рисунок 410080185"/>
          <p:cNvPicPr>
            <a:picLocks noChangeAspect="1"/>
          </p:cNvPicPr>
          <p:nvPr/>
        </p:nvPicPr>
        <p:blipFill>
          <a:blip r:embed="rId17"/>
          <a:stretch/>
        </p:blipFill>
        <p:spPr bwMode="auto">
          <a:xfrm>
            <a:off x="9478411" y="-2834"/>
            <a:ext cx="2718059" cy="1781584"/>
          </a:xfrm>
          <a:prstGeom prst="rect">
            <a:avLst/>
          </a:prstGeom>
        </p:spPr>
      </p:pic>
      <p:pic>
        <p:nvPicPr>
          <p:cNvPr id="1026" name="Picture 2" descr="угнту логотип 50 фото"/>
          <p:cNvPicPr>
            <a:picLocks noChangeAspect="1" noChangeArrowheads="1"/>
          </p:cNvPicPr>
          <p:nvPr/>
        </p:nvPicPr>
        <p:blipFill>
          <a:blip r:embed="rId18"/>
          <a:stretch/>
        </p:blipFill>
        <p:spPr bwMode="auto">
          <a:xfrm>
            <a:off x="7761664" y="252326"/>
            <a:ext cx="1229707" cy="1213311"/>
          </a:xfrm>
          <a:prstGeom prst="rect">
            <a:avLst/>
          </a:prstGeom>
          <a:noFill/>
        </p:spPr>
      </p:pic>
      <p:pic>
        <p:nvPicPr>
          <p:cNvPr id="645156961" name=""/>
          <p:cNvPicPr>
            <a:picLocks noChangeAspect="1"/>
          </p:cNvPicPr>
          <p:nvPr/>
        </p:nvPicPr>
        <p:blipFill>
          <a:blip r:embed="rId19"/>
          <a:stretch/>
        </p:blipFill>
        <p:spPr bwMode="auto">
          <a:xfrm flipH="0" flipV="0">
            <a:off x="912753" y="4647749"/>
            <a:ext cx="2278227" cy="1518818"/>
          </a:xfrm>
          <a:prstGeom prst="rect">
            <a:avLst/>
          </a:prstGeom>
        </p:spPr>
      </p:pic>
      <p:pic>
        <p:nvPicPr>
          <p:cNvPr id="1510952320" name=""/>
          <p:cNvPicPr>
            <a:picLocks noChangeAspect="1"/>
          </p:cNvPicPr>
          <p:nvPr/>
        </p:nvPicPr>
        <p:blipFill>
          <a:blip r:embed="rId20"/>
          <a:stretch/>
        </p:blipFill>
        <p:spPr bwMode="auto">
          <a:xfrm flipH="0" flipV="0">
            <a:off x="3296985" y="4619181"/>
            <a:ext cx="1575954" cy="15759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5313095" name="Скругленный прямоугольник 15"/>
          <p:cNvSpPr/>
          <p:nvPr/>
        </p:nvSpPr>
        <p:spPr bwMode="auto">
          <a:xfrm>
            <a:off x="336056" y="335376"/>
            <a:ext cx="7239732" cy="56873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8F00FF"/>
                </a:solidFill>
                <a:latin typeface="Gilroy-Bold"/>
              </a:rPr>
              <a:t>ПРОБЛЕМА</a:t>
            </a:r>
            <a:r>
              <a:rPr lang="en-US" sz="2400" b="1">
                <a:solidFill>
                  <a:srgbClr val="8F00FF"/>
                </a:solidFill>
                <a:latin typeface="Gilroy-Bold"/>
              </a:rPr>
              <a:t> </a:t>
            </a:r>
            <a:r>
              <a:rPr lang="ru-RU" sz="2400" b="1">
                <a:solidFill>
                  <a:srgbClr val="8F00FF"/>
                </a:solidFill>
                <a:latin typeface="Gilroy-Bold"/>
              </a:rPr>
              <a:t>/ ЦЕЛЕВАЯ АУДИТОРИЯ / РЫНОК</a:t>
            </a:r>
            <a:endParaRPr/>
          </a:p>
        </p:txBody>
      </p:sp>
      <p:grpSp>
        <p:nvGrpSpPr>
          <p:cNvPr id="105437784" name="Группа 25"/>
          <p:cNvGrpSpPr/>
          <p:nvPr/>
        </p:nvGrpSpPr>
        <p:grpSpPr bwMode="auto">
          <a:xfrm rot="10800000">
            <a:off x="0" y="0"/>
            <a:ext cx="12192000" cy="334537"/>
            <a:chOff x="0" y="692501"/>
            <a:chExt cx="2624903" cy="97077"/>
          </a:xfrm>
        </p:grpSpPr>
        <p:sp>
          <p:nvSpPr>
            <p:cNvPr id="27" name="Прямоугольник 26"/>
            <p:cNvSpPr/>
            <p:nvPr/>
          </p:nvSpPr>
          <p:spPr bwMode="auto"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 bwMode="auto"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 bwMode="auto"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 bwMode="auto"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 bwMode="auto"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93834465" name="Группа 31"/>
          <p:cNvGrpSpPr/>
          <p:nvPr/>
        </p:nvGrpSpPr>
        <p:grpSpPr bwMode="auto">
          <a:xfrm rot="10800000">
            <a:off x="0" y="6523462"/>
            <a:ext cx="12192000" cy="334537"/>
            <a:chOff x="0" y="692501"/>
            <a:chExt cx="2624903" cy="97077"/>
          </a:xfrm>
        </p:grpSpPr>
        <p:sp>
          <p:nvSpPr>
            <p:cNvPr id="33" name="Прямоугольник 32"/>
            <p:cNvSpPr/>
            <p:nvPr/>
          </p:nvSpPr>
          <p:spPr bwMode="auto"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 bwMode="auto"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 bwMode="auto"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 bwMode="auto"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 bwMode="auto"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012214336" name="TextBox 32"/>
          <p:cNvSpPr txBox="1"/>
          <p:nvPr/>
        </p:nvSpPr>
        <p:spPr bwMode="auto">
          <a:xfrm>
            <a:off x="73813" y="6523461"/>
            <a:ext cx="5050884" cy="30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ln w="0"/>
                <a:solidFill>
                  <a:srgbClr val="8F00FF"/>
                </a:solidFill>
                <a:latin typeface="Gilroy-Bold"/>
              </a:rPr>
              <a:t>ЕВРАЗИЙСКАЯ АКСЕЛЕРАЦИОННАЯ ПРОГРАММА</a:t>
            </a:r>
            <a:endParaRPr/>
          </a:p>
        </p:txBody>
      </p:sp>
      <p:sp>
        <p:nvSpPr>
          <p:cNvPr id="1497208554" name="Прямоугольник 49"/>
          <p:cNvSpPr/>
          <p:nvPr/>
        </p:nvSpPr>
        <p:spPr bwMode="auto">
          <a:xfrm flipH="0" flipV="0">
            <a:off x="145556" y="837126"/>
            <a:ext cx="6039360" cy="5395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sz="1200" b="1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Описание проблемы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С</a:t>
            </a: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овременные образовательные учреждения сталкиваются с недостаточной эффективностью традиционных методов обучения при изучении сложных и абстрактных дисциплин (физика, химия, биология, инженерия). Учащиеся испытывают трудности с пониманием пространственных процессов, а доступ к практическим занятиям и лабораториям ограничен.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endParaRPr sz="1200" b="0" i="0" u="none">
              <a:solidFill>
                <a:srgbClr val="000000"/>
              </a:solidFill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1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К</a:t>
            </a:r>
            <a:r>
              <a:rPr sz="1200" b="1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ак проблема решается сейчас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В настоящее время используются: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традиционные лекции и учебники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демонстрационные видео и презентации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физические лаборатории (при наличии оборудования)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симуляторы на компьютерах (ограниченной интерактивности)</a:t>
            </a:r>
            <a:endParaRPr sz="1200" b="0" i="0" u="none">
              <a:solidFill>
                <a:srgbClr val="000000"/>
              </a:solidFill>
              <a:latin typeface="+mn-lt"/>
              <a:ea typeface="+mn-lt"/>
              <a:cs typeface="+mn-lt"/>
            </a:endParaRPr>
          </a:p>
          <a:p>
            <a:pPr>
              <a:defRPr/>
            </a:pPr>
            <a:endParaRPr sz="1200" b="0" i="0" u="none">
              <a:solidFill>
                <a:srgbClr val="000000"/>
              </a:solidFill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1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Почему существующие решения хуже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традиционные методы не обеспечивают достаточной наглядности и вовлечённости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лабораторное оборудование дорогое и доступно не всем учреждениям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проведение экспериментов связано с рисками и ограничениями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существующие цифровые решения не обеспечивают полного погружения и интерактивности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зарубежные VR-решения (например, Labster) имеют высокую стоимость и слабую адаптацию под локальные образовательные стандарты</a:t>
            </a:r>
            <a:endParaRPr sz="1200" b="0" i="0" u="none">
              <a:solidFill>
                <a:srgbClr val="000000"/>
              </a:solidFill>
              <a:latin typeface="+mn-lt"/>
              <a:ea typeface="+mn-lt"/>
              <a:cs typeface="+mn-lt"/>
            </a:endParaRPr>
          </a:p>
          <a:p>
            <a:pPr>
              <a:defRPr/>
            </a:pPr>
            <a:endParaRPr sz="1200" b="0" i="0" u="none">
              <a:solidFill>
                <a:srgbClr val="000000"/>
              </a:solidFill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1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Где проблема наиболее остра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школы (7–11 классы), особенно в регионах с ограниченной материально-технической базой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колледжи и техникумы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вузы (инженерные, медицинские, естественно-научные направления)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центры дополнительного образования</a:t>
            </a:r>
            <a:endParaRPr sz="1200">
              <a:latin typeface="+mn-lt"/>
              <a:ea typeface="+mn-lt"/>
              <a:cs typeface="+mn-lt"/>
            </a:endParaRPr>
          </a:p>
        </p:txBody>
      </p:sp>
      <p:sp>
        <p:nvSpPr>
          <p:cNvPr id="1783755595" name=""/>
          <p:cNvSpPr txBox="1"/>
          <p:nvPr/>
        </p:nvSpPr>
        <p:spPr bwMode="auto">
          <a:xfrm flipH="0" flipV="0">
            <a:off x="6184917" y="759195"/>
            <a:ext cx="5481904" cy="37494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200" b="1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Количество потен</a:t>
            </a:r>
            <a:r>
              <a:rPr sz="1200" b="1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циальных клиентов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 </a:t>
            </a: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в России более </a:t>
            </a: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40 000 школ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 более </a:t>
            </a: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4 000 колледжей и техникумов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 более </a:t>
            </a: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700 вузов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➡️ Потенциально проблема затрагивает </a:t>
            </a: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десятки тысяч образовательных организаций</a:t>
            </a:r>
            <a:endParaRPr sz="1200"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ru-RU" sz="1200" b="1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Количественная оценка проблемы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до 60–65% учащихся испытывают сложности с усвоением STEM-дисциплин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более 50% учреждений имеют ограниченный доступ к лабораторному оборудованию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стоимость оснащения одной лаборатории может достигать 1–5 млн руб.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ежегодные затраты на обновление оборудования — сотни тысяч рублей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➡️ Использование VR/AR позволяет снизить часть этих затрат и повысить эффективность обучения</a:t>
            </a:r>
            <a:endParaRPr sz="1200"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ru-RU" sz="1200" b="1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Подтверждение актуальности (CustDev)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проведено более 15 интервью с преподавателями и учащимися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более 60% респондентов подтвердили наличие проблемы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выявлены ключевые требования: наглядность, интерактивность, доступность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получена предварительная заинтересованность в тестировании решения</a:t>
            </a:r>
            <a:endParaRPr sz="1200"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sz="1200">
              <a:latin typeface="Calibri"/>
              <a:ea typeface="Calibri"/>
              <a:cs typeface="Calibri"/>
            </a:endParaRPr>
          </a:p>
        </p:txBody>
      </p:sp>
      <p:sp>
        <p:nvSpPr>
          <p:cNvPr id="770667603" name=""/>
          <p:cNvSpPr txBox="1"/>
          <p:nvPr/>
        </p:nvSpPr>
        <p:spPr bwMode="auto">
          <a:xfrm flipH="0" flipV="0">
            <a:off x="6095999" y="4377724"/>
            <a:ext cx="3748666" cy="19206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200" b="1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Рынок и сегменты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1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Тип рынка:</a:t>
            </a:r>
            <a:r>
              <a:rPr sz="1200" b="1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 B2B / B2G (образовательные учреждения)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1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TAM (глобальный рынок VR/AR в образовании):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~$18–20 млрд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1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SAM (доступный рынок — образовательные учреждения):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~$5–7 млрд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1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SOM (достижимый рынок на старте):</a:t>
            </a:r>
            <a:endParaRPr sz="12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~$5–20 млн (локальный рынок пилотных внедрений)</a:t>
            </a:r>
            <a:endParaRPr sz="1200">
              <a:latin typeface="+mn-lt"/>
              <a:ea typeface="+mn-lt"/>
              <a:cs typeface="+mn-lt"/>
            </a:endParaRPr>
          </a:p>
        </p:txBody>
      </p:sp>
      <p:sp>
        <p:nvSpPr>
          <p:cNvPr id="73083458" name=""/>
          <p:cNvSpPr txBox="1"/>
          <p:nvPr/>
        </p:nvSpPr>
        <p:spPr bwMode="auto">
          <a:xfrm flipH="0" flipV="0">
            <a:off x="9716385" y="4377723"/>
            <a:ext cx="2311237" cy="19206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ru-RU" sz="1200" b="1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Рост рынка</a:t>
            </a:r>
            <a:endParaRPr sz="1200"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VR/AR в образовании: </a:t>
            </a:r>
            <a:r>
              <a:rPr lang="ru-RU" sz="1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20–25% ежегодно</a:t>
            </a:r>
            <a:endParaRPr sz="1200"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Ed</a:t>
            </a:r>
            <a:r>
              <a:rPr lang="ru-RU" sz="1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</a:t>
            </a:r>
            <a:r>
              <a:rPr lang="ru-RU" sz="1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N</a:t>
            </a:r>
            <a:r>
              <a:rPr lang="ru-RU" sz="1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</a:t>
            </a:r>
            <a:r>
              <a:rPr lang="ru-RU" sz="1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</a:t>
            </a:r>
            <a:r>
              <a:rPr lang="ru-RU" sz="1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</a:t>
            </a:r>
            <a:r>
              <a:rPr lang="ru-RU" sz="1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15–20% ежегодно</a:t>
            </a:r>
            <a:endParaRPr sz="1200"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ru-RU" sz="1200" b="1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Ключевой потребитель</a:t>
            </a:r>
            <a:endParaRPr sz="1200"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школы и вузы (B2G / B2B)</a:t>
            </a:r>
            <a:endParaRPr sz="1200"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администрация образовательных учреждений</a:t>
            </a:r>
            <a:endParaRPr sz="1200"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преподаватели</a:t>
            </a:r>
            <a:endParaRPr sz="1200"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sz="12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856078" name="Скругленный прямоугольник 15"/>
          <p:cNvSpPr/>
          <p:nvPr/>
        </p:nvSpPr>
        <p:spPr bwMode="auto">
          <a:xfrm>
            <a:off x="0" y="483917"/>
            <a:ext cx="6729277" cy="56873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8F00FF"/>
                </a:solidFill>
                <a:latin typeface="Gilroy-Bold"/>
              </a:rPr>
              <a:t>ПРОДУКТ / ТЕХНИЧЕСКОЕ РЕШЕНИЕ</a:t>
            </a:r>
            <a:endParaRPr lang="ru-RU"/>
          </a:p>
        </p:txBody>
      </p:sp>
      <p:grpSp>
        <p:nvGrpSpPr>
          <p:cNvPr id="273425081" name="Группа 25"/>
          <p:cNvGrpSpPr/>
          <p:nvPr/>
        </p:nvGrpSpPr>
        <p:grpSpPr bwMode="auto">
          <a:xfrm rot="10800000">
            <a:off x="0" y="0"/>
            <a:ext cx="12192000" cy="334537"/>
            <a:chOff x="0" y="692501"/>
            <a:chExt cx="2624903" cy="97077"/>
          </a:xfrm>
        </p:grpSpPr>
        <p:sp>
          <p:nvSpPr>
            <p:cNvPr id="27" name="Прямоугольник 26"/>
            <p:cNvSpPr/>
            <p:nvPr/>
          </p:nvSpPr>
          <p:spPr bwMode="auto"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 bwMode="auto"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 bwMode="auto"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 bwMode="auto"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 bwMode="auto"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824140602" name="Группа 31"/>
          <p:cNvGrpSpPr/>
          <p:nvPr/>
        </p:nvGrpSpPr>
        <p:grpSpPr bwMode="auto">
          <a:xfrm rot="10800000">
            <a:off x="0" y="6523462"/>
            <a:ext cx="12192000" cy="334537"/>
            <a:chOff x="0" y="692501"/>
            <a:chExt cx="2624903" cy="97077"/>
          </a:xfrm>
        </p:grpSpPr>
        <p:sp>
          <p:nvSpPr>
            <p:cNvPr id="33" name="Прямоугольник 32"/>
            <p:cNvSpPr/>
            <p:nvPr/>
          </p:nvSpPr>
          <p:spPr bwMode="auto"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 bwMode="auto"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 bwMode="auto"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 bwMode="auto"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 bwMode="auto"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401349361" name="TextBox 32"/>
          <p:cNvSpPr txBox="1"/>
          <p:nvPr/>
        </p:nvSpPr>
        <p:spPr bwMode="auto">
          <a:xfrm>
            <a:off x="73813" y="6523461"/>
            <a:ext cx="5050884" cy="30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ln w="0"/>
                <a:solidFill>
                  <a:srgbClr val="8F00FF"/>
                </a:solidFill>
                <a:latin typeface="Gilroy-Bold"/>
              </a:rPr>
              <a:t>ЕВРАЗИЙСКАЯ АКСЕЛЕРАЦИОННАЯ ПРОГРАММА</a:t>
            </a:r>
            <a:endParaRPr/>
          </a:p>
        </p:txBody>
      </p:sp>
      <p:sp>
        <p:nvSpPr>
          <p:cNvPr id="115315198" name="Прямоугольник 46"/>
          <p:cNvSpPr/>
          <p:nvPr/>
        </p:nvSpPr>
        <p:spPr bwMode="auto">
          <a:xfrm flipH="0" flipV="0">
            <a:off x="398401" y="1042754"/>
            <a:ext cx="6141177" cy="2469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Суть решения</a:t>
            </a:r>
            <a:endParaRPr sz="1200" b="1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EduVision VR — это программная VR/AR-платформа для образовательных учреждений, позволяющая переносить учебный процесс в интерактивную иммерсивную среду.</a:t>
            </a:r>
            <a:endParaRPr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Платформа обеспечивает возможность изучения сложных тем через практическое взаимодействие с объектами, моделями и симуляциями (виртуальные лаборатории, механизмы, анатомические модели и др.).</a:t>
            </a:r>
            <a:endParaRPr sz="1200"/>
          </a:p>
          <a:p>
            <a:pPr>
              <a:defRPr/>
            </a:pPr>
            <a:r>
              <a:rPr lang="ru-RU" sz="1200" b="1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Текущие и целевые параметры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1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Текущие:</a:t>
            </a:r>
            <a:endParaRPr sz="1200" b="1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сформирована концепция VR/AR-платформы и определено технологическое ядро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проведён анализ рынка и целевой аудитории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сформированы и частично проверены ключевые гипотезы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разработано описание архитектуры продукта и сценариев применения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есть понимание функциональных требований к MVP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" name="Скругленный прямоугольник 15"/>
          <p:cNvSpPr/>
          <p:nvPr/>
        </p:nvSpPr>
        <p:spPr bwMode="auto">
          <a:xfrm>
            <a:off x="0" y="3503689"/>
            <a:ext cx="5156691" cy="568731"/>
          </a:xfrm>
          <a:prstGeom prst="roundRect">
            <a:avLst>
              <a:gd name="adj" fmla="val 16667"/>
            </a:avLst>
          </a:prstGeom>
          <a:noFill/>
          <a:ln w="127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8F00FF"/>
                </a:solidFill>
                <a:highlight>
                  <a:srgbClr val="FFFFFF"/>
                </a:highlight>
                <a:latin typeface="Gilroy-Bold"/>
              </a:rPr>
              <a:t>ГИПОТЕЗЫ В ПРОРАБОТКЕ</a:t>
            </a:r>
            <a:endParaRPr lang="ru-RU">
              <a:highlight>
                <a:srgbClr val="FFFFFF"/>
              </a:highlight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98401" y="3994488"/>
            <a:ext cx="9799735" cy="11585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4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VR/AR повышает вовлечённость учащихся не менее чем на 30%</a:t>
            </a:r>
            <a:endParaRPr sz="14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4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Виртуальные лаборатории могут заменить до 30–40% практических занятий</a:t>
            </a:r>
            <a:endParaRPr sz="14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4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Преподаватели готовы внедря</a:t>
            </a:r>
            <a:r>
              <a:rPr sz="14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ть VR пр</a:t>
            </a:r>
            <a:r>
              <a:rPr sz="14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и наличии доступного решения</a:t>
            </a:r>
            <a:endParaRPr sz="14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4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Пользователи готовы регулярно использовать платформу</a:t>
            </a:r>
            <a:endParaRPr sz="1400">
              <a:latin typeface="+mn-lt"/>
              <a:ea typeface="+mn-lt"/>
              <a:cs typeface="+mn-lt"/>
            </a:endParaRPr>
          </a:p>
          <a:p>
            <a:pPr>
              <a:defRPr/>
            </a:pPr>
            <a:r>
              <a:rPr sz="1400" b="0" i="0" u="none">
                <a:solidFill>
                  <a:srgbClr val="000000"/>
                </a:solidFill>
                <a:latin typeface="+mn-lt"/>
                <a:ea typeface="+mn-lt"/>
                <a:cs typeface="+mn-lt"/>
              </a:rPr>
              <a:t>Подписочная модель или лицензирование востребованы на рынке</a:t>
            </a:r>
            <a:endParaRPr sz="1400">
              <a:latin typeface="+mn-lt"/>
              <a:ea typeface="+mn-lt"/>
              <a:cs typeface="+mn-lt"/>
            </a:endParaRPr>
          </a:p>
        </p:txBody>
      </p:sp>
      <p:sp>
        <p:nvSpPr>
          <p:cNvPr id="820339647" name="Скругленный прямоугольник 15"/>
          <p:cNvSpPr/>
          <p:nvPr/>
        </p:nvSpPr>
        <p:spPr bwMode="auto">
          <a:xfrm>
            <a:off x="1325" y="5087241"/>
            <a:ext cx="4499152" cy="568731"/>
          </a:xfrm>
          <a:prstGeom prst="roundRect">
            <a:avLst>
              <a:gd name="adj" fmla="val 16667"/>
            </a:avLst>
          </a:prstGeom>
          <a:noFill/>
          <a:ln w="127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i="0" u="none" strike="noStrike" cap="none" spc="0">
                <a:solidFill>
                  <a:srgbClr val="8F00FF"/>
                </a:solidFill>
                <a:highlight>
                  <a:srgbClr val="FFFFFF"/>
                </a:highlight>
                <a:latin typeface="Gilroy-Bold"/>
                <a:ea typeface="Gilroy-Bold"/>
                <a:cs typeface="Gilroy-Bold"/>
              </a:rPr>
              <a:t>ЗАПРОС НА ПОМОЩЬ</a:t>
            </a:r>
            <a:endParaRPr lang="ru-RU">
              <a:highlight>
                <a:srgbClr val="FFFFFF"/>
              </a:highlight>
            </a:endParaRPr>
          </a:p>
        </p:txBody>
      </p:sp>
      <p:sp>
        <p:nvSpPr>
          <p:cNvPr id="1080253434" name="TextBox 1080253433"/>
          <p:cNvSpPr txBox="1"/>
          <p:nvPr/>
        </p:nvSpPr>
        <p:spPr bwMode="auto">
          <a:xfrm>
            <a:off x="398401" y="5493814"/>
            <a:ext cx="10032856" cy="9452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4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Экспертная оценка продукта и гипотез</a:t>
            </a:r>
            <a:endParaRPr sz="14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Доступ к образовательным учреждениям для пилотного тестирования</a:t>
            </a:r>
            <a:endParaRPr sz="14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Консультации по бизнес-модели и монетизации</a:t>
            </a:r>
            <a:endParaRPr sz="14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 algn="l">
              <a:defRPr/>
            </a:pPr>
            <a:r>
              <a:rPr lang="ru-RU" sz="14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Поддержка в доработке продукта (UX, методология обучения)</a:t>
            </a:r>
            <a:endParaRPr sz="1400"/>
          </a:p>
        </p:txBody>
      </p:sp>
      <p:sp>
        <p:nvSpPr>
          <p:cNvPr id="776956536" name="Прямоугольник 46"/>
          <p:cNvSpPr/>
          <p:nvPr/>
        </p:nvSpPr>
        <p:spPr bwMode="auto">
          <a:xfrm flipH="0" flipV="0">
            <a:off x="6655460" y="1052649"/>
            <a:ext cx="4959785" cy="2835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Целевые:</a:t>
            </a:r>
            <a:endParaRPr sz="1200" b="1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разработка MVP (1–2 учебных VR-модуля)</a:t>
            </a:r>
            <a:endParaRPr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реализация базовой интерактивности и пользовательских сценариев</a:t>
            </a:r>
            <a:endParaRPr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проведение тестирования с целевой аудиторией (не менее 20 пользователей)</a:t>
            </a:r>
            <a:endParaRPr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внедрение системы сбора и анализа пользовательских данных</a:t>
            </a:r>
            <a:endParaRPr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подготовка к пилотному внедрению в образовательных учреждениях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ru-RU" sz="1200" b="1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Экономическая эффективность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снижение затрат на оборудование (виртуальные лаборатории вместо физических)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сокращение расходов на проведение практических занятий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повышение эффективности обучения (рост вовлечённости до 30–40%)</a:t>
            </a:r>
            <a:endParaRPr lang="ru-RU"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возможность масштабирования без значительных дополнительных затрат</a:t>
            </a:r>
            <a:endParaRPr sz="12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endParaRPr sz="12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Р7-Офис/2026.1.2.1942</Application>
  <DocSecurity>0</DocSecurity>
  <PresentationFormat>Широкоэкранный</PresentationFormat>
  <Paragraphs>0</Paragraphs>
  <Slides>3</Slides>
  <Notes>3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Theme 1</vt:lpstr>
      <vt:lpstr>Slide 1</vt:lpstr>
      <vt:lpstr>Slide 2</vt:lpstr>
      <vt:lpstr>Slide 3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Софья Осипова</dc:creator>
  <cp:keywords/>
  <dc:description/>
  <dc:identifier/>
  <dc:language/>
  <cp:lastModifiedBy>Камиль</cp:lastModifiedBy>
  <cp:revision>17</cp:revision>
  <dcterms:created xsi:type="dcterms:W3CDTF">2024-11-25T08:23:48Z</dcterms:created>
  <dcterms:modified xsi:type="dcterms:W3CDTF">2026-04-07T18:30:37Z</dcterms:modified>
  <cp:category/>
  <cp:contentStatus/>
  <cp:version/>
</cp:coreProperties>
</file>