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Franklin Gothic"/>
      <p:bold r:id="rId23"/>
    </p:embeddedFont>
    <p:embeddedFont>
      <p:font typeface="Lato Black"/>
      <p:bold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  <p:embeddedFont>
      <p:font typeface="PT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C525645-769B-4286-94FD-716FAC334A7E}">
  <a:tblStyle styleId="{4C525645-769B-4286-94FD-716FAC334A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LatoBlack-bold.fntdata"/><Relationship Id="rId23" Type="http://schemas.openxmlformats.org/officeDocument/2006/relationships/font" Target="fonts/Franklin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regular.fntdata"/><Relationship Id="rId25" Type="http://schemas.openxmlformats.org/officeDocument/2006/relationships/font" Target="fonts/LatoBlack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TSans-bold.fntdata"/><Relationship Id="rId30" Type="http://schemas.openxmlformats.org/officeDocument/2006/relationships/font" Target="fonts/PTSans-regular.fntdata"/><Relationship Id="rId11" Type="http://schemas.openxmlformats.org/officeDocument/2006/relationships/slide" Target="slides/slide5.xml"/><Relationship Id="rId33" Type="http://schemas.openxmlformats.org/officeDocument/2006/relationships/font" Target="fonts/PTSans-boldItalic.fntdata"/><Relationship Id="rId10" Type="http://schemas.openxmlformats.org/officeDocument/2006/relationships/slide" Target="slides/slide4.xml"/><Relationship Id="rId32" Type="http://schemas.openxmlformats.org/officeDocument/2006/relationships/font" Target="fonts/PT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killbox.ru/media/marketing/kak-otsenit-obyem-rynka-metodom-pam-tam-sam-som-rasskazyvaem-na-primere-onlaynservisa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241a4ed44c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8ca77acc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8ca77accf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8ca77accf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9900FF"/>
                </a:solidFill>
              </a:rPr>
              <a:t>для заказных проектов:</a:t>
            </a:r>
            <a:r>
              <a:rPr b="1" lang="ru" sz="1200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ca77accf3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8ca77accf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r>
              <a:rPr lang="ru">
                <a:solidFill>
                  <a:srgbClr val="9900FF"/>
                </a:solidFill>
              </a:rPr>
              <a:t>для заказных проектов</a:t>
            </a:r>
            <a:r>
              <a:rPr b="1" lang="ru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Как вы коммуницируете с заказчиком? Получали ли обратную связь по промежуточным стадиям решения? Как часто общаетесь? Кто ваши контактные лица?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8ca77accf3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8ca77accf3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8ca77accf3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8ca77accf3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2"/>
              </a:rPr>
              <a:t>https://skillbox.ru/media/marketing/kak-otsenit-obyem-rynka-metodom-pam-tam-sam-som-rasskazyvaem-na-primere-onlaynservisa/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7f2a0a7e8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7f2a0a7e8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8ca77accf3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8ca77accf3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30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9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8ca77accf3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/>
          </a:p>
        </p:txBody>
      </p:sp>
      <p:sp>
        <p:nvSpPr>
          <p:cNvPr id="152" name="Google Shape;152;g18ca77accf3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8ca77accf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8ca77accf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8ca77accf3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8ca77accf3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8ca77accf3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8ca77accf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8ca77accf3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8ca77accf3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8f23f613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8f23f613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fc4ded853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9fc4ded853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fc4ded853_0_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29fc4ded853_0_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1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1.png"/><Relationship Id="rId6" Type="http://schemas.openxmlformats.org/officeDocument/2006/relationships/image" Target="../media/image10.png"/><Relationship Id="rId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1364741"/>
            <a:ext cx="70242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Приложение для создания интерактивных дизайнов интерьера и воспроизведения их в виртуальной реальности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</a:t>
            </a: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VRCreators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74275" y="1812650"/>
            <a:ext cx="4517700" cy="2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2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людей, планирующих ремонт: ограниченность денежных ресурсов на привлечение специалистов, сложность взаимопонимания с дизайнером, описание ему желаемой идеи, необходимость долгого и трудного изучения возможных приложений для создания дизайнов и их функционала.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начинающих дизайнеров: необходимость изучения большого объема материала, для того чтобы понять свои возможности, долгий поиск подходящих приложений и изучение их особенностей и инструментов.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специалистов по дизайну интерьера: поиск новых решений и технологий для привлечения клиентов, сложности согласования дизайнов с заказчиком и долгая работа над изменениями.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266075" y="1887725"/>
            <a:ext cx="3527100" cy="18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людей, которые хотят попробовать себя в дизайне интерьера, наше приложение для создания интерактивных дизайнов и воспроизведения их в виртуальной реальности позволит им создавать помещение своей мечты и в отличие от приложений для профессиональных дизайнеров будет иметь простой и понятный интерфейс, не требующий долгого изучения.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74267" y="828320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 заказчик): </a:t>
            </a:r>
            <a:endParaRPr b="1" sz="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39328" y="4065071"/>
            <a:ext cx="29652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</a:t>
            </a:r>
            <a:endParaRPr b="1" sz="9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l">
              <a:lnSpc>
                <a:spcPct val="1118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</a:t>
            </a:r>
            <a:endParaRPr b="1" sz="9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86542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</a:t>
            </a:r>
            <a:endParaRPr b="1" sz="12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2684425" y="1147850"/>
            <a:ext cx="44271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Люди, желающие сделать ремонт в своей квартире, хотят самостоятельно разработать дизайн интерьера.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Дизайнеры интерьера хотят улучшить взаимопонимание с клиентами, использовать новые решения и технологии для их привлечения.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800" y="602100"/>
            <a:ext cx="960700" cy="96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4950" y="2779600"/>
            <a:ext cx="1098925" cy="10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925" y="3980150"/>
            <a:ext cx="873400" cy="87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26325" y="879300"/>
            <a:ext cx="960700" cy="96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363750" y="140400"/>
            <a:ext cx="163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Наш клиент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924225" y="140400"/>
            <a:ext cx="236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Как он принимает решение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443025" y="32412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Какой у него есть бюджет на решение проблемы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6310750" y="2040700"/>
            <a:ext cx="1827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Как он решает ее сейчас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327300" y="1658725"/>
            <a:ext cx="1884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Люди, планирующие ремонт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Дизайнеры 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Люди, которые хотят себя попробовать в дизайне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Пользователи игрового контента 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/>
          </a:p>
        </p:txBody>
      </p:sp>
      <p:sp>
        <p:nvSpPr>
          <p:cNvPr id="96" name="Google Shape;96;p16"/>
          <p:cNvSpPr txBox="1"/>
          <p:nvPr/>
        </p:nvSpPr>
        <p:spPr>
          <a:xfrm>
            <a:off x="3164525" y="1932700"/>
            <a:ext cx="188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Поиск в интернете: готовых дизайнов, дизайнеров интерьера, бесплатных приложений для дизайна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Опрос знакомых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1662500" y="3980150"/>
            <a:ext cx="1884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Хочет решить проблему как можно бюджетнее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Готов доплатить (не больше 10% от стоимости дизайна) за показ в виртуальной реальности 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6282250" y="4033700"/>
            <a:ext cx="188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Пользуется услугами дизайнера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Сам разрабатывает дизайн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181875" y="152775"/>
            <a:ext cx="1956900" cy="2822700"/>
          </a:xfrm>
          <a:prstGeom prst="roundRect">
            <a:avLst>
              <a:gd fmla="val 16667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2880575" y="152775"/>
            <a:ext cx="2204700" cy="2851800"/>
          </a:xfrm>
          <a:prstGeom prst="roundRect">
            <a:avLst>
              <a:gd fmla="val 16667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6181150" y="1970800"/>
            <a:ext cx="1956900" cy="2822700"/>
          </a:xfrm>
          <a:prstGeom prst="roundRect">
            <a:avLst>
              <a:gd fmla="val 16667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100700" y="3170650"/>
            <a:ext cx="4300800" cy="1892700"/>
          </a:xfrm>
          <a:prstGeom prst="roundRect">
            <a:avLst>
              <a:gd fmla="val 16667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000">
                <a:solidFill>
                  <a:srgbClr val="1E4E79"/>
                </a:solidFill>
              </a:rPr>
              <a:t>Инсайты, полученные из интервью с пользователями</a:t>
            </a:r>
            <a:endParaRPr sz="240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341900" y="25717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“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Хочется увидеть результат в объектом виде, где можно сделать перестановку объектов.”</a:t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2029775" y="3565725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“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Мне трудно визуализировать ,т.е по схеме представить,как это будет выглядеть”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5165350" y="2614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"Идеальное решение проблем - написать свою программу"</a:t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341900" y="654375"/>
            <a:ext cx="3790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Люди, воспользовавшиеся услугами дизайнеров интерьера, в основном довольны результатом, но хотели бы: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затратить меньше времени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увидеть будущий дизайн с помощью интерактивного взаимодействия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сами попробовать создать дизайн интерьера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100" y="3907250"/>
            <a:ext cx="952975" cy="9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/>
          <p:nvPr/>
        </p:nvSpPr>
        <p:spPr>
          <a:xfrm>
            <a:off x="247400" y="2571750"/>
            <a:ext cx="3094500" cy="738900"/>
          </a:xfrm>
          <a:prstGeom prst="wedgeRoundRectCallout">
            <a:avLst>
              <a:gd fmla="val -14737" name="adj1"/>
              <a:gd fmla="val 73565" name="adj2"/>
              <a:gd fmla="val 0" name="adj3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1935275" y="3565725"/>
            <a:ext cx="3094500" cy="738900"/>
          </a:xfrm>
          <a:prstGeom prst="wedgeRoundRectCallout">
            <a:avLst>
              <a:gd fmla="val -43421" name="adj1"/>
              <a:gd fmla="val 76888" name="adj2"/>
              <a:gd fmla="val 0" name="adj3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4844875" y="746775"/>
            <a:ext cx="300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Интервью с дизайнером интерьера показало, что в существующих приложениях мало 3D моделей, не хватает некоторого функционала, поэтому часто приходится использовать и совмещать много разных приложений</a:t>
            </a:r>
            <a:endParaRPr/>
          </a:p>
        </p:txBody>
      </p:sp>
      <p:sp>
        <p:nvSpPr>
          <p:cNvPr id="116" name="Google Shape;116;p17"/>
          <p:cNvSpPr/>
          <p:nvPr/>
        </p:nvSpPr>
        <p:spPr>
          <a:xfrm>
            <a:off x="4844875" y="2525550"/>
            <a:ext cx="3094500" cy="738900"/>
          </a:xfrm>
          <a:prstGeom prst="wedgeRoundRectCallout">
            <a:avLst>
              <a:gd fmla="val 39348" name="adj1"/>
              <a:gd fmla="val 114278" name="adj2"/>
              <a:gd fmla="val 0" name="adj3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5575" y="3455675"/>
            <a:ext cx="1186300" cy="11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AS-IS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/>
              <a:t>Пользуется услугами дизайнера интерьера</a:t>
            </a:r>
            <a:endParaRPr sz="13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/>
              <a:t>Пробует и скачивает приложения для дизайнеров интерьера </a:t>
            </a:r>
            <a:endParaRPr sz="13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/>
              <a:t>Схематично набрасывает планируемый дизайн</a:t>
            </a:r>
            <a:endParaRPr sz="1300"/>
          </a:p>
        </p:txBody>
      </p:sp>
      <p:sp>
        <p:nvSpPr>
          <p:cNvPr id="123" name="Google Shape;12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TO BE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Будет возможность создать дизайн интерьера в удобном формате (2D, 3D), при этом имея доступ ко многим моделям, и представить дизайн в виртуальной реальности.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Пользователю больше не надо затрачивать время на изучение сложного функционала приложений.</a:t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1974750" y="1463550"/>
            <a:ext cx="51945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В среднем размещение рекламы в месяц может приносить 50 000 руб, а оплата дополнительного контента 30 000 руб. Таким образом планируется выручка за ближайший год 720 000 руб. и ее рост каждый следующий год.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Около 40% россиян планируют делать ремонт в новом году, в стране около 50 млн домохозяйств, соответственно примерно 20 млн собираются изменять интерьер.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Мы можем охватить из них 0,1%, что составит 20 000 человек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Срок окупаемости : 1 месяц       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Прибыль по итогам 12 месяцев:         12 969 633</a:t>
            </a:r>
            <a:endParaRPr sz="1600"/>
          </a:p>
        </p:txBody>
      </p:sp>
      <p:sp>
        <p:nvSpPr>
          <p:cNvPr id="131" name="Google Shape;131;p19"/>
          <p:cNvSpPr/>
          <p:nvPr/>
        </p:nvSpPr>
        <p:spPr>
          <a:xfrm>
            <a:off x="1811500" y="1338625"/>
            <a:ext cx="5252700" cy="24882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sp>
        <p:nvSpPr>
          <p:cNvPr id="137" name="Google Shape;137;p20"/>
          <p:cNvSpPr txBox="1"/>
          <p:nvPr/>
        </p:nvSpPr>
        <p:spPr>
          <a:xfrm>
            <a:off x="160050" y="173900"/>
            <a:ext cx="3455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Описание продукта: Приложение будет позволять пользователям создавать в нем 3D-модели помещений и интерьера, добавлять в эти модели активные элементы, с которыми впоследствии можно будет взаимодействовать в режиме виртуальной реальности. Например, можно воссоздать комнату, добавить в нее мебель и сделать возможным замену некоторых или всех предметов интерьера на похожие по типу. Приложение-конструктор предназначено для дизайнеров интерьера и не требует особых специфических знаний программирования.</a:t>
            </a:r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00" y="2188725"/>
            <a:ext cx="3896124" cy="259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699" y="879194"/>
            <a:ext cx="4649775" cy="2781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sp>
        <p:nvSpPr>
          <p:cNvPr id="145" name="Google Shape;145;p21"/>
          <p:cNvSpPr txBox="1"/>
          <p:nvPr/>
        </p:nvSpPr>
        <p:spPr>
          <a:xfrm>
            <a:off x="647500" y="647475"/>
            <a:ext cx="39939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Этапы разработки приложения: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1. Планирование и концепция: определение основных целей и функциональности приложения, а также создание дизайна пользовательского интерфейса.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2. Проектирование: разработка архитектуры приложения, определение основных модулей и компонентов.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3. Разработка: создание кода приложения, интеграция необходимых библиотек и инструментов.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4. Тестирование: проверка работоспособности приложения, выявление и исправление ошибок.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5. Релиз и поддержка: выпуск приложения на рынок, обновление и поддержка.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Для разработки приложения можно использовать следующие инструменты: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Blender: для создания и редактирования 3D моделей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Substance Painter: для текстурирования и редактирования 3D моделей.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Adobe Photoshop: для создания текстур и других графических элементов.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Visual Studio или другие IDE: для написания кода и разработки приложения.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- Git или другие системы контроля версий: для управления кодом и совместной работы над проектом.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2827" y="818750"/>
            <a:ext cx="1129777" cy="105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7555" y="934069"/>
            <a:ext cx="835754" cy="75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8166" y="1940521"/>
            <a:ext cx="1074534" cy="96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4725" y="3255592"/>
            <a:ext cx="1611133" cy="1440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/>
        </p:nvSpPr>
        <p:spPr>
          <a:xfrm>
            <a:off x="5467271" y="213629"/>
            <a:ext cx="3095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endParaRPr sz="2400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800" y="875975"/>
            <a:ext cx="3515811" cy="13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850" y="2781375"/>
            <a:ext cx="3360550" cy="13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875977"/>
            <a:ext cx="3017635" cy="13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17500" y="2724200"/>
            <a:ext cx="3698725" cy="15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1440000" y="1324950"/>
            <a:ext cx="6264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Наше приложение предоставляет уникальную возможность пользователям создавать дизайн помещения с помощью 3D моделирования и добавления 3D объектов и действий для них, а также просматривать результат в режиме виртуальной реальности и взаимодействовать с объектами. Это дает нам конкурентное преимущество на рынке, так как подобные приложения еще не так распространены, и наше приложение предлагает более широкий функционал.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Мы собираемся заключить сделки с производителями мебели, чтобы добавить в приложение как можно больше доступных 3D моделей мебели.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Приложение также предлагает удобный и интуитивно понятный интерфейс, что делает его привлекательным для широкой аудитории. Мы также планируем активно продвигать приложение через маркетинг и рекламу, чтобы привлечь больше пользователей.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Исходя из вышеизложенного, наше приложение имеет все шансы стать успешным на рынке благодаря уникальным функциям, доступу к ограниченным ресурсам и поддержке индустриальных партнеров.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Кроме того, на основании проведенных опросов с потенциальными клиентами мы подтвердили наличие проблемы, которую решает наше приложение, и готовность платить за ее решение.</a:t>
            </a:r>
            <a:endParaRPr/>
          </a:p>
        </p:txBody>
      </p:sp>
      <p:sp>
        <p:nvSpPr>
          <p:cNvPr id="165" name="Google Shape;165;p23"/>
          <p:cNvSpPr/>
          <p:nvPr/>
        </p:nvSpPr>
        <p:spPr>
          <a:xfrm>
            <a:off x="1280425" y="1244050"/>
            <a:ext cx="6358500" cy="2713500"/>
          </a:xfrm>
          <a:prstGeom prst="roundRect">
            <a:avLst>
              <a:gd fmla="val 16667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/>
        </p:nvSpPr>
        <p:spPr>
          <a:xfrm>
            <a:off x="1931600" y="-114228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71" name="Google Shape;171;p24"/>
          <p:cNvGraphicFramePr/>
          <p:nvPr/>
        </p:nvGraphicFramePr>
        <p:xfrm>
          <a:off x="188625" y="293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{4C525645-769B-4286-94FD-716FAC334A7E}</a:tableStyleId>
              </a:tblPr>
              <a:tblGrid>
                <a:gridCol w="1753350"/>
                <a:gridCol w="1753350"/>
                <a:gridCol w="1753350"/>
                <a:gridCol w="1753350"/>
                <a:gridCol w="1753350"/>
              </a:tblGrid>
              <a:tr h="239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Проблема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Нет возможности оплатить услуги дизайнера, сложно взаимодействовать с дизайнером, нет общих точек понимания идеи, нет необходимых знаний в области приложений для дизайна (как в них работать, какое выбрать), нет времени на поиск услуг по дизайну и их выполнение, приложение может помочь людям, начинающим свой путь в дизайне, опробовать себя в этой области, не затрачивая время на глубокое изучение программ, для продвинутых дизайнеров приложение предоставляет доступ к представлению моделей в виртуальной реальности, решает проблему взаимопонимания с заказчиком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Решение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Приложение будет позволять пользователям создавать в нем 3D-модели помещений и интерьера, добавлять в эти модели активные элементы, с которыми впоследствии можно будет взаимодействовать в режиме виртуальной реальности. Например, можно воссоздать комнату, добавить в нее мебель и сделать возможным замену некоторых или всех предметов интерьера на похожие по типу. Приложение не требует особых специфических знаний программирования.</a:t>
                      </a:r>
                      <a:endParaRPr sz="1100"/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Ценностное предложение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Это приложение обладает обширным и понятным функционалом, позволяющим пользоваться им как и дизайнерам, так и людям, не имеющим навыков в этой области, особой «фишкой» приложения является возможность представления созданной модели в виртуальной реальности, а также игровой формат, в котором в VR среде есть возможность взаимодействовать с объектами модели 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Конкурентное преимущество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Закрытый код приложения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Авторское право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Бесплатный хостинг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Сегменты клиентов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Люди, планирующие ремонт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Начинающие дизайнеры/люди, планирующие познать себя в этой области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Специалисты по дизайну интерьера 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Люди, желающие развлекательного контента  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757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Существующие </a:t>
                      </a:r>
                      <a:r>
                        <a:rPr lang="ru" sz="1300"/>
                        <a:t>альтернативы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услуги специалиста по дизайну интерьера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приложения, такие как SketchUp</a:t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Ключевые метрики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Количество скачиваний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Выручка 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- Переходы по рекламным объявлениям</a:t>
                      </a:r>
                      <a:endParaRPr sz="1300"/>
                    </a:p>
                  </a:txBody>
                  <a:tcPr marT="91425" marB="91425" marR="91425" marL="91425"/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Каналы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1. Официальные магазины приложений: такие как App Store и Microsoft Store.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2. </a:t>
                      </a: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Социальные сети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3. Веб-сайт и блоги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4. Партнерские программы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5. Рекламные сети.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6. Прямые продажи</a:t>
                      </a:r>
                      <a:endParaRPr sz="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7. Рекомендации и отзывы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Ранние последователи 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Блогеры, которым будет отправлено приложение с полным функционалом, для последующего распространения </a:t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4982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Структура расходов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Затраты на разработку: разработчик 300 000 руб., регистрация патента 7 800 руб.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Постоянные затраты: использование сервера - 77 100 руб/год, з/п руководителю - 50 000 руб/мес, з/п разработчику 2000/час 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Переменные затраты: размещение в Microsoft Store 1 669 руб., размещение в App Store 8 699 руб/год, реклама в интернете (500 000)</a:t>
                      </a:r>
                      <a:endParaRPr sz="1100"/>
                    </a:p>
                  </a:txBody>
                  <a:tcPr marT="91425" marB="91425" marR="91425" marL="91425"/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Потоки выручки 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1. Дополнительный платный контент, включающий в себя разные пакеты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2. Реклама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3. Партнерские программы</a:t>
                      </a:r>
                      <a:endParaRPr sz="1300"/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1931100" y="1094100"/>
            <a:ext cx="5281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Наше приложение предоставляет уникальную возможность пользователям создавать дизайн помещения с помощью 3D моделирования и добавления 3D объектов и действий для них, а также просматривать результат в режиме виртуальной реальности и взаимодействовать с объектами. Это дает нам конкурентное преимущество на рынке, так как подобные приложения еще не так распространены, и наше приложение предлагает более широкий функционал.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Мы собираемся заключить сделки с производителями мебели, чтобы добавить в приложение как можно больше доступных 3D моделей мебели.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Приложение также предлагает удобный и интуитивно понятный интерфейс, что делает его привлекательным для широкой аудитории. Мы также планируем активно продвигать приложение через маркетинг и рекламу, чтобы привлечь больше пользователей.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Исходя из вышеизложенного, наше приложение имеет все шансы стать успешным на рынке благодаря уникальным функциям, доступу к ограниченным ресурсам и поддержке индустриальных партнеров.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Кроме того, на основании проведенных опросов с потенциальными клиентами мы подтвердили наличие проблемы, которую решает наше приложение, и готовность платить за ее решение.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83" name="Google Shape;1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00" y="376064"/>
            <a:ext cx="3831074" cy="43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1. Декабрь 2023 - февраль 2024 (включительно) - планируется разработка приложения, его тестирование, загрузка 3D моделей, создание сайта и подключение к нему системы оплаты.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2. Март 2024 - активное распространение приложения, сотрудничество с блогерами, дизайнерами, осуществление рекламы.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3. До декабря 2024 - запуск продаж, масштабирование, изучение отзывов и улучшение приложения.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7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5" name="Google Shape;195;p28"/>
          <p:cNvSpPr/>
          <p:nvPr/>
        </p:nvSpPr>
        <p:spPr>
          <a:xfrm>
            <a:off x="3456473" y="3272274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Капитан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3456475" y="3005125"/>
            <a:ext cx="24078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Цкаева Анастасия Александровна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311700" y="2991775"/>
            <a:ext cx="2023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Степанов Сергей Вадимович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8"/>
          <p:cNvSpPr/>
          <p:nvPr/>
        </p:nvSpPr>
        <p:spPr>
          <a:xfrm>
            <a:off x="311697" y="3272274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Бизнес-аналитик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8"/>
          <p:cNvSpPr/>
          <p:nvPr/>
        </p:nvSpPr>
        <p:spPr>
          <a:xfrm>
            <a:off x="6671398" y="2991775"/>
            <a:ext cx="20235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Лобанов Мирон Алексеевич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8"/>
          <p:cNvSpPr/>
          <p:nvPr/>
        </p:nvSpPr>
        <p:spPr>
          <a:xfrm>
            <a:off x="6671395" y="3272274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Разработчик</a:t>
            </a:r>
            <a:endParaRPr b="1" sz="120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1400" y="1132475"/>
            <a:ext cx="2023576" cy="17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1" y="1132475"/>
            <a:ext cx="1789126" cy="178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6474" y="1132476"/>
            <a:ext cx="1859275" cy="185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2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09" name="Google Shape;209;p2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2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p2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2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2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14" name="Google Shape;21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 txBox="1"/>
          <p:nvPr/>
        </p:nvSpPr>
        <p:spPr>
          <a:xfrm>
            <a:off x="1326597" y="1175191"/>
            <a:ext cx="70242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Спасибо за внимание!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/>
          <p:nvPr/>
        </p:nvSpPr>
        <p:spPr>
          <a:xfrm>
            <a:off x="3617699" y="3239831"/>
            <a:ext cx="24420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Ссылка на телеграмм </a:t>
            </a:r>
            <a:endParaRPr b="1" i="0" sz="13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19" name="Google Shape;21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9"/>
          <p:cNvSpPr txBox="1"/>
          <p:nvPr/>
        </p:nvSpPr>
        <p:spPr>
          <a:xfrm>
            <a:off x="3617699" y="3509231"/>
            <a:ext cx="24420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Почта: anst.ksta@gmail.com</a:t>
            </a:r>
            <a:endParaRPr b="1" i="0" sz="13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21" name="Google Shape;221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62974" y="1688374"/>
            <a:ext cx="1551450" cy="15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