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61" r:id="rId6"/>
    <p:sldId id="259" r:id="rId7"/>
    <p:sldId id="263" r:id="rId8"/>
    <p:sldId id="265" r:id="rId9"/>
    <p:sldId id="260" r:id="rId10"/>
    <p:sldId id="271" r:id="rId11"/>
    <p:sldId id="273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9"/>
    <p:restoredTop sz="94610"/>
  </p:normalViewPr>
  <p:slideViewPr>
    <p:cSldViewPr snapToGrid="0" snapToObjects="1">
      <p:cViewPr>
        <p:scale>
          <a:sx n="108" d="100"/>
          <a:sy n="108" d="100"/>
        </p:scale>
        <p:origin x="189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s://leader-id.ru/users/6819492" TargetMode="Externa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hyperlink" Target="https://leader-id.ru/users/6852356" TargetMode="External"/><Relationship Id="rId11" Type="http://schemas.openxmlformats.org/officeDocument/2006/relationships/hyperlink" Target="https://leader-id.ru/users/6259809" TargetMode="External"/><Relationship Id="rId10" Type="http://schemas.openxmlformats.org/officeDocument/2006/relationships/hyperlink" Target="https://leader-id.ru/users/6804713" TargetMode="Externa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74198" y="-174076"/>
            <a:ext cx="6217002" cy="5143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Прогнозирование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природных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рисков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— вызовы и решения
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62144"/>
            <a:ext cx="2635094" cy="662609"/>
          </a:xfrm>
          <a:prstGeom prst="rect">
            <a:avLst/>
          </a:prstGeom>
          <a:solidFill>
            <a:srgbClr val="EA7148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751220"/>
            <a:ext cx="2635094" cy="382922"/>
          </a:xfrm>
          <a:prstGeom prst="rect">
            <a:avLst/>
          </a:prstGeom>
          <a:solidFill>
            <a:srgbClr val="EA7148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37" y="62144"/>
            <a:ext cx="1646873" cy="852955"/>
          </a:xfrm>
          <a:prstGeom prst="rect">
            <a:avLst/>
          </a:prstGeom>
          <a:solidFill>
            <a:srgbClr val="EF9457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4091" y="-147647"/>
            <a:ext cx="870864" cy="1272536"/>
          </a:xfrm>
          <a:prstGeom prst="rect">
            <a:avLst/>
          </a:prstGeom>
          <a:solidFill>
            <a:srgbClr val="B5D8E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92" y="942682"/>
            <a:ext cx="2084525" cy="217927"/>
          </a:xfrm>
          <a:prstGeom prst="rect">
            <a:avLst/>
          </a:prstGeom>
          <a:solidFill>
            <a:srgbClr val="D45D97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35" y="62144"/>
            <a:ext cx="2227769" cy="880538"/>
          </a:xfrm>
          <a:prstGeom prst="rect">
            <a:avLst/>
          </a:prstGeom>
          <a:solidFill>
            <a:srgbClr val="ED92AD"/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62" y="986197"/>
            <a:ext cx="3260592" cy="870865"/>
          </a:xfrm>
          <a:prstGeom prst="rect">
            <a:avLst/>
          </a:prstGeom>
          <a:solidFill>
            <a:srgbClr val="B497E3"/>
          </a:solidFill>
        </p:spPr>
      </p:pic>
      <p:sp>
        <p:nvSpPr>
          <p:cNvPr id="12" name="Текстовое поле 11"/>
          <p:cNvSpPr txBox="1"/>
          <p:nvPr/>
        </p:nvSpPr>
        <p:spPr>
          <a:xfrm>
            <a:off x="948690" y="3665855"/>
            <a:ext cx="7991475" cy="1356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Вердиев</a:t>
            </a:r>
            <a:r>
              <a:rPr lang="en-US" altLang="ru-RU"/>
              <a:t> </a:t>
            </a:r>
            <a:r>
              <a:rPr lang="en-US" altLang="en-US"/>
              <a:t>Шахмир</a:t>
            </a:r>
            <a:r>
              <a:rPr lang="en-US" altLang="ru-RU"/>
              <a:t> (6852356) </a:t>
            </a:r>
            <a:r>
              <a:rPr lang="en-US" altLang="en-US"/>
              <a:t>номер</a:t>
            </a:r>
            <a:r>
              <a:rPr lang="en-US" altLang="ru-RU"/>
              <a:t> </a:t>
            </a:r>
            <a:r>
              <a:rPr lang="en-US" altLang="en-US"/>
              <a:t>телефона</a:t>
            </a:r>
            <a:r>
              <a:rPr lang="en-US" altLang="ru-RU"/>
              <a:t> </a:t>
            </a:r>
            <a:r>
              <a:rPr lang="en-US" altLang="en-US"/>
              <a:t>Тимлида</a:t>
            </a:r>
            <a:r>
              <a:rPr lang="en-US" altLang="ru-RU"/>
              <a:t> (+7 989 531 49 76),</a:t>
            </a:r>
            <a:r>
              <a:rPr lang="en-US" altLang="en-US"/>
              <a:t>Артем</a:t>
            </a:r>
            <a:r>
              <a:rPr lang="en-US" altLang="ru-RU"/>
              <a:t> </a:t>
            </a:r>
            <a:r>
              <a:rPr lang="en-US" altLang="en-US"/>
              <a:t>Симашко</a:t>
            </a:r>
            <a:r>
              <a:rPr lang="en-US" altLang="ru-RU"/>
              <a:t> (6259809), </a:t>
            </a:r>
            <a:r>
              <a:rPr lang="en-US" altLang="en-US"/>
              <a:t>София</a:t>
            </a:r>
            <a:r>
              <a:rPr lang="en-US" altLang="ru-RU"/>
              <a:t> </a:t>
            </a:r>
            <a:r>
              <a:rPr lang="en-US" altLang="en-US"/>
              <a:t>Еналеева</a:t>
            </a:r>
            <a:r>
              <a:rPr lang="en-US" altLang="ru-RU"/>
              <a:t> (6804713),</a:t>
            </a:r>
            <a:r>
              <a:rPr lang="en-US" altLang="en-US"/>
              <a:t>Бойко</a:t>
            </a:r>
            <a:r>
              <a:rPr lang="en-US" altLang="ru-RU"/>
              <a:t> </a:t>
            </a:r>
            <a:r>
              <a:rPr lang="en-US" altLang="en-US"/>
              <a:t>Артём</a:t>
            </a:r>
            <a:r>
              <a:rPr lang="en-US" altLang="ru-RU"/>
              <a:t>(6819492)</a:t>
            </a:r>
            <a:r>
              <a:rPr lang="ru-RU" altLang="en-US"/>
              <a:t> </a:t>
            </a:r>
            <a:r>
              <a:rPr lang="en-US" altLang="ru-RU"/>
              <a:t>EcoPredict AI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Проблема, подлежащая решению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Отсутствие оперативных и достоверных данных усложняет прогнозирование вероятности и масштабов природных катастроф.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Разрозненные источники информации не интегрированы, вызывая задержки и ошибки в анализе рисков.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Финансовые потери и ущерб репутации компаний существенно увеличиваются из-за неточностей прогнозов и недостаточной подготовки.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Сложности в адаптации существующих моделей к быстро меняющимся климатическим условиям требуют новых технологических решений.
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6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Наше решение — цифровая платформа для оценки рисков
</a:t>
            </a:r>
            <a:endParaRPr lang="en-US" sz="226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Реальное время сбора данных о природных угрозах
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Платформа автоматически агрегирует свежие данные о стихийных бедствиях, обеспечивая надежную основу для мгновенного реагирования и анализа потенциальных угроз.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Машинное обучение для точных прогнозов последствий
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Используем глубокие модели обучения, позволяющие прогнозировать масштаб и влияние природных рисков с высокой точностью, минимизируя ошибки в оценке.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Интеграция с корпоративными системами
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Обеспечивается бесшовное подключение к существующим бизнес и ИТ-системам, поддерживая принятие решений на основе актуальных и проверенных данных.
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Наши конкурентные преимущества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Собственная платформа обработки больших данных, позволяющая быстро анализировать огромные объемы информации для точного прогнозирования.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Обновление сведений менее чем за 10 минут после события обеспечивает своевременную реакцию клиентов и минимизацию ущерба.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Запатентованные алгоритмы оценки риска легко интегрируются через API, что увеличивает масштабируемость и гибкость решения.
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Модель подписки SaaS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Предлагается ежемесячная подписка для корпоративных клиентов с различными уровнями доступа и поддержки. Это обеспечивает постоянное обновление данных и сервисной поддержки.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Дополнительно реализуются специализированные консалтинговые проекты и обучение, адаптированные под потребности отраслевых клиентов для повышения эффективности использования платформы.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Гибкая месячная подписка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Консалтинговые услуги и обучение
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8900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8463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Целевая аудитория продукта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30200" y="2393850"/>
            <a:ext cx="1807200" cy="1785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Страховые компании
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Оценка рисков и оптимизация страховых продуктов с учётом постоянно меняющихся природных факторов.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393850"/>
            <a:ext cx="1807200" cy="1785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Промышленные предприятия
</a:t>
            </a:r>
            <a:r>
              <a:rPr lang="en-US" sz="1305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Прогнозирование угроз для промышленных объектов и минимизация потенциальных убытков от стихийных бедствий.
</a:t>
            </a:r>
            <a:endParaRPr lang="en-US" sz="1305" dirty="0"/>
          </a:p>
        </p:txBody>
      </p:sp>
      <p:sp>
        <p:nvSpPr>
          <p:cNvPr id="19" name="Text 4"/>
          <p:cNvSpPr txBox="1"/>
          <p:nvPr/>
        </p:nvSpPr>
        <p:spPr>
          <a:xfrm>
            <a:off x="4753348" y="2393850"/>
            <a:ext cx="1998170" cy="13761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Девелоперы недвижимости
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Учет природных рисков при планировании и строительстве объектов для повышения их устойчивости.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9411" y="2393850"/>
            <a:ext cx="2096696" cy="1785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Органы власти
</a:t>
            </a:r>
            <a:r>
              <a:rPr lang="en-US" sz="138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Поддержка в разработке стратегий управления рисками и обеспечения безопасности населения в условиях климатических изменений.
</a:t>
            </a:r>
            <a:endParaRPr lang="en-US" sz="138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74198" y="573132"/>
            <a:ext cx="6217002" cy="47341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Команда: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62144"/>
            <a:ext cx="2635094" cy="662609"/>
          </a:xfrm>
          <a:prstGeom prst="rect">
            <a:avLst/>
          </a:prstGeom>
          <a:solidFill>
            <a:srgbClr val="EA7148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751220"/>
            <a:ext cx="2635094" cy="382922"/>
          </a:xfrm>
          <a:prstGeom prst="rect">
            <a:avLst/>
          </a:prstGeom>
          <a:solidFill>
            <a:srgbClr val="EA7148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37" y="62144"/>
            <a:ext cx="1646873" cy="852955"/>
          </a:xfrm>
          <a:prstGeom prst="rect">
            <a:avLst/>
          </a:prstGeom>
          <a:solidFill>
            <a:srgbClr val="EF9457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4726" y="-156537"/>
            <a:ext cx="870864" cy="1272536"/>
          </a:xfrm>
          <a:prstGeom prst="rect">
            <a:avLst/>
          </a:prstGeom>
          <a:solidFill>
            <a:srgbClr val="B5D8E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92" y="942682"/>
            <a:ext cx="2084525" cy="217927"/>
          </a:xfrm>
          <a:prstGeom prst="rect">
            <a:avLst/>
          </a:prstGeom>
          <a:solidFill>
            <a:srgbClr val="D45D97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35" y="62144"/>
            <a:ext cx="2227769" cy="880538"/>
          </a:xfrm>
          <a:prstGeom prst="rect">
            <a:avLst/>
          </a:prstGeom>
          <a:solidFill>
            <a:srgbClr val="ED92AD"/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62" y="986197"/>
            <a:ext cx="3260592" cy="870865"/>
          </a:xfrm>
          <a:prstGeom prst="rect">
            <a:avLst/>
          </a:prstGeom>
          <a:solidFill>
            <a:srgbClr val="B497E3"/>
          </a:solidFill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4198" y="2058195"/>
          <a:ext cx="6668514" cy="27394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34257"/>
                <a:gridCol w="3334257"/>
              </a:tblGrid>
              <a:tr h="684859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Бойко Артём Алексеевич, Т.МИ2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https://leader-id.ru/users/6819492</a:t>
                      </a:r>
                      <a:endParaRPr lang="ru-RU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4859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Еналеева София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Ринатовна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https://leader-id.ru/users/6804713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4859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Симашко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Артём Александрович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/>
                        </a:rPr>
                        <a:t>https://leader-id.ru/users/6259809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4859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Вердиев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Шахмир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Видадиевич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sng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2"/>
                        </a:rPr>
                        <a:t>https://leader-id.ru/users/6852356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81075" y="523875"/>
            <a:ext cx="5805170" cy="44983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Команда: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-122"/>
              <a:cs typeface="Arial" panose="020B0604020202020204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3" y="44364"/>
            <a:ext cx="2635094" cy="662609"/>
          </a:xfrm>
          <a:prstGeom prst="rect">
            <a:avLst/>
          </a:prstGeom>
          <a:solidFill>
            <a:srgbClr val="EA7148"/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" y="751220"/>
            <a:ext cx="2635094" cy="382922"/>
          </a:xfrm>
          <a:prstGeom prst="rect">
            <a:avLst/>
          </a:prstGeom>
          <a:solidFill>
            <a:srgbClr val="EA7148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37" y="62144"/>
            <a:ext cx="1646873" cy="852955"/>
          </a:xfrm>
          <a:prstGeom prst="rect">
            <a:avLst/>
          </a:prstGeom>
          <a:solidFill>
            <a:srgbClr val="EF9457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4726" y="-156537"/>
            <a:ext cx="870864" cy="1272536"/>
          </a:xfrm>
          <a:prstGeom prst="rect">
            <a:avLst/>
          </a:prstGeom>
          <a:solidFill>
            <a:srgbClr val="B5D8E1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92" y="942682"/>
            <a:ext cx="2084525" cy="217927"/>
          </a:xfrm>
          <a:prstGeom prst="rect">
            <a:avLst/>
          </a:prstGeom>
          <a:solidFill>
            <a:srgbClr val="D45D97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35" y="62144"/>
            <a:ext cx="2227769" cy="880538"/>
          </a:xfrm>
          <a:prstGeom prst="rect">
            <a:avLst/>
          </a:prstGeom>
          <a:solidFill>
            <a:srgbClr val="ED92AD"/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62" y="986197"/>
            <a:ext cx="3260592" cy="870865"/>
          </a:xfrm>
          <a:prstGeom prst="rect">
            <a:avLst/>
          </a:prstGeom>
          <a:solidFill>
            <a:srgbClr val="B497E3"/>
          </a:solidFill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86130" y="915035"/>
          <a:ext cx="8296275" cy="429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11395"/>
                <a:gridCol w="3484880"/>
              </a:tblGrid>
              <a:tr h="105156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Бойко Артём Алексеевич, Т.МИ2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ru-RU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Backend / Data Engineer</a:t>
                      </a:r>
                      <a:endParaRPr lang="en-US" altLang="ru-RU" b="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</a:t>
                      </a:r>
                      <a:r>
                        <a:rPr lang="en-US" altLang="ru-RU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altLang="ru-RU" b="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обработка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хранение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данных</a:t>
                      </a:r>
                      <a:endParaRPr lang="en-US" altLang="en-US" sz="800" b="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серверной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логики</a:t>
                      </a:r>
                      <a:endParaRPr lang="en-US" altLang="en-US" sz="800" b="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программирование</a:t>
                      </a:r>
                      <a:endParaRPr lang="en-US" altLang="en-US" sz="800" b="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Big Data, backend-</a:t>
                      </a:r>
                      <a:r>
                        <a:rPr lang="en-US" altLang="en-US" sz="800" b="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endParaRPr lang="en-US" altLang="en-US" sz="800" b="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Еналеева София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Ринатовна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ru-RU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GIS-</a:t>
                      </a:r>
                      <a:r>
                        <a:rPr lang="en-US" altLang="en-US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</a:t>
                      </a:r>
                      <a:r>
                        <a:rPr lang="en-US" altLang="ru-RU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en-US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аналитик</a:t>
                      </a:r>
                      <a:endParaRPr lang="en-US" altLang="en-US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altLang="ru-RU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геоданными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построение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визуализация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рисков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GIS-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навыки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пространственный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GIS</a:t>
                      </a:r>
                      <a:endParaRPr lang="en-US" altLang="ru-RU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Симашко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Артём Александрович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ru-RU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ML-</a:t>
                      </a:r>
                      <a:r>
                        <a:rPr lang="en-US" altLang="en-US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инженер</a:t>
                      </a:r>
                      <a:endParaRPr lang="en-US" altLang="en-US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altLang="ru-RU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моделей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машинного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обучения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данных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построение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прогнозов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Python,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ML-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моделей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данными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Вердиев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Шахмир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Видадиевич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ru-RU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Lead / Product Manager</a:t>
                      </a:r>
                      <a:endParaRPr lang="en-US" altLang="ru-RU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Функционал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altLang="ru-RU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проектом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командой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продукта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логики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вход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знания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IT,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задачами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Компетенции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выход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AI/GIS-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проектом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продуктовая</a:t>
                      </a:r>
                      <a:r>
                        <a:rPr lang="en-US" altLang="ru-RU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800" dirty="0">
                          <a:solidFill>
                            <a:schemeClr val="bg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endParaRPr lang="en-US" altLang="en-US" sz="800" dirty="0">
                        <a:solidFill>
                          <a:schemeClr val="bg1"/>
                        </a:solidFill>
                        <a:highlight>
                          <a:srgbClr val="0000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4015</Words>
  <Application>WPS Presentation</Application>
  <PresentationFormat>Экран (16:9)</PresentationFormat>
  <Paragraphs>136</Paragraphs>
  <Slides>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Arial</vt:lpstr>
      <vt:lpstr>Arial</vt:lpstr>
      <vt:lpstr>Calibri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Mega Fart</cp:lastModifiedBy>
  <cp:revision>3</cp:revision>
  <dcterms:created xsi:type="dcterms:W3CDTF">2026-04-20T16:54:00Z</dcterms:created>
  <dcterms:modified xsi:type="dcterms:W3CDTF">2026-04-22T23:35:23Z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1049-12.1.0.25242</vt:lpwstr>
  </property>
  <property fmtid="{D5CDD505-2E9C-101B-9397-08002B2CF9AE}" pid="3" name="ICV">
    <vt:lpwstr>205B2421E5E5418EB00DA4F800FABDA7_12</vt:lpwstr>
  </property>
</Properties>
</file>