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png" ContentType="image/png"/>
  <Default Extension="bmp" ContentType="image/bmp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3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60"/>
  </p:normalViewPr>
  <p:slideViewPr>
    <p:cSldViewPr snapToGrid="0">
      <p:cViewPr varScale="1">
        <p:scale>
          <a:sx n="89" d="100"/>
          <a:sy n="89" d="100"/>
        </p:scale>
        <p:origin x="114" y="324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tableStyles" Target="tableStyles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  <a:p>
            <a:endParaRPr lang="en-US"/>
          </a:p>
        </p:txBody>
      </p:sp>
      <p:sp>
        <p:nvSpPr>
          <p:cNvPr id="3" name="Заполнитель даты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0C3702-E111-4915-B1B1-16B3C3C159E8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4" name="Заполнитель изображения слайда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  <a:p>
            <a:endParaRPr lang="en-US"/>
          </a:p>
        </p:txBody>
      </p:sp>
      <p:sp>
        <p:nvSpPr>
          <p:cNvPr id="5" name="Заполнитель заметок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6" name="Заполнитель нижнего колонтитула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altLang="en-US"/>
          </a:p>
        </p:txBody>
      </p:sp>
      <p:sp>
        <p:nvSpPr>
          <p:cNvPr id="7" name="Заполнитель номера слайда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3E4EE4-C07C-485F-A882-AF0AFCB1779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6279332A-19E9-4C95-B4B5-BF9BB6B41E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0F0B5A7B-C68A-4B6C-AE07-4582D1D2389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708752EE-BBB8-4066-9C7A-073ABB94A5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F589BE70-CC9B-48B0-9466-E0116B9CFF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A88B4701-A2ED-4914-9638-D33C9D8E25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71A48DD4-DD25-414E-817E-8745D47B27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334F4783-9879-4556-A87F-B5D5455716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36F9F271-2145-4FBA-B2C2-D5328934B1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302763C1-9A36-4942-8620-48E47DC1DE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1D0475EF-94CA-49C9-A6D2-F33F07ECF0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525FF1AA-0955-4E0F-8CCE-BF0DE75B0D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Подзаголовок 2"/>
          <p:cNvSpPr>
            <a:spLocks noGrp="1" noEditPoints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ru-RU" altLang="en-US"/>
              <a:t>Щелкните для изменения стиля основного подзаголовка</a:t>
            </a:r>
          </a:p>
        </p:txBody>
      </p:sp>
      <p:sp>
        <p:nvSpPr>
          <p:cNvPr id="4" name="Заполнитель даты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5" name="Заполнитель нижнего колонтитула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Заполнитель номера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ние и контен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" name="Заполнитель даты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5" name="Заполнитель нижнего колонтитула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Заполнитель номера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altLang="en-US"/>
              <a:t>Щелкните для изменения стиля основного текста</a:t>
            </a:r>
          </a:p>
        </p:txBody>
      </p:sp>
      <p:sp>
        <p:nvSpPr>
          <p:cNvPr id="4" name="Заполнитель даты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5" name="Заполнитель нижнего колонтитула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Заполнитель номера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контен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" name="Заполнитель контента 3"/>
          <p:cNvSpPr>
            <a:spLocks noGrp="1" noEditPoints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5" name="Заполнитель даты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6" name="Заполнитель нижнего колонтитула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7" name="Заполнитель номера слайда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altLang="en-US"/>
              <a:t>Щелкните для изменения стиля основного текста</a:t>
            </a:r>
          </a:p>
        </p:txBody>
      </p:sp>
      <p:sp>
        <p:nvSpPr>
          <p:cNvPr id="4" name="Заполнитель контента 3"/>
          <p:cNvSpPr>
            <a:spLocks noGrp="1" noEditPoints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5" name="Заполнитель текста 4"/>
          <p:cNvSpPr>
            <a:spLocks noGrp="1" noEditPoints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altLang="en-US"/>
              <a:t>Щелкните для изменения стиля основного текста</a:t>
            </a:r>
          </a:p>
        </p:txBody>
      </p:sp>
      <p:sp>
        <p:nvSpPr>
          <p:cNvPr id="6" name="Заполнитель контента 5"/>
          <p:cNvSpPr>
            <a:spLocks noGrp="1" noEditPoints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7" name="Заполнитель даты 6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8" name="Заполнитель нижнего колонтитула 7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9" name="Заполнитель номера слайда 8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назв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Заполнитель даты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4" name="Заполнитель нижнего колонтитула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5" name="Заполнитель номера слайда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даты 1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3" name="Заполнитель нижнего колонтитула 2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Контен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" name="Заполнитель текста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altLang="en-US"/>
              <a:t>Щелкните для изменения стиля основного текста</a:t>
            </a:r>
          </a:p>
        </p:txBody>
      </p:sp>
      <p:sp>
        <p:nvSpPr>
          <p:cNvPr id="5" name="Заполнитель даты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6" name="Заполнитель нижнего колонтитула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7" name="Заполнитель номера слайда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Изображение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Заполнитель изображения 2"/>
          <p:cNvSpPr>
            <a:spLocks noGrp="1" noEditPoints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altLang="en-US"/>
              <a:t>Щелкните значок, чтобы добавить рисунок</a:t>
            </a:r>
          </a:p>
        </p:txBody>
      </p:sp>
      <p:sp>
        <p:nvSpPr>
          <p:cNvPr id="4" name="Заполнитель текста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altLang="en-US"/>
              <a:t>Щелкните для изменения стиля основного текста</a:t>
            </a:r>
          </a:p>
        </p:txBody>
      </p:sp>
      <p:sp>
        <p:nvSpPr>
          <p:cNvPr id="5" name="Заполнитель даты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6" name="Заполнитель нижнего колонтитула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7" name="Заполнитель номера слайда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Название и текст по вертика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Заполнитель текста по вертикали 2"/>
          <p:cNvSpPr>
            <a:spLocks noGrp="1" noEditPoints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" name="Заполнитель даты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5" name="Заполнитель нижнего колонтитула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Заполнитель номера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Название по вертикали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Заполнитель текста по вертикали 2"/>
          <p:cNvSpPr>
            <a:spLocks noGrp="1" noEditPoints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" name="Заполнитель даты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5" name="Заполнитель нижнего колонтитула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Заполнитель номера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названия 1"/>
          <p:cNvSpPr>
            <a:spLocks noGrp="1" noEditPoints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" name="Заполнитель даты 3"/>
          <p:cNvSpPr>
            <a:spLocks noGrp="1" noEditPoints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D7FF2-845F-41B9-944F-35B90659B7D6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5" name="Заполнитель нижнего колонтитула 4"/>
          <p:cNvSpPr>
            <a:spLocks noGrp="1" noEditPoints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altLang="en-US"/>
          </a:p>
        </p:txBody>
      </p:sp>
      <p:sp>
        <p:nvSpPr>
          <p:cNvPr id="6" name="Заполнитель номера слайда 5"/>
          <p:cNvSpPr>
            <a:spLocks noGrp="1" noEditPoints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bmp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2.bmp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bmp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bmp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Relationship Id="rId10" Type="http://schemas.openxmlformats.org/officeDocument/2006/relationships/notesSlide" Target="../notesSlides/notesSlide5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jpeg"/><Relationship Id="rId5" Type="http://schemas.openxmlformats.org/officeDocument/2006/relationships/image" Target="../media/image7.png"/><Relationship Id="rId6" Type="http://schemas.openxmlformats.org/officeDocument/2006/relationships/image" Target="../media/image8.jpeg"/><Relationship Id="rId7" Type="http://schemas.openxmlformats.org/officeDocument/2006/relationships/image" Target="../media/image9.jpeg"/><Relationship Id="rId8" Type="http://schemas.openxmlformats.org/officeDocument/2006/relationships/image" Target="../media/image2.bmp"/><Relationship Id="rId9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bmp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image" Target="../media/image2.bmp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Relationship Id="rId10" Type="http://schemas.openxmlformats.org/officeDocument/2006/relationships/image" Target="../media/image21.png"/><Relationship Id="rId11" Type="http://schemas.openxmlformats.org/officeDocument/2006/relationships/image" Target="../media/image22.png"/><Relationship Id="rId12" Type="http://schemas.openxmlformats.org/officeDocument/2006/relationships/image" Target="../media/image23.png"/><Relationship Id="rId13" Type="http://schemas.openxmlformats.org/officeDocument/2006/relationships/image" Target="../media/image2.bmp"/><Relationship Id="rId14" Type="http://schemas.openxmlformats.org/officeDocument/2006/relationships/slideLayout" Target="../slideLayouts/slideLayout2.xml"/><Relationship Id="rId15" Type="http://schemas.openxmlformats.org/officeDocument/2006/relationships/notesSlide" Target="../notesSlides/notesSlide8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.bmp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bmp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2.bmp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 noEditPoints="1"/>
          </p:cNvSpPr>
          <p:nvPr>
            <p:ph type="subTitle" idx="1"/>
          </p:nvPr>
        </p:nvSpPr>
        <p:spPr>
          <a:xfrm>
            <a:off x="1080199" y="2383675"/>
            <a:ext cx="9219363" cy="1655762"/>
          </a:xfrm>
        </p:spPr>
        <p:txBody>
          <a:bodyPr/>
          <a:lstStyle/>
          <a:p>
            <a:r>
              <a:rPr lang="ru-RU" sz="1900" b="1" i="0" u="none" strike="noStrike" dirty="0">
                <a:solidFill>
                  <a:srgbClr val="000000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Стартап-проект создания цифрового платформенного решения для обеспечения непрерывной логистики автокомпонентов и оптимизации производственного процесса для российского </a:t>
            </a:r>
            <a:br>
              <a:rPr lang="ru-RU" sz="1900" b="1" i="0" u="none" strike="noStrike" dirty="0">
                <a:solidFill>
                  <a:srgbClr val="000000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</a:br>
            <a:r>
              <a:rPr lang="ru-RU" sz="1900" b="1" i="0" u="none" strike="noStrike" dirty="0">
                <a:solidFill>
                  <a:srgbClr val="000000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автомобилестроительного бизнеса</a:t>
            </a:r>
            <a:endParaRPr lang="ru-RU" altLang="en-US"/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0697308" y="0"/>
            <a:ext cx="1494692" cy="14946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7.png"/>
          <p:cNvPicPr preferRelativeResize="0"/>
          <p:nvPr/>
        </p:nvPicPr>
        <p:blipFill>
          <a:blip r:embed="rId1"/>
          <a:srcRect/>
          <a:stretch>
            <a:fillRect/>
          </a:stretch>
        </p:blipFill>
        <p:spPr>
          <a:xfrm>
            <a:off x="73228" y="1887338"/>
            <a:ext cx="12093820" cy="4518974"/>
          </a:xfrm>
          <a:prstGeom prst="rect">
            <a:avLst/>
          </a:prstGeom>
        </p:spPr>
      </p:pic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>
          <a:xfrm>
            <a:off x="12261919" y="5436751"/>
            <a:ext cx="165798" cy="476443"/>
          </a:xfrm>
        </p:spPr>
        <p:txBody>
          <a:bodyPr/>
          <a:lstStyle/>
          <a:p/>
        </p:txBody>
      </p:sp>
      <p:grpSp>
        <p:nvGrpSpPr>
          <p:cNvPr id="4" name="Group 12"/>
          <p:cNvGrpSpPr/>
          <p:nvPr/>
        </p:nvGrpSpPr>
        <p:grpSpPr>
          <a:xfrm rot="-5400000">
            <a:off x="2767989" y="-2533422"/>
            <a:ext cx="1086131" cy="6664511"/>
            <a:chOff x="0" y="0"/>
            <a:chExt cx="2354580" cy="11492046"/>
          </a:xfrm>
          <a:solidFill>
            <a:srgbClr val="3333FF"/>
          </a:solidFill>
        </p:grpSpPr>
        <p:sp>
          <p:nvSpPr>
            <p:cNvPr id="5" name="Freeform 13"/>
            <p:cNvSpPr/>
            <p:nvPr/>
          </p:nvSpPr>
          <p:spPr>
            <a:xfrm>
              <a:off x="0" y="0"/>
              <a:ext cx="2353310" cy="11492046"/>
            </a:xfrm>
            <a:custGeom>
              <a:avLst/>
              <a:rect l="l" t="t" r="r" b="b"/>
              <a:pathLst>
                <a:path w="2353310" h="11492046">
                  <a:moveTo>
                    <a:pt x="784860" y="11424736"/>
                  </a:moveTo>
                  <a:cubicBezTo>
                    <a:pt x="905510" y="11465376"/>
                    <a:pt x="1042670" y="11492046"/>
                    <a:pt x="1177290" y="11492046"/>
                  </a:cubicBezTo>
                  <a:cubicBezTo>
                    <a:pt x="1311910" y="11492046"/>
                    <a:pt x="1441450" y="11469186"/>
                    <a:pt x="1560830" y="11428546"/>
                  </a:cubicBezTo>
                  <a:cubicBezTo>
                    <a:pt x="1563370" y="11427276"/>
                    <a:pt x="1565910" y="11427276"/>
                    <a:pt x="1568450" y="11426006"/>
                  </a:cubicBezTo>
                  <a:cubicBezTo>
                    <a:pt x="2016760" y="11263446"/>
                    <a:pt x="2346960" y="10834186"/>
                    <a:pt x="2353310" y="10306003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0298100"/>
                  </a:lnTo>
                  <a:cubicBezTo>
                    <a:pt x="6350" y="10836726"/>
                    <a:pt x="331470" y="11265986"/>
                    <a:pt x="784860" y="11424736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 sz="1400" b="1">
                <a:latin typeface="Arial" pitchFamily="34" charset="0" panose="020B0604020202020204"/>
                <a:cs typeface="Arial" pitchFamily="34" charset="0" panose="020B0604020202020204"/>
              </a:endParaRPr>
            </a:p>
          </p:txBody>
        </p:sp>
      </p:grpSp>
      <p:grpSp>
        <p:nvGrpSpPr>
          <p:cNvPr id="6" name="Group 10"/>
          <p:cNvGrpSpPr/>
          <p:nvPr/>
        </p:nvGrpSpPr>
        <p:grpSpPr>
          <a:xfrm>
            <a:off x="-21201" y="5224654"/>
            <a:ext cx="1635964" cy="1633346"/>
            <a:chOff x="0" y="0"/>
            <a:chExt cx="6350000" cy="6339840"/>
          </a:xfrm>
          <a:solidFill>
            <a:srgbClr val="3333FF"/>
          </a:solidFill>
        </p:grpSpPr>
        <p:sp>
          <p:nvSpPr>
            <p:cNvPr id="7" name="Freeform 11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" name="Freeform 11"/>
          <p:cNvSpPr/>
          <p:nvPr/>
        </p:nvSpPr>
        <p:spPr>
          <a:xfrm rot="2700000">
            <a:off x="11633680" y="3057336"/>
            <a:ext cx="6164339" cy="6164339"/>
          </a:xfrm>
          <a:custGeom>
            <a:avLst/>
            <a:rect l="l" t="t" r="r" b="b"/>
            <a:pathLst>
              <a:path w="1913890" h="1913890">
                <a:moveTo>
                  <a:pt x="0" y="0"/>
                </a:moveTo>
                <a:lnTo>
                  <a:pt x="0" y="1913890"/>
                </a:lnTo>
                <a:lnTo>
                  <a:pt x="1913890" y="1913890"/>
                </a:lnTo>
                <a:lnTo>
                  <a:pt x="1913890" y="0"/>
                </a:lnTo>
                <a:lnTo>
                  <a:pt x="0" y="0"/>
                </a:lnTo>
                <a:close/>
                <a:moveTo>
                  <a:pt x="1852930" y="1852930"/>
                </a:moveTo>
                <a:lnTo>
                  <a:pt x="59690" y="1852930"/>
                </a:lnTo>
                <a:lnTo>
                  <a:pt x="59690" y="59690"/>
                </a:lnTo>
                <a:lnTo>
                  <a:pt x="1852930" y="59690"/>
                </a:lnTo>
                <a:lnTo>
                  <a:pt x="1852930" y="1852930"/>
                </a:lnTo>
                <a:close/>
              </a:path>
            </a:pathLst>
          </a:custGeom>
          <a:solidFill>
            <a:srgbClr val="3333FF"/>
          </a:solidFill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13"/>
          <p:cNvSpPr/>
          <p:nvPr/>
        </p:nvSpPr>
        <p:spPr>
          <a:xfrm>
            <a:off x="11481707" y="6406313"/>
            <a:ext cx="530470" cy="451688"/>
          </a:xfrm>
          <a:prstGeom prst="rect">
            <a:avLst/>
          </a:prstGeom>
          <a:solidFill>
            <a:srgbClr val="3333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33FF"/>
              </a:solidFill>
            </a:endParaRPr>
          </a:p>
        </p:txBody>
      </p:sp>
      <p:sp>
        <p:nvSpPr>
          <p:cNvPr id="11" name="Прямоугольник: скругленные углы 6"/>
          <p:cNvSpPr/>
          <p:nvPr/>
        </p:nvSpPr>
        <p:spPr>
          <a:xfrm>
            <a:off x="910608" y="1919067"/>
            <a:ext cx="9806395" cy="3880989"/>
          </a:xfrm>
          <a:prstGeom prst="roundRect">
            <a:avLst/>
          </a:prstGeom>
          <a:solidFill>
            <a:srgbClr val="DEEBF7">
              <a:alpha val="3686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Текст. поле 12"/>
          <p:cNvSpPr txBox="1"/>
          <p:nvPr/>
        </p:nvSpPr>
        <p:spPr>
          <a:xfrm>
            <a:off x="346668" y="1341899"/>
            <a:ext cx="11498664" cy="1154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ru-RU" sz="1800" b="1" i="0" u="none" strike="noStrike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Маркетплейс-платформа</a:t>
            </a:r>
            <a:r>
              <a:rPr lang="ru-RU" sz="1800" b="0" i="0" u="none" strike="noStrike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 для продавцов и покупателей автомобильных компонентов, </a:t>
            </a:r>
            <a:br>
              <a:rPr lang="en-US" sz="1800" b="0" i="0" u="none" strike="noStrike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</a:br>
            <a:r>
              <a:rPr lang="ru-RU" sz="1800" b="0" i="0" u="none" strike="noStrike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которая позволит им пользоваться услугами </a:t>
            </a:r>
            <a:r>
              <a:rPr lang="ru-RU" sz="1800" b="1" i="0" u="none" strike="noStrike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заказа и доставки автомобильных деталей</a:t>
            </a:r>
            <a:endParaRPr lang="ru-RU" sz="1700" b="0" i="0" u="none" strike="noStrike" dirty="0">
              <a:latin typeface="Times New Roman" pitchFamily="18" charset="0" panose="02020603050405020304"/>
            </a:endParaRPr>
          </a:p>
          <a:p>
            <a:pPr marL="0" indent="0">
              <a:buNone/>
            </a:pPr>
            <a:endParaRPr lang="ru-RU" sz="1700" b="0" i="0" u="none" strike="noStrike" dirty="0">
              <a:latin typeface="Times New Roman" pitchFamily="18" charset="0" panose="02020603050405020304"/>
            </a:endParaRPr>
          </a:p>
          <a:p>
            <a:pPr marL="0" indent="0">
              <a:buNone/>
            </a:pPr>
            <a:endParaRPr lang="ru-RU" sz="1700" b="0" i="0" u="none" strike="noStrike" dirty="0">
              <a:latin typeface="Times New Roman" pitchFamily="18" charset="0" panose="02020603050405020304"/>
            </a:endParaRPr>
          </a:p>
        </p:txBody>
      </p:sp>
      <p:sp>
        <p:nvSpPr>
          <p:cNvPr id="14" name="Текст. поле 13"/>
          <p:cNvSpPr txBox="1"/>
          <p:nvPr/>
        </p:nvSpPr>
        <p:spPr>
          <a:xfrm>
            <a:off x="73228" y="452597"/>
            <a:ext cx="8534400" cy="693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spc="200" dirty="0">
                <a:solidFill>
                  <a:srgbClr val="FFFFFF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ОПИСАНИЕ ПРОДУКТА</a:t>
            </a:r>
            <a:endParaRPr lang="en-US"/>
          </a:p>
        </p:txBody>
      </p:sp>
      <p:sp>
        <p:nvSpPr>
          <p:cNvPr id="8" name="Freeform 11"/>
          <p:cNvSpPr/>
          <p:nvPr/>
        </p:nvSpPr>
        <p:spPr>
          <a:xfrm rot="2700000">
            <a:off x="9884304" y="4236659"/>
            <a:ext cx="6164339" cy="6164339"/>
          </a:xfrm>
          <a:custGeom>
            <a:avLst/>
            <a:rect l="l" t="t" r="r" b="b"/>
            <a:pathLst>
              <a:path w="1913890" h="1913890">
                <a:moveTo>
                  <a:pt x="0" y="0"/>
                </a:moveTo>
                <a:lnTo>
                  <a:pt x="0" y="1913890"/>
                </a:lnTo>
                <a:lnTo>
                  <a:pt x="1913890" y="1913890"/>
                </a:lnTo>
                <a:lnTo>
                  <a:pt x="1913890" y="0"/>
                </a:lnTo>
                <a:lnTo>
                  <a:pt x="0" y="0"/>
                </a:lnTo>
                <a:close/>
                <a:moveTo>
                  <a:pt x="1852930" y="1852930"/>
                </a:moveTo>
                <a:lnTo>
                  <a:pt x="59690" y="1852930"/>
                </a:lnTo>
                <a:lnTo>
                  <a:pt x="59690" y="59690"/>
                </a:lnTo>
                <a:lnTo>
                  <a:pt x="1852930" y="59690"/>
                </a:lnTo>
                <a:lnTo>
                  <a:pt x="1852930" y="1852930"/>
                </a:lnTo>
                <a:close/>
              </a:path>
            </a:pathLst>
          </a:custGeom>
          <a:solidFill>
            <a:srgbClr val="3333FF"/>
          </a:solidFill>
        </p:spPr>
        <p:txBody>
          <a:bodyPr/>
          <a:lstStyle/>
          <a:p>
            <a:endParaRPr lang="ru-RU"/>
          </a:p>
        </p:txBody>
      </p:sp>
      <p:sp>
        <p:nvSpPr>
          <p:cNvPr id="15" name="Текст. поле 14"/>
          <p:cNvSpPr txBox="1"/>
          <p:nvPr/>
        </p:nvSpPr>
        <p:spPr>
          <a:xfrm>
            <a:off x="11481706" y="6406311"/>
            <a:ext cx="530470" cy="452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>
                <a:solidFill>
                  <a:schemeClr val="bg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2</a:t>
            </a:r>
            <a:endParaRPr lang="en-US"/>
          </a:p>
        </p:txBody>
      </p:sp>
      <p:pic>
        <p:nvPicPr>
          <p:cNvPr id="16" name="Изображение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697308" y="0"/>
            <a:ext cx="1494692" cy="149469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 flipV="1">
            <a:off x="12645013" y="1703248"/>
            <a:ext cx="379325" cy="282173"/>
          </a:xfrm>
        </p:spPr>
        <p:txBody>
          <a:bodyPr/>
          <a:lstStyle/>
          <a:p/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>
          <a:xfrm>
            <a:off x="12645014" y="5066219"/>
            <a:ext cx="379325" cy="357118"/>
          </a:xfrm>
        </p:spPr>
        <p:txBody>
          <a:bodyPr/>
          <a:lstStyle/>
          <a:p/>
        </p:txBody>
      </p:sp>
      <p:grpSp>
        <p:nvGrpSpPr>
          <p:cNvPr id="4" name="Group 12"/>
          <p:cNvGrpSpPr/>
          <p:nvPr/>
        </p:nvGrpSpPr>
        <p:grpSpPr>
          <a:xfrm rot="-5400000">
            <a:off x="3082858" y="-2793579"/>
            <a:ext cx="1086131" cy="7251848"/>
            <a:chOff x="0" y="0"/>
            <a:chExt cx="2354580" cy="11492046"/>
          </a:xfrm>
          <a:solidFill>
            <a:srgbClr val="3333FF"/>
          </a:solidFill>
        </p:grpSpPr>
        <p:sp>
          <p:nvSpPr>
            <p:cNvPr id="5" name="Freeform 13"/>
            <p:cNvSpPr/>
            <p:nvPr/>
          </p:nvSpPr>
          <p:spPr>
            <a:xfrm>
              <a:off x="0" y="0"/>
              <a:ext cx="2353310" cy="11492046"/>
            </a:xfrm>
            <a:custGeom>
              <a:avLst/>
              <a:rect l="l" t="t" r="r" b="b"/>
              <a:pathLst>
                <a:path w="2353310" h="11492046">
                  <a:moveTo>
                    <a:pt x="784860" y="11424736"/>
                  </a:moveTo>
                  <a:cubicBezTo>
                    <a:pt x="905510" y="11465376"/>
                    <a:pt x="1042670" y="11492046"/>
                    <a:pt x="1177290" y="11492046"/>
                  </a:cubicBezTo>
                  <a:cubicBezTo>
                    <a:pt x="1311910" y="11492046"/>
                    <a:pt x="1441450" y="11469186"/>
                    <a:pt x="1560830" y="11428546"/>
                  </a:cubicBezTo>
                  <a:cubicBezTo>
                    <a:pt x="1563370" y="11427276"/>
                    <a:pt x="1565910" y="11427276"/>
                    <a:pt x="1568450" y="11426006"/>
                  </a:cubicBezTo>
                  <a:cubicBezTo>
                    <a:pt x="2016760" y="11263446"/>
                    <a:pt x="2346960" y="10834186"/>
                    <a:pt x="2353310" y="10306003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0298100"/>
                  </a:lnTo>
                  <a:cubicBezTo>
                    <a:pt x="6350" y="10836726"/>
                    <a:pt x="331470" y="11265986"/>
                    <a:pt x="784860" y="11424736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 sz="1200">
                <a:latin typeface="Arial" pitchFamily="34" charset="0" panose="020B0604020202020204"/>
                <a:cs typeface="Arial" pitchFamily="34" charset="0" panose="020B0604020202020204"/>
              </a:endParaRPr>
            </a:p>
          </p:txBody>
        </p:sp>
      </p:grpSp>
      <p:sp>
        <p:nvSpPr>
          <p:cNvPr id="6" name="Текст. поле 3"/>
          <p:cNvSpPr txBox="1"/>
          <p:nvPr/>
        </p:nvSpPr>
        <p:spPr>
          <a:xfrm>
            <a:off x="7639028" y="1643694"/>
            <a:ext cx="1581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Поиск и сортировка</a:t>
            </a:r>
            <a:endParaRPr lang="en-US" b="1" dirty="0">
              <a:latin typeface="Arial" pitchFamily="34" charset="0" panose="020B0604020202020204"/>
              <a:ea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7" name="Прямоугольник: скругленные углы 12"/>
          <p:cNvSpPr/>
          <p:nvPr/>
        </p:nvSpPr>
        <p:spPr>
          <a:xfrm>
            <a:off x="7601714" y="1643694"/>
            <a:ext cx="1698343" cy="639271"/>
          </a:xfrm>
          <a:prstGeom prst="roundRect">
            <a:avLst/>
          </a:prstGeom>
          <a:noFill/>
          <a:ln w="57150">
            <a:solidFill>
              <a:srgbClr val="3333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8" name="Текст. поле 3"/>
          <p:cNvSpPr txBox="1"/>
          <p:nvPr/>
        </p:nvSpPr>
        <p:spPr>
          <a:xfrm>
            <a:off x="7610587" y="5392994"/>
            <a:ext cx="1766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Сбор информации</a:t>
            </a:r>
            <a:endParaRPr lang="en-US" b="1" dirty="0">
              <a:latin typeface="Arial" pitchFamily="34" charset="0" panose="020B0604020202020204"/>
              <a:ea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9" name="Прямоугольник: скругленные углы 17"/>
          <p:cNvSpPr/>
          <p:nvPr/>
        </p:nvSpPr>
        <p:spPr>
          <a:xfrm>
            <a:off x="7601714" y="5407114"/>
            <a:ext cx="1837561" cy="639271"/>
          </a:xfrm>
          <a:prstGeom prst="roundRect">
            <a:avLst/>
          </a:prstGeom>
          <a:noFill/>
          <a:ln w="57150">
            <a:solidFill>
              <a:srgbClr val="3333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10" name="Текст. поле 3"/>
          <p:cNvSpPr txBox="1"/>
          <p:nvPr/>
        </p:nvSpPr>
        <p:spPr>
          <a:xfrm>
            <a:off x="9735807" y="4588687"/>
            <a:ext cx="1706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База данных</a:t>
            </a:r>
            <a:endParaRPr lang="en-US" b="1" dirty="0">
              <a:latin typeface="Arial" pitchFamily="34" charset="0" panose="020B0604020202020204"/>
              <a:ea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11" name="Прямоугольник: скругленные углы 19"/>
          <p:cNvSpPr/>
          <p:nvPr/>
        </p:nvSpPr>
        <p:spPr>
          <a:xfrm>
            <a:off x="9706653" y="4473538"/>
            <a:ext cx="1775578" cy="639271"/>
          </a:xfrm>
          <a:prstGeom prst="roundRect">
            <a:avLst/>
          </a:prstGeom>
          <a:noFill/>
          <a:ln w="57150">
            <a:solidFill>
              <a:srgbClr val="3333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12" name="Текст. поле 3"/>
          <p:cNvSpPr txBox="1"/>
          <p:nvPr/>
        </p:nvSpPr>
        <p:spPr>
          <a:xfrm>
            <a:off x="5575978" y="4535771"/>
            <a:ext cx="1744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Ускорение поставки</a:t>
            </a:r>
            <a:endParaRPr lang="en-US" b="1" dirty="0">
              <a:latin typeface="Arial" pitchFamily="34" charset="0" panose="020B0604020202020204"/>
              <a:ea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13" name="Прямоугольник: скругленные углы 21"/>
          <p:cNvSpPr/>
          <p:nvPr/>
        </p:nvSpPr>
        <p:spPr>
          <a:xfrm>
            <a:off x="5540930" y="4542831"/>
            <a:ext cx="1814757" cy="639271"/>
          </a:xfrm>
          <a:prstGeom prst="roundRect">
            <a:avLst/>
          </a:prstGeom>
          <a:noFill/>
          <a:ln w="57150">
            <a:solidFill>
              <a:srgbClr val="3333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14" name="Текст. поле 3"/>
          <p:cNvSpPr txBox="1"/>
          <p:nvPr/>
        </p:nvSpPr>
        <p:spPr>
          <a:xfrm>
            <a:off x="9768189" y="2443175"/>
            <a:ext cx="1839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Отслеживание </a:t>
            </a:r>
            <a:r>
              <a:rPr lang="ru-RU" b="1" dirty="0" err="1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геопозиции</a:t>
            </a:r>
            <a:endParaRPr lang="en-US" b="1" dirty="0">
              <a:latin typeface="Arial" pitchFamily="34" charset="0" panose="020B0604020202020204"/>
              <a:ea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15" name="Прямоугольник: скругленные углы 23"/>
          <p:cNvSpPr/>
          <p:nvPr/>
        </p:nvSpPr>
        <p:spPr>
          <a:xfrm>
            <a:off x="9735807" y="2463462"/>
            <a:ext cx="1871735" cy="639271"/>
          </a:xfrm>
          <a:prstGeom prst="roundRect">
            <a:avLst/>
          </a:prstGeom>
          <a:noFill/>
          <a:ln w="57150">
            <a:solidFill>
              <a:srgbClr val="3333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16" name="Текст. поле 3"/>
          <p:cNvSpPr txBox="1"/>
          <p:nvPr/>
        </p:nvSpPr>
        <p:spPr>
          <a:xfrm>
            <a:off x="5380098" y="2534043"/>
            <a:ext cx="18634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Установление сроков</a:t>
            </a:r>
            <a:endParaRPr lang="en-US" b="1" dirty="0">
              <a:latin typeface="Arial" pitchFamily="34" charset="0" panose="020B0604020202020204"/>
              <a:ea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17" name="Прямоугольник: скругленные углы 25"/>
          <p:cNvSpPr/>
          <p:nvPr/>
        </p:nvSpPr>
        <p:spPr>
          <a:xfrm>
            <a:off x="5380098" y="2537574"/>
            <a:ext cx="1814757" cy="639271"/>
          </a:xfrm>
          <a:prstGeom prst="roundRect">
            <a:avLst/>
          </a:prstGeom>
          <a:noFill/>
          <a:ln w="57150">
            <a:solidFill>
              <a:srgbClr val="3333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18" name="Текст. поле 3"/>
          <p:cNvSpPr txBox="1"/>
          <p:nvPr/>
        </p:nvSpPr>
        <p:spPr>
          <a:xfrm>
            <a:off x="7251848" y="3584632"/>
            <a:ext cx="24863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ЭКОСИСТЕМА СЕРВИСОВ</a:t>
            </a:r>
            <a:endParaRPr lang="en-US" b="1" dirty="0">
              <a:latin typeface="Arial" pitchFamily="34" charset="0" panose="020B0604020202020204"/>
              <a:ea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19" name="Шестиугольник 3"/>
          <p:cNvSpPr/>
          <p:nvPr/>
        </p:nvSpPr>
        <p:spPr>
          <a:xfrm rot="19748443">
            <a:off x="7379808" y="2872641"/>
            <a:ext cx="2228140" cy="1964478"/>
          </a:xfrm>
          <a:prstGeom prst="hexagon">
            <a:avLst>
              <a:gd name="adj" fmla="val 29384"/>
              <a:gd name="vf" fmla="val 115470"/>
            </a:avLst>
          </a:prstGeom>
          <a:noFill/>
          <a:ln w="76200"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единительная линия 5"/>
          <p:cNvCxnSpPr/>
          <p:nvPr/>
        </p:nvCxnSpPr>
        <p:spPr>
          <a:xfrm>
            <a:off x="8450886" y="2282965"/>
            <a:ext cx="0" cy="453376"/>
          </a:xfrm>
          <a:prstGeom prst="line">
            <a:avLst/>
          </a:prstGeom>
          <a:ln w="7620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31"/>
          <p:cNvCxnSpPr/>
          <p:nvPr/>
        </p:nvCxnSpPr>
        <p:spPr>
          <a:xfrm>
            <a:off x="8522319" y="4955414"/>
            <a:ext cx="0" cy="453376"/>
          </a:xfrm>
          <a:prstGeom prst="line">
            <a:avLst/>
          </a:prstGeom>
          <a:ln w="7620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32"/>
          <p:cNvCxnSpPr/>
          <p:nvPr/>
        </p:nvCxnSpPr>
        <p:spPr>
          <a:xfrm flipH="1">
            <a:off x="9450229" y="3071978"/>
            <a:ext cx="317960" cy="211461"/>
          </a:xfrm>
          <a:prstGeom prst="line">
            <a:avLst/>
          </a:prstGeom>
          <a:ln w="7620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35"/>
          <p:cNvCxnSpPr/>
          <p:nvPr/>
        </p:nvCxnSpPr>
        <p:spPr>
          <a:xfrm>
            <a:off x="7194855" y="3124863"/>
            <a:ext cx="334373" cy="162190"/>
          </a:xfrm>
          <a:prstGeom prst="line">
            <a:avLst/>
          </a:prstGeom>
          <a:ln w="7620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38"/>
          <p:cNvCxnSpPr/>
          <p:nvPr/>
        </p:nvCxnSpPr>
        <p:spPr>
          <a:xfrm flipH="1">
            <a:off x="7320637" y="4426321"/>
            <a:ext cx="216890" cy="162366"/>
          </a:xfrm>
          <a:prstGeom prst="line">
            <a:avLst/>
          </a:prstGeom>
          <a:ln w="7620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40"/>
          <p:cNvCxnSpPr/>
          <p:nvPr/>
        </p:nvCxnSpPr>
        <p:spPr>
          <a:xfrm>
            <a:off x="9458681" y="4382377"/>
            <a:ext cx="277126" cy="146165"/>
          </a:xfrm>
          <a:prstGeom prst="line">
            <a:avLst/>
          </a:prstGeom>
          <a:ln w="7620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13"/>
          <p:cNvSpPr/>
          <p:nvPr/>
        </p:nvSpPr>
        <p:spPr>
          <a:xfrm rot="10800000">
            <a:off x="11482231" y="6406312"/>
            <a:ext cx="530470" cy="451688"/>
          </a:xfrm>
          <a:prstGeom prst="rect">
            <a:avLst/>
          </a:prstGeom>
          <a:solidFill>
            <a:srgbClr val="3333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33FF"/>
              </a:solidFill>
            </a:endParaRPr>
          </a:p>
        </p:txBody>
      </p:sp>
      <p:sp>
        <p:nvSpPr>
          <p:cNvPr id="27" name="Текст. поле 26"/>
          <p:cNvSpPr txBox="1"/>
          <p:nvPr/>
        </p:nvSpPr>
        <p:spPr>
          <a:xfrm>
            <a:off x="380780" y="1508561"/>
            <a:ext cx="3884852" cy="5269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ru-RU" sz="2000" b="0" i="0" u="none" strike="noStrike" dirty="0">
                <a:solidFill>
                  <a:schemeClr val="tx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Это проект о создании </a:t>
            </a:r>
            <a:r>
              <a:rPr lang="ru-RU" sz="2000" b="1" i="0" u="none" strike="noStrike" dirty="0">
                <a:solidFill>
                  <a:schemeClr val="tx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цифровой платформы</a:t>
            </a:r>
            <a:r>
              <a:rPr lang="ru-RU" sz="2000" b="0" i="0" u="none" strike="noStrike" dirty="0">
                <a:solidFill>
                  <a:schemeClr val="tx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, которая позволит автопроизводителям пользоваться услугами </a:t>
            </a:r>
            <a:r>
              <a:rPr lang="ru-RU" sz="2000" b="1" i="0" u="none" strike="noStrike" dirty="0">
                <a:solidFill>
                  <a:schemeClr val="tx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заказа, доставки и хранения автокомпонентов</a:t>
            </a:r>
            <a:r>
              <a:rPr lang="ru-RU" sz="2000" b="0" i="0" u="none" strike="noStrike" dirty="0">
                <a:solidFill>
                  <a:schemeClr val="tx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. </a:t>
            </a:r>
          </a:p>
          <a:p>
            <a:pPr marL="0" indent="0">
              <a:buNone/>
            </a:pPr>
            <a:endParaRPr lang="ru-RU" sz="2000" b="0" i="0" u="none" strike="noStrike" dirty="0">
              <a:solidFill>
                <a:schemeClr val="tx1"/>
              </a:solidFill>
              <a:latin typeface="Arial" pitchFamily="34" charset="0" panose="020B0604020202020204"/>
              <a:ea typeface="Arial" pitchFamily="34" charset="0" panose="020B0604020202020204"/>
              <a:cs typeface="Arial" pitchFamily="34" charset="0" panose="020B0604020202020204"/>
            </a:endParaRPr>
          </a:p>
          <a:p>
            <a:pPr marL="0" indent="0">
              <a:buNone/>
            </a:pPr>
            <a:r>
              <a:rPr lang="ru-RU" sz="2000" b="0" i="0" u="none" strike="noStrike" dirty="0">
                <a:solidFill>
                  <a:schemeClr val="tx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Платформа включает в себя </a:t>
            </a:r>
            <a:r>
              <a:rPr lang="ru-RU" sz="2000" b="1" i="0" u="none" strike="noStrike" dirty="0">
                <a:solidFill>
                  <a:schemeClr val="tx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личные кабинеты клиентов</a:t>
            </a:r>
            <a:r>
              <a:rPr lang="ru-RU" sz="2000" b="0" i="0" u="none" strike="noStrike" dirty="0">
                <a:solidFill>
                  <a:schemeClr val="tx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, возможность </a:t>
            </a:r>
            <a:r>
              <a:rPr lang="ru-RU" sz="2000" b="1" i="0" u="none" strike="noStrike" dirty="0">
                <a:solidFill>
                  <a:schemeClr val="tx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отслеживания</a:t>
            </a:r>
            <a:r>
              <a:rPr lang="ru-RU" sz="2000" b="0" i="0" u="none" strike="noStrike" dirty="0">
                <a:solidFill>
                  <a:schemeClr val="tx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 поставки, быстрый и надежный </a:t>
            </a:r>
            <a:r>
              <a:rPr lang="ru-RU" sz="2000" b="1" i="0" u="none" strike="noStrike" dirty="0">
                <a:solidFill>
                  <a:schemeClr val="tx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доступ</a:t>
            </a:r>
            <a:r>
              <a:rPr lang="ru-RU" sz="2000" b="0" i="0" u="none" strike="noStrike" dirty="0">
                <a:solidFill>
                  <a:schemeClr val="tx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 </a:t>
            </a:r>
            <a:r>
              <a:rPr lang="ru-RU" sz="2000" b="1" i="0" u="none" strike="noStrike" dirty="0">
                <a:solidFill>
                  <a:schemeClr val="tx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к документам </a:t>
            </a:r>
            <a:r>
              <a:rPr lang="ru-RU" sz="2000" b="0" i="0" u="none" strike="noStrike" dirty="0">
                <a:solidFill>
                  <a:schemeClr val="tx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по совершенным операциям, а также опция </a:t>
            </a:r>
            <a:r>
              <a:rPr lang="ru-RU" sz="2000" b="1" i="0" u="none" strike="noStrike" dirty="0">
                <a:solidFill>
                  <a:schemeClr val="tx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оперативной связи</a:t>
            </a:r>
            <a:r>
              <a:rPr lang="ru-RU" sz="2000" b="0" i="0" u="none" strike="noStrike" dirty="0">
                <a:solidFill>
                  <a:schemeClr val="tx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.</a:t>
            </a:r>
          </a:p>
          <a:p>
            <a:pPr marL="0" indent="0">
              <a:buNone/>
            </a:pPr>
            <a:endParaRPr lang="ru-RU" sz="2000" b="0" i="0" u="none" strike="noStrike" dirty="0">
              <a:solidFill>
                <a:schemeClr val="tx1"/>
              </a:solidFill>
              <a:latin typeface="Arial" pitchFamily="34" charset="0" panose="020B0604020202020204"/>
              <a:ea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28" name="Текст. поле 27"/>
          <p:cNvSpPr txBox="1"/>
          <p:nvPr/>
        </p:nvSpPr>
        <p:spPr>
          <a:xfrm>
            <a:off x="89179" y="546270"/>
            <a:ext cx="8534400" cy="572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spc="200" dirty="0">
                <a:solidFill>
                  <a:srgbClr val="FFFFFF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СУТЬ СТАРТАП-ПРОЕКТА</a:t>
            </a:r>
            <a:endParaRPr lang="en-US"/>
          </a:p>
        </p:txBody>
      </p:sp>
      <p:sp>
        <p:nvSpPr>
          <p:cNvPr id="29" name="Текст. поле 28"/>
          <p:cNvSpPr txBox="1"/>
          <p:nvPr/>
        </p:nvSpPr>
        <p:spPr>
          <a:xfrm rot="32400000" flipV="1">
            <a:off x="11482231" y="6406313"/>
            <a:ext cx="530470" cy="452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>
                <a:solidFill>
                  <a:schemeClr val="bg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3</a:t>
            </a:r>
            <a:endParaRPr lang="en-US"/>
          </a:p>
        </p:txBody>
      </p:sp>
      <p:pic>
        <p:nvPicPr>
          <p:cNvPr id="30" name="Изображение 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0697308" y="0"/>
            <a:ext cx="1494692" cy="149469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 flipV="1">
            <a:off x="12530086" y="3199991"/>
            <a:ext cx="988506" cy="458019"/>
          </a:xfrm>
        </p:spPr>
        <p:txBody>
          <a:bodyPr/>
          <a:lstStyle/>
          <a:p/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>
          <a:xfrm>
            <a:off x="12682695" y="5581196"/>
            <a:ext cx="341644" cy="369679"/>
          </a:xfrm>
        </p:spPr>
        <p:txBody>
          <a:bodyPr/>
          <a:lstStyle/>
          <a:p/>
        </p:txBody>
      </p:sp>
      <p:grpSp>
        <p:nvGrpSpPr>
          <p:cNvPr id="4" name="Group 12"/>
          <p:cNvGrpSpPr/>
          <p:nvPr/>
        </p:nvGrpSpPr>
        <p:grpSpPr>
          <a:xfrm rot="-5400000">
            <a:off x="2946486" y="-2682877"/>
            <a:ext cx="1086131" cy="6979102"/>
            <a:chOff x="0" y="0"/>
            <a:chExt cx="2354580" cy="11492046"/>
          </a:xfrm>
          <a:solidFill>
            <a:srgbClr val="3333FF"/>
          </a:solidFill>
        </p:grpSpPr>
        <p:sp>
          <p:nvSpPr>
            <p:cNvPr id="5" name="Freeform 13"/>
            <p:cNvSpPr/>
            <p:nvPr/>
          </p:nvSpPr>
          <p:spPr>
            <a:xfrm>
              <a:off x="0" y="0"/>
              <a:ext cx="2353310" cy="11492046"/>
            </a:xfrm>
            <a:custGeom>
              <a:avLst/>
              <a:rect l="l" t="t" r="r" b="b"/>
              <a:pathLst>
                <a:path w="2353310" h="11492046">
                  <a:moveTo>
                    <a:pt x="784860" y="11424736"/>
                  </a:moveTo>
                  <a:cubicBezTo>
                    <a:pt x="905510" y="11465376"/>
                    <a:pt x="1042670" y="11492046"/>
                    <a:pt x="1177290" y="11492046"/>
                  </a:cubicBezTo>
                  <a:cubicBezTo>
                    <a:pt x="1311910" y="11492046"/>
                    <a:pt x="1441450" y="11469186"/>
                    <a:pt x="1560830" y="11428546"/>
                  </a:cubicBezTo>
                  <a:cubicBezTo>
                    <a:pt x="1563370" y="11427276"/>
                    <a:pt x="1565910" y="11427276"/>
                    <a:pt x="1568450" y="11426006"/>
                  </a:cubicBezTo>
                  <a:cubicBezTo>
                    <a:pt x="2016760" y="11263446"/>
                    <a:pt x="2346960" y="10834186"/>
                    <a:pt x="2353310" y="10306003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0298100"/>
                  </a:lnTo>
                  <a:cubicBezTo>
                    <a:pt x="6350" y="10836726"/>
                    <a:pt x="331470" y="11265986"/>
                    <a:pt x="784860" y="11424736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 sz="1400" b="1">
                <a:latin typeface="Arial" pitchFamily="34" charset="0" panose="020B0604020202020204"/>
                <a:cs typeface="Arial" pitchFamily="34" charset="0" panose="020B0604020202020204"/>
              </a:endParaRPr>
            </a:p>
          </p:txBody>
        </p:sp>
      </p:grpSp>
      <p:sp>
        <p:nvSpPr>
          <p:cNvPr id="6" name="Текст. поле 5"/>
          <p:cNvSpPr txBox="1"/>
          <p:nvPr/>
        </p:nvSpPr>
        <p:spPr>
          <a:xfrm>
            <a:off x="1" y="520599"/>
            <a:ext cx="8534400" cy="572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spc="200" dirty="0">
                <a:solidFill>
                  <a:srgbClr val="FFFFFF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Решаемая проблема и клиенты</a:t>
            </a:r>
            <a:endParaRPr lang="en-US"/>
          </a:p>
        </p:txBody>
      </p:sp>
      <p:sp>
        <p:nvSpPr>
          <p:cNvPr id="7" name="Freeform 11"/>
          <p:cNvSpPr/>
          <p:nvPr/>
        </p:nvSpPr>
        <p:spPr>
          <a:xfrm>
            <a:off x="10602266" y="3944559"/>
            <a:ext cx="6164339" cy="6164339"/>
          </a:xfrm>
          <a:custGeom>
            <a:avLst/>
            <a:rect l="l" t="t" r="r" b="b"/>
            <a:pathLst>
              <a:path w="1913890" h="1913890">
                <a:moveTo>
                  <a:pt x="0" y="0"/>
                </a:moveTo>
                <a:lnTo>
                  <a:pt x="0" y="1913890"/>
                </a:lnTo>
                <a:lnTo>
                  <a:pt x="1913890" y="1913890"/>
                </a:lnTo>
                <a:lnTo>
                  <a:pt x="1913890" y="0"/>
                </a:lnTo>
                <a:lnTo>
                  <a:pt x="0" y="0"/>
                </a:lnTo>
                <a:close/>
                <a:moveTo>
                  <a:pt x="1852930" y="1852930"/>
                </a:moveTo>
                <a:lnTo>
                  <a:pt x="59690" y="1852930"/>
                </a:lnTo>
                <a:lnTo>
                  <a:pt x="59690" y="59690"/>
                </a:lnTo>
                <a:lnTo>
                  <a:pt x="1852930" y="59690"/>
                </a:lnTo>
                <a:lnTo>
                  <a:pt x="1852930" y="1852930"/>
                </a:lnTo>
                <a:close/>
              </a:path>
            </a:pathLst>
          </a:custGeom>
          <a:solidFill>
            <a:srgbClr val="3333FF"/>
          </a:solidFill>
        </p:spPr>
        <p:txBody>
          <a:bodyPr/>
          <a:lstStyle/>
          <a:p>
            <a:endParaRPr lang="ru-RU"/>
          </a:p>
        </p:txBody>
      </p:sp>
      <p:sp>
        <p:nvSpPr>
          <p:cNvPr id="8" name="Прямоугольник 13"/>
          <p:cNvSpPr/>
          <p:nvPr/>
        </p:nvSpPr>
        <p:spPr>
          <a:xfrm>
            <a:off x="11481707" y="6406313"/>
            <a:ext cx="530470" cy="451688"/>
          </a:xfrm>
          <a:prstGeom prst="rect">
            <a:avLst/>
          </a:prstGeom>
          <a:solidFill>
            <a:srgbClr val="3333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33FF"/>
              </a:solidFill>
            </a:endParaRPr>
          </a:p>
        </p:txBody>
      </p:sp>
      <p:sp>
        <p:nvSpPr>
          <p:cNvPr id="9" name="Freeform 11"/>
          <p:cNvSpPr/>
          <p:nvPr/>
        </p:nvSpPr>
        <p:spPr>
          <a:xfrm>
            <a:off x="-5274907" y="5659187"/>
            <a:ext cx="6164339" cy="6164339"/>
          </a:xfrm>
          <a:custGeom>
            <a:avLst/>
            <a:rect l="l" t="t" r="r" b="b"/>
            <a:pathLst>
              <a:path w="1913890" h="1913890">
                <a:moveTo>
                  <a:pt x="0" y="0"/>
                </a:moveTo>
                <a:lnTo>
                  <a:pt x="0" y="1913890"/>
                </a:lnTo>
                <a:lnTo>
                  <a:pt x="1913890" y="1913890"/>
                </a:lnTo>
                <a:lnTo>
                  <a:pt x="1913890" y="0"/>
                </a:lnTo>
                <a:lnTo>
                  <a:pt x="0" y="0"/>
                </a:lnTo>
                <a:close/>
                <a:moveTo>
                  <a:pt x="1852930" y="1852930"/>
                </a:moveTo>
                <a:lnTo>
                  <a:pt x="59690" y="1852930"/>
                </a:lnTo>
                <a:lnTo>
                  <a:pt x="59690" y="59690"/>
                </a:lnTo>
                <a:lnTo>
                  <a:pt x="1852930" y="59690"/>
                </a:lnTo>
                <a:lnTo>
                  <a:pt x="1852930" y="1852930"/>
                </a:lnTo>
                <a:close/>
              </a:path>
            </a:pathLst>
          </a:custGeom>
          <a:solidFill>
            <a:srgbClr val="3333FF"/>
          </a:solidFill>
        </p:spPr>
        <p:txBody>
          <a:bodyPr/>
          <a:lstStyle/>
          <a:p>
            <a:endParaRPr lang="ru-RU"/>
          </a:p>
        </p:txBody>
      </p:sp>
      <p:graphicFrame>
        <p:nvGraphicFramePr>
          <p:cNvPr id="10" name="Таблица 7"/>
          <p:cNvGraphicFramePr>
            <a:graphicFrameLocks noGrp="1"/>
          </p:cNvGraphicFramePr>
          <p:nvPr/>
        </p:nvGraphicFramePr>
        <p:xfrm>
          <a:off x="1071544" y="1715512"/>
          <a:ext cx="4490171" cy="4754880"/>
        </p:xfrm>
        <a:graphic>
          <a:graphicData uri="http://schemas.openxmlformats.org/drawingml/2006/table">
            <a:tbl>
              <a:tblPr firstRow="1">
                <a:tableStyleId>{BC89EF96-8CEA-46FF-86C4-4CE0E7609802}</a:tableStyleId>
              </a:tblPr>
              <a:tblGrid>
                <a:gridCol w="4490171"/>
              </a:tblGrid>
              <a:tr h="320382">
                <a:tc>
                  <a:txBody>
                    <a:bodyPr/>
                    <a:lstStyle/>
                    <a:p>
                      <a:r>
                        <a:rPr lang="ru-RU"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Решаемые проблемы </a:t>
                      </a:r>
                      <a:r>
                        <a:rPr lang="en-US"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B2C</a:t>
                      </a:r>
                    </a:p>
                  </a:txBody>
                  <a:tcPr/>
                </a:tc>
              </a:tr>
              <a:tr h="4025719"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 panose="020B0604020202020204"/>
                        <a:buChar char="•"/>
                      </a:pPr>
                      <a:r>
                        <a:rPr lang="ru-RU" sz="2200" b="0" i="0" u="none" strike="noStrike" dirty="0">
                          <a:solidFill>
                            <a:srgbClr val="000000"/>
                          </a:solidFill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 Отсутствие единой системы учета данных для автомобильной промышленности</a:t>
                      </a:r>
                    </a:p>
                    <a:p>
                      <a:pPr marL="342900" indent="-342900">
                        <a:buFont typeface="Arial" pitchFamily="34" charset="0" panose="020B0604020202020204"/>
                        <a:buChar char="•"/>
                      </a:pPr>
                      <a:r>
                        <a:rPr lang="ru-RU" sz="2200" b="0" i="0" u="none" strike="noStrike" dirty="0">
                          <a:solidFill>
                            <a:srgbClr val="000000"/>
                          </a:solidFill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 Система оповещений и отслеживания во время поставки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Arial" pitchFamily="34" charset="0" panose="020B0604020202020204"/>
                        <a:ea typeface="Arial" pitchFamily="34" charset="0" panose="020B0604020202020204"/>
                        <a:cs typeface="Arial" pitchFamily="34" charset="0" panose="020B0604020202020204"/>
                      </a:endParaRPr>
                    </a:p>
                    <a:p>
                      <a:pPr marL="342900" indent="-342900">
                        <a:buFont typeface="Arial" pitchFamily="34" charset="0" panose="020B0604020202020204"/>
                        <a:buChar char="•"/>
                      </a:pPr>
                      <a:r>
                        <a:rPr lang="ru-RU" sz="2200" b="0" i="0" u="none" strike="noStrike" dirty="0">
                          <a:solidFill>
                            <a:srgbClr val="000000"/>
                          </a:solidFill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 Невозможность оперативно вносить коррективы в сроки поставки</a:t>
                      </a:r>
                    </a:p>
                    <a:p>
                      <a:pPr marL="342900" indent="-342900">
                        <a:buFont typeface="Arial" pitchFamily="34" charset="0" panose="020B0604020202020204"/>
                        <a:buChar char="•"/>
                      </a:pPr>
                      <a:r>
                        <a:rPr lang="ru-RU" sz="2200" b="0" i="0" u="none" strike="noStrike" dirty="0">
                          <a:solidFill>
                            <a:srgbClr val="000000"/>
                          </a:solidFill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Неточность информации о поставщике</a:t>
                      </a:r>
                    </a:p>
                    <a:p>
                      <a:endParaRPr lang="en-US" dirty="0">
                        <a:latin typeface="Arial" pitchFamily="34" charset="0" panose="020B0604020202020204"/>
                        <a:ea typeface="Arial" pitchFamily="34" charset="0" panose="020B0604020202020204"/>
                        <a:cs typeface="Arial" pitchFamily="34" charset="0" panose="020B0604020202020204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Таблица 10"/>
          <p:cNvGraphicFramePr>
            <a:graphicFrameLocks noGrp="1"/>
          </p:cNvGraphicFramePr>
          <p:nvPr/>
        </p:nvGraphicFramePr>
        <p:xfrm>
          <a:off x="5743827" y="1715512"/>
          <a:ext cx="4152852" cy="4754919"/>
        </p:xfrm>
        <a:graphic>
          <a:graphicData uri="http://schemas.openxmlformats.org/drawingml/2006/table">
            <a:tbl>
              <a:tblPr firstRow="1">
                <a:tableStyleId>{BC89EF96-8CEA-46FF-86C4-4CE0E7609802}</a:tableStyleId>
              </a:tblPr>
              <a:tblGrid>
                <a:gridCol w="4152852"/>
              </a:tblGrid>
              <a:tr h="374093">
                <a:tc>
                  <a:txBody>
                    <a:bodyPr/>
                    <a:lstStyle/>
                    <a:p>
                      <a:r>
                        <a:rPr lang="ru-RU" dirty="0"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Решаемые проблемы </a:t>
                      </a:r>
                      <a:r>
                        <a:rPr lang="en-US" dirty="0"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B2B</a:t>
                      </a:r>
                    </a:p>
                  </a:txBody>
                  <a:tcPr/>
                </a:tc>
              </a:tr>
              <a:tr h="4380826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 panose="020B0604020202020204"/>
                        <a:buChar char="•"/>
                      </a:pPr>
                      <a:r>
                        <a:rPr lang="ru-RU" sz="2200" dirty="0"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Необходимость периодически подтверждать статус заказа</a:t>
                      </a:r>
                    </a:p>
                    <a:p>
                      <a:pPr marL="285750" indent="-285750">
                        <a:buFont typeface="Arial" pitchFamily="34" charset="0" panose="020B0604020202020204"/>
                        <a:buChar char="•"/>
                      </a:pPr>
                      <a:r>
                        <a:rPr lang="ru-RU" sz="2200" dirty="0"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Следить за погрузкой продукции</a:t>
                      </a:r>
                    </a:p>
                    <a:p>
                      <a:pPr marL="285750" indent="-285750">
                        <a:buFont typeface="Arial" pitchFamily="34" charset="0" panose="020B0604020202020204"/>
                        <a:buChar char="•"/>
                      </a:pPr>
                      <a:r>
                        <a:rPr lang="ru-RU" sz="2200" dirty="0"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Нести ответственность за поврежденный при транспортировке груз</a:t>
                      </a:r>
                    </a:p>
                    <a:p>
                      <a:pPr marL="285750" indent="-285750">
                        <a:buFont typeface="Arial" pitchFamily="34" charset="0" panose="020B0604020202020204"/>
                        <a:buChar char="•"/>
                      </a:pPr>
                      <a:r>
                        <a:rPr lang="ru-RU" sz="2200" dirty="0"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Штрафы за нарушение сроков поставок</a:t>
                      </a:r>
                      <a:endParaRPr lang="en-US" dirty="0">
                        <a:latin typeface="Arial" pitchFamily="34" charset="0" panose="020B0604020202020204"/>
                        <a:ea typeface="Arial" pitchFamily="34" charset="0" panose="020B0604020202020204"/>
                        <a:cs typeface="Arial" pitchFamily="34" charset="0" panose="020B060402020202020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Прямоугольник: скругленные углы 6"/>
          <p:cNvSpPr/>
          <p:nvPr/>
        </p:nvSpPr>
        <p:spPr>
          <a:xfrm>
            <a:off x="1071544" y="1715513"/>
            <a:ext cx="4490171" cy="354588"/>
          </a:xfrm>
          <a:prstGeom prst="roundRect">
            <a:avLst/>
          </a:prstGeom>
          <a:noFill/>
          <a:ln w="57150">
            <a:solidFill>
              <a:srgbClr val="3333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17" name="Прямоугольник: скругленные углы 8"/>
          <p:cNvSpPr/>
          <p:nvPr/>
        </p:nvSpPr>
        <p:spPr>
          <a:xfrm>
            <a:off x="5743827" y="1715512"/>
            <a:ext cx="4152851" cy="354589"/>
          </a:xfrm>
          <a:prstGeom prst="roundRect">
            <a:avLst/>
          </a:prstGeom>
          <a:noFill/>
          <a:ln w="57150">
            <a:solidFill>
              <a:srgbClr val="3333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graphicFrame>
        <p:nvGraphicFramePr>
          <p:cNvPr id="18" name="Таблица 2"/>
          <p:cNvGraphicFramePr>
            <a:graphicFrameLocks noGrp="1"/>
          </p:cNvGraphicFramePr>
          <p:nvPr/>
        </p:nvGraphicFramePr>
        <p:xfrm>
          <a:off x="5740400" y="2070101"/>
          <a:ext cx="4152850" cy="4400291"/>
        </p:xfrm>
        <a:graphic>
          <a:graphicData uri="http://schemas.openxmlformats.org/drawingml/2006/table">
            <a:tbl>
              <a:tblPr/>
              <a:tblGrid>
                <a:gridCol w="4152850"/>
              </a:tblGrid>
              <a:tr h="440029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76200" cmpd="sng">
                      <a:solidFill>
                        <a:srgbClr val="3333FF"/>
                      </a:solidFill>
                      <a:prstDash val="solid"/>
                    </a:lnL>
                    <a:lnR w="76200" cmpd="sng">
                      <a:solidFill>
                        <a:srgbClr val="3333FF"/>
                      </a:solidFill>
                      <a:prstDash val="solid"/>
                    </a:lnR>
                    <a:lnT w="76200" cmpd="sng">
                      <a:solidFill>
                        <a:srgbClr val="3333FF"/>
                      </a:solidFill>
                      <a:prstDash val="solid"/>
                    </a:lnT>
                    <a:lnB w="76200" cmpd="sng">
                      <a:solidFill>
                        <a:srgbClr val="3333F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20" name="Таблица 12"/>
          <p:cNvGraphicFramePr>
            <a:graphicFrameLocks noGrp="1"/>
          </p:cNvGraphicFramePr>
          <p:nvPr/>
        </p:nvGraphicFramePr>
        <p:xfrm>
          <a:off x="1067615" y="2070100"/>
          <a:ext cx="4494100" cy="4400291"/>
        </p:xfrm>
        <a:graphic>
          <a:graphicData uri="http://schemas.openxmlformats.org/drawingml/2006/table">
            <a:tbl>
              <a:tblPr/>
              <a:tblGrid>
                <a:gridCol w="4494100"/>
              </a:tblGrid>
              <a:tr h="440029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76200" cmpd="sng">
                      <a:solidFill>
                        <a:srgbClr val="3333FF"/>
                      </a:solidFill>
                      <a:prstDash val="solid"/>
                    </a:lnL>
                    <a:lnR w="76200" cmpd="sng">
                      <a:solidFill>
                        <a:srgbClr val="3333FF"/>
                      </a:solidFill>
                      <a:prstDash val="solid"/>
                    </a:lnR>
                    <a:lnT w="76200" cmpd="sng">
                      <a:solidFill>
                        <a:srgbClr val="3333FF"/>
                      </a:solidFill>
                      <a:prstDash val="solid"/>
                    </a:lnT>
                    <a:lnB w="76200" cmpd="sng">
                      <a:solidFill>
                        <a:srgbClr val="3333F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2" name="Текст. поле 21"/>
          <p:cNvSpPr txBox="1"/>
          <p:nvPr/>
        </p:nvSpPr>
        <p:spPr>
          <a:xfrm>
            <a:off x="11481707" y="6406313"/>
            <a:ext cx="508698" cy="452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>
                <a:solidFill>
                  <a:schemeClr val="bg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4</a:t>
            </a:r>
            <a:endParaRPr lang="en-US" sz="2400">
              <a:solidFill>
                <a:schemeClr val="bg1"/>
              </a:solidFill>
              <a:latin typeface="Arial" pitchFamily="34" charset="0" panose="020B0604020202020204"/>
              <a:ea typeface="Arial" pitchFamily="34" charset="0" panose="020B0604020202020204"/>
              <a:cs typeface="Arial" pitchFamily="34" charset="0" panose="020B0604020202020204"/>
            </a:endParaRPr>
          </a:p>
        </p:txBody>
      </p:sp>
      <p:pic>
        <p:nvPicPr>
          <p:cNvPr id="29" name="Изображение 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0697308" y="0"/>
            <a:ext cx="1494692" cy="149469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Изображение 50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5495926" y="1330849"/>
            <a:ext cx="6458821" cy="4932589"/>
          </a:xfrm>
          <a:prstGeom prst="rect">
            <a:avLst/>
          </a:prstGeom>
        </p:spPr>
      </p:pic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12381244" y="3429000"/>
            <a:ext cx="1792375" cy="584497"/>
          </a:xfrm>
        </p:spPr>
        <p:txBody>
          <a:bodyPr/>
          <a:lstStyle/>
          <a:p/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>
          <a:xfrm>
            <a:off x="12632453" y="2811619"/>
            <a:ext cx="435847" cy="507844"/>
          </a:xfrm>
        </p:spPr>
        <p:txBody>
          <a:bodyPr/>
          <a:lstStyle/>
          <a:p/>
        </p:txBody>
      </p:sp>
      <p:grpSp>
        <p:nvGrpSpPr>
          <p:cNvPr id="4" name="Group 12"/>
          <p:cNvGrpSpPr/>
          <p:nvPr/>
        </p:nvGrpSpPr>
        <p:grpSpPr>
          <a:xfrm rot="-5400000">
            <a:off x="3062827" y="-2798190"/>
            <a:ext cx="1086131" cy="7251848"/>
            <a:chOff x="0" y="0"/>
            <a:chExt cx="2354580" cy="11492046"/>
          </a:xfrm>
          <a:solidFill>
            <a:srgbClr val="3333FF"/>
          </a:solidFill>
        </p:grpSpPr>
        <p:sp>
          <p:nvSpPr>
            <p:cNvPr id="5" name="Freeform 13"/>
            <p:cNvSpPr/>
            <p:nvPr/>
          </p:nvSpPr>
          <p:spPr>
            <a:xfrm>
              <a:off x="0" y="0"/>
              <a:ext cx="2353310" cy="11492046"/>
            </a:xfrm>
            <a:custGeom>
              <a:avLst/>
              <a:rect l="l" t="t" r="r" b="b"/>
              <a:pathLst>
                <a:path w="2353310" h="11492046">
                  <a:moveTo>
                    <a:pt x="784860" y="11424736"/>
                  </a:moveTo>
                  <a:cubicBezTo>
                    <a:pt x="905510" y="11465376"/>
                    <a:pt x="1042670" y="11492046"/>
                    <a:pt x="1177290" y="11492046"/>
                  </a:cubicBezTo>
                  <a:cubicBezTo>
                    <a:pt x="1311910" y="11492046"/>
                    <a:pt x="1441450" y="11469186"/>
                    <a:pt x="1560830" y="11428546"/>
                  </a:cubicBezTo>
                  <a:cubicBezTo>
                    <a:pt x="1563370" y="11427276"/>
                    <a:pt x="1565910" y="11427276"/>
                    <a:pt x="1568450" y="11426006"/>
                  </a:cubicBezTo>
                  <a:cubicBezTo>
                    <a:pt x="2016760" y="11263446"/>
                    <a:pt x="2346960" y="10834186"/>
                    <a:pt x="2353310" y="10306003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0298100"/>
                  </a:lnTo>
                  <a:cubicBezTo>
                    <a:pt x="6350" y="10836726"/>
                    <a:pt x="331470" y="11265986"/>
                    <a:pt x="784860" y="11424736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 sz="1200">
                <a:latin typeface="Arial" pitchFamily="34" charset="0" panose="020B0604020202020204"/>
                <a:cs typeface="Arial" pitchFamily="34" charset="0" panose="020B0604020202020204"/>
              </a:endParaRPr>
            </a:p>
          </p:txBody>
        </p:sp>
      </p:grpSp>
      <p:sp>
        <p:nvSpPr>
          <p:cNvPr id="6" name="Текст. поле 5"/>
          <p:cNvSpPr txBox="1"/>
          <p:nvPr/>
        </p:nvSpPr>
        <p:spPr>
          <a:xfrm>
            <a:off x="129268" y="541659"/>
            <a:ext cx="8534400" cy="572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spc="200" dirty="0">
                <a:solidFill>
                  <a:srgbClr val="FFFFFF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ПРЕДПОЛАГАЕМЫЙ РЫНОК</a:t>
            </a:r>
            <a:endParaRPr lang="en-US"/>
          </a:p>
        </p:txBody>
      </p:sp>
      <p:sp>
        <p:nvSpPr>
          <p:cNvPr id="7" name="Прямоугольник 13"/>
          <p:cNvSpPr/>
          <p:nvPr/>
        </p:nvSpPr>
        <p:spPr>
          <a:xfrm>
            <a:off x="11481707" y="6406313"/>
            <a:ext cx="530470" cy="451688"/>
          </a:xfrm>
          <a:prstGeom prst="rect">
            <a:avLst/>
          </a:prstGeom>
          <a:solidFill>
            <a:srgbClr val="3333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33FF"/>
              </a:solidFill>
            </a:endParaRPr>
          </a:p>
        </p:txBody>
      </p:sp>
      <p:pic>
        <p:nvPicPr>
          <p:cNvPr id="8" name="Изображение 5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33375" y="1509918"/>
            <a:ext cx="2638425" cy="1210171"/>
          </a:xfrm>
          <a:prstGeom prst="rect">
            <a:avLst/>
          </a:prstGeom>
        </p:spPr>
      </p:pic>
      <p:pic>
        <p:nvPicPr>
          <p:cNvPr id="9" name="Изображение 5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876550" y="1509918"/>
            <a:ext cx="3701142" cy="1325563"/>
          </a:xfrm>
          <a:prstGeom prst="rect">
            <a:avLst/>
          </a:prstGeom>
        </p:spPr>
      </p:pic>
      <p:pic>
        <p:nvPicPr>
          <p:cNvPr id="10" name="Изображение 5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29268" y="2912495"/>
            <a:ext cx="3046639" cy="1033009"/>
          </a:xfrm>
          <a:prstGeom prst="rect">
            <a:avLst/>
          </a:prstGeom>
        </p:spPr>
      </p:pic>
      <p:pic>
        <p:nvPicPr>
          <p:cNvPr id="11" name="Изображение 5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605893" y="3169897"/>
            <a:ext cx="2490107" cy="1551214"/>
          </a:xfrm>
          <a:prstGeom prst="rect">
            <a:avLst/>
          </a:prstGeom>
        </p:spPr>
      </p:pic>
      <p:pic>
        <p:nvPicPr>
          <p:cNvPr id="12" name="Изображение 5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386639" y="4453235"/>
            <a:ext cx="2870911" cy="1446580"/>
          </a:xfrm>
          <a:prstGeom prst="rect">
            <a:avLst/>
          </a:prstGeom>
        </p:spPr>
      </p:pic>
      <p:pic>
        <p:nvPicPr>
          <p:cNvPr id="13" name="Изображение 56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3722106" y="5014564"/>
            <a:ext cx="2373894" cy="1617592"/>
          </a:xfrm>
          <a:prstGeom prst="rect">
            <a:avLst/>
          </a:prstGeom>
        </p:spPr>
      </p:pic>
      <p:sp>
        <p:nvSpPr>
          <p:cNvPr id="15" name="Овал 2"/>
          <p:cNvSpPr/>
          <p:nvPr/>
        </p:nvSpPr>
        <p:spPr>
          <a:xfrm>
            <a:off x="6525986" y="1624931"/>
            <a:ext cx="4446814" cy="4448323"/>
          </a:xfrm>
          <a:prstGeom prst="ellipse">
            <a:avLst/>
          </a:prstGeom>
          <a:noFill/>
          <a:ln w="76200"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7060062" y="2463664"/>
            <a:ext cx="3417232" cy="3527947"/>
          </a:xfrm>
          <a:prstGeom prst="ellipse">
            <a:avLst/>
          </a:prstGeom>
          <a:noFill/>
          <a:ln w="76200"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7356128" y="3100969"/>
            <a:ext cx="2825101" cy="2798846"/>
          </a:xfrm>
          <a:prstGeom prst="ellipse">
            <a:avLst/>
          </a:prstGeom>
          <a:noFill/>
          <a:ln w="76200"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7608280" y="3679779"/>
            <a:ext cx="2375057" cy="2154639"/>
          </a:xfrm>
          <a:prstGeom prst="ellipse">
            <a:avLst/>
          </a:prstGeom>
          <a:noFill/>
          <a:ln w="76200"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Текст. поле 18"/>
          <p:cNvSpPr txBox="1"/>
          <p:nvPr/>
        </p:nvSpPr>
        <p:spPr>
          <a:xfrm>
            <a:off x="11481707" y="6406313"/>
            <a:ext cx="530470" cy="452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>
                <a:solidFill>
                  <a:schemeClr val="bg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5</a:t>
            </a:r>
            <a:endParaRPr lang="en-US" sz="2400">
              <a:solidFill>
                <a:schemeClr val="bg1"/>
              </a:solidFill>
              <a:latin typeface="Arial" pitchFamily="34" charset="0" panose="020B0604020202020204"/>
              <a:ea typeface="Arial" pitchFamily="34" charset="0" panose="020B0604020202020204"/>
              <a:cs typeface="Arial" pitchFamily="34" charset="0" panose="020B0604020202020204"/>
            </a:endParaRPr>
          </a:p>
        </p:txBody>
      </p:sp>
      <p:pic>
        <p:nvPicPr>
          <p:cNvPr id="20" name="Изображение 3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0697308" y="0"/>
            <a:ext cx="1494692" cy="149469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12412645" y="2764169"/>
            <a:ext cx="435847" cy="207684"/>
          </a:xfrm>
        </p:spPr>
        <p:txBody>
          <a:bodyPr/>
          <a:lstStyle/>
          <a:p/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>
          <a:xfrm>
            <a:off x="12324721" y="4444476"/>
            <a:ext cx="611694" cy="369679"/>
          </a:xfrm>
        </p:spPr>
        <p:txBody>
          <a:bodyPr/>
          <a:lstStyle/>
          <a:p/>
        </p:txBody>
      </p:sp>
      <p:grpSp>
        <p:nvGrpSpPr>
          <p:cNvPr id="4" name="Group 12"/>
          <p:cNvGrpSpPr/>
          <p:nvPr/>
        </p:nvGrpSpPr>
        <p:grpSpPr>
          <a:xfrm rot="-5400000">
            <a:off x="3082858" y="-2848190"/>
            <a:ext cx="1086131" cy="7251848"/>
            <a:chOff x="0" y="0"/>
            <a:chExt cx="2354580" cy="11492046"/>
          </a:xfrm>
          <a:solidFill>
            <a:srgbClr val="3333FF"/>
          </a:solidFill>
        </p:grpSpPr>
        <p:sp>
          <p:nvSpPr>
            <p:cNvPr id="5" name="Freeform 13"/>
            <p:cNvSpPr/>
            <p:nvPr/>
          </p:nvSpPr>
          <p:spPr>
            <a:xfrm>
              <a:off x="0" y="0"/>
              <a:ext cx="2353310" cy="11492046"/>
            </a:xfrm>
            <a:custGeom>
              <a:avLst/>
              <a:rect l="l" t="t" r="r" b="b"/>
              <a:pathLst>
                <a:path w="2353310" h="11492046">
                  <a:moveTo>
                    <a:pt x="784860" y="11424736"/>
                  </a:moveTo>
                  <a:cubicBezTo>
                    <a:pt x="905510" y="11465376"/>
                    <a:pt x="1042670" y="11492046"/>
                    <a:pt x="1177290" y="11492046"/>
                  </a:cubicBezTo>
                  <a:cubicBezTo>
                    <a:pt x="1311910" y="11492046"/>
                    <a:pt x="1441450" y="11469186"/>
                    <a:pt x="1560830" y="11428546"/>
                  </a:cubicBezTo>
                  <a:cubicBezTo>
                    <a:pt x="1563370" y="11427276"/>
                    <a:pt x="1565910" y="11427276"/>
                    <a:pt x="1568450" y="11426006"/>
                  </a:cubicBezTo>
                  <a:cubicBezTo>
                    <a:pt x="2016760" y="11263446"/>
                    <a:pt x="2346960" y="10834186"/>
                    <a:pt x="2353310" y="10306003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0298100"/>
                  </a:lnTo>
                  <a:cubicBezTo>
                    <a:pt x="6350" y="10836726"/>
                    <a:pt x="331470" y="11265986"/>
                    <a:pt x="784860" y="11424736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 sz="1200">
                <a:latin typeface="Arial" pitchFamily="34" charset="0" panose="020B0604020202020204"/>
                <a:cs typeface="Arial" pitchFamily="34" charset="0" panose="020B0604020202020204"/>
              </a:endParaRPr>
            </a:p>
          </p:txBody>
        </p:sp>
      </p:grpSp>
      <p:sp>
        <p:nvSpPr>
          <p:cNvPr id="6" name="Текст. поле 5"/>
          <p:cNvSpPr txBox="1"/>
          <p:nvPr/>
        </p:nvSpPr>
        <p:spPr>
          <a:xfrm>
            <a:off x="82899" y="491659"/>
            <a:ext cx="8534400" cy="572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spc="200" dirty="0">
                <a:solidFill>
                  <a:srgbClr val="FFFFFF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БИЗНЕС-МОДЕЛЬ ПРОЕКТА</a:t>
            </a:r>
            <a:endParaRPr lang="en-US"/>
          </a:p>
        </p:txBody>
      </p:sp>
      <p:sp>
        <p:nvSpPr>
          <p:cNvPr id="7" name="Прямоугольник 13"/>
          <p:cNvSpPr/>
          <p:nvPr/>
        </p:nvSpPr>
        <p:spPr>
          <a:xfrm>
            <a:off x="11481707" y="6406313"/>
            <a:ext cx="530470" cy="451688"/>
          </a:xfrm>
          <a:prstGeom prst="rect">
            <a:avLst/>
          </a:prstGeom>
          <a:solidFill>
            <a:srgbClr val="3333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33FF"/>
              </a:solidFill>
            </a:endParaRPr>
          </a:p>
        </p:txBody>
      </p:sp>
      <p:sp>
        <p:nvSpPr>
          <p:cNvPr id="8" name="Freeform 11"/>
          <p:cNvSpPr/>
          <p:nvPr/>
        </p:nvSpPr>
        <p:spPr>
          <a:xfrm rot="18889562">
            <a:off x="1514398" y="6948208"/>
            <a:ext cx="6164339" cy="6164339"/>
          </a:xfrm>
          <a:custGeom>
            <a:avLst/>
            <a:rect l="l" t="t" r="r" b="b"/>
            <a:pathLst>
              <a:path w="1913890" h="1913890">
                <a:moveTo>
                  <a:pt x="0" y="0"/>
                </a:moveTo>
                <a:lnTo>
                  <a:pt x="0" y="1913890"/>
                </a:lnTo>
                <a:lnTo>
                  <a:pt x="1913890" y="1913890"/>
                </a:lnTo>
                <a:lnTo>
                  <a:pt x="1913890" y="0"/>
                </a:lnTo>
                <a:lnTo>
                  <a:pt x="0" y="0"/>
                </a:lnTo>
                <a:close/>
                <a:moveTo>
                  <a:pt x="1852930" y="1852930"/>
                </a:moveTo>
                <a:lnTo>
                  <a:pt x="59690" y="1852930"/>
                </a:lnTo>
                <a:lnTo>
                  <a:pt x="59690" y="59690"/>
                </a:lnTo>
                <a:lnTo>
                  <a:pt x="1852930" y="59690"/>
                </a:lnTo>
                <a:lnTo>
                  <a:pt x="1852930" y="1852930"/>
                </a:lnTo>
                <a:close/>
              </a:path>
            </a:pathLst>
          </a:custGeom>
          <a:solidFill>
            <a:srgbClr val="3333FF"/>
          </a:solidFill>
        </p:spPr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>
          <a:xfrm rot="2700000">
            <a:off x="1501350" y="7605337"/>
            <a:ext cx="6164339" cy="6164339"/>
          </a:xfrm>
          <a:custGeom>
            <a:avLst/>
            <a:rect l="l" t="t" r="r" b="b"/>
            <a:pathLst>
              <a:path w="1913890" h="1913890">
                <a:moveTo>
                  <a:pt x="0" y="0"/>
                </a:moveTo>
                <a:lnTo>
                  <a:pt x="0" y="1913890"/>
                </a:lnTo>
                <a:lnTo>
                  <a:pt x="1913890" y="1913890"/>
                </a:lnTo>
                <a:lnTo>
                  <a:pt x="1913890" y="0"/>
                </a:lnTo>
                <a:lnTo>
                  <a:pt x="0" y="0"/>
                </a:lnTo>
                <a:close/>
                <a:moveTo>
                  <a:pt x="1852930" y="1852930"/>
                </a:moveTo>
                <a:lnTo>
                  <a:pt x="59690" y="1852930"/>
                </a:lnTo>
                <a:lnTo>
                  <a:pt x="59690" y="59690"/>
                </a:lnTo>
                <a:lnTo>
                  <a:pt x="1852930" y="59690"/>
                </a:lnTo>
                <a:lnTo>
                  <a:pt x="1852930" y="1852930"/>
                </a:lnTo>
                <a:close/>
              </a:path>
            </a:pathLst>
          </a:custGeom>
          <a:solidFill>
            <a:srgbClr val="3333FF"/>
          </a:solidFill>
        </p:spPr>
        <p:txBody>
          <a:bodyPr/>
          <a:lstStyle/>
          <a:p>
            <a:endParaRPr lang="ru-RU"/>
          </a:p>
        </p:txBody>
      </p:sp>
      <p:sp>
        <p:nvSpPr>
          <p:cNvPr id="10" name="object 50"/>
          <p:cNvSpPr/>
          <p:nvPr/>
        </p:nvSpPr>
        <p:spPr>
          <a:xfrm>
            <a:off x="179823" y="1320801"/>
            <a:ext cx="11605777" cy="5378624"/>
          </a:xfrm>
          <a:custGeom>
            <a:avLst/>
            <a:rect l="l" t="t" r="r" b="b"/>
            <a:pathLst>
              <a:path w="14141450" h="7574280">
                <a:moveTo>
                  <a:pt x="14141437" y="5366918"/>
                </a:moveTo>
                <a:lnTo>
                  <a:pt x="11821122" y="5366918"/>
                </a:lnTo>
                <a:lnTo>
                  <a:pt x="11821122" y="2710764"/>
                </a:lnTo>
                <a:lnTo>
                  <a:pt x="11824614" y="2710764"/>
                </a:lnTo>
                <a:lnTo>
                  <a:pt x="11824614" y="2656789"/>
                </a:lnTo>
                <a:lnTo>
                  <a:pt x="11821122" y="2656789"/>
                </a:lnTo>
                <a:lnTo>
                  <a:pt x="11821122" y="0"/>
                </a:lnTo>
                <a:lnTo>
                  <a:pt x="11767147" y="0"/>
                </a:lnTo>
                <a:lnTo>
                  <a:pt x="11767147" y="2656789"/>
                </a:lnTo>
                <a:lnTo>
                  <a:pt x="8845448" y="2656789"/>
                </a:lnTo>
                <a:lnTo>
                  <a:pt x="8845448" y="2710764"/>
                </a:lnTo>
                <a:lnTo>
                  <a:pt x="11767147" y="2710764"/>
                </a:lnTo>
                <a:lnTo>
                  <a:pt x="11767147" y="2710180"/>
                </a:lnTo>
                <a:lnTo>
                  <a:pt x="11767160" y="5366918"/>
                </a:lnTo>
                <a:lnTo>
                  <a:pt x="8841969" y="5366918"/>
                </a:lnTo>
                <a:lnTo>
                  <a:pt x="8841969" y="0"/>
                </a:lnTo>
                <a:lnTo>
                  <a:pt x="8787994" y="0"/>
                </a:lnTo>
                <a:lnTo>
                  <a:pt x="8787994" y="5367020"/>
                </a:lnTo>
                <a:lnTo>
                  <a:pt x="8787994" y="5382260"/>
                </a:lnTo>
                <a:lnTo>
                  <a:pt x="8787994" y="5382412"/>
                </a:lnTo>
                <a:lnTo>
                  <a:pt x="7129005" y="5382412"/>
                </a:lnTo>
                <a:lnTo>
                  <a:pt x="7075043" y="5382412"/>
                </a:lnTo>
                <a:lnTo>
                  <a:pt x="7075043" y="5382260"/>
                </a:lnTo>
                <a:lnTo>
                  <a:pt x="8787994" y="5382260"/>
                </a:lnTo>
                <a:lnTo>
                  <a:pt x="8787994" y="5367020"/>
                </a:lnTo>
                <a:lnTo>
                  <a:pt x="5751766" y="5367020"/>
                </a:lnTo>
                <a:lnTo>
                  <a:pt x="5751766" y="2710764"/>
                </a:lnTo>
                <a:lnTo>
                  <a:pt x="5755259" y="2710764"/>
                </a:lnTo>
                <a:lnTo>
                  <a:pt x="5755259" y="2656789"/>
                </a:lnTo>
                <a:lnTo>
                  <a:pt x="5751766" y="2656789"/>
                </a:lnTo>
                <a:lnTo>
                  <a:pt x="5751766" y="0"/>
                </a:lnTo>
                <a:lnTo>
                  <a:pt x="5697804" y="0"/>
                </a:lnTo>
                <a:lnTo>
                  <a:pt x="5697804" y="2656789"/>
                </a:lnTo>
                <a:lnTo>
                  <a:pt x="2776093" y="2656789"/>
                </a:lnTo>
                <a:lnTo>
                  <a:pt x="2776093" y="2710764"/>
                </a:lnTo>
                <a:lnTo>
                  <a:pt x="5697804" y="2710764"/>
                </a:lnTo>
                <a:lnTo>
                  <a:pt x="5697804" y="5366918"/>
                </a:lnTo>
                <a:lnTo>
                  <a:pt x="2772600" y="5366918"/>
                </a:lnTo>
                <a:lnTo>
                  <a:pt x="2772600" y="0"/>
                </a:lnTo>
                <a:lnTo>
                  <a:pt x="2718638" y="0"/>
                </a:lnTo>
                <a:lnTo>
                  <a:pt x="2718638" y="5366918"/>
                </a:lnTo>
                <a:lnTo>
                  <a:pt x="0" y="5366918"/>
                </a:lnTo>
                <a:lnTo>
                  <a:pt x="0" y="5420880"/>
                </a:lnTo>
                <a:lnTo>
                  <a:pt x="2718638" y="5420880"/>
                </a:lnTo>
                <a:lnTo>
                  <a:pt x="2718638" y="5420360"/>
                </a:lnTo>
                <a:lnTo>
                  <a:pt x="2745613" y="5420360"/>
                </a:lnTo>
                <a:lnTo>
                  <a:pt x="2745613" y="5420880"/>
                </a:lnTo>
                <a:lnTo>
                  <a:pt x="2772600" y="5420880"/>
                </a:lnTo>
                <a:lnTo>
                  <a:pt x="5697804" y="5420880"/>
                </a:lnTo>
                <a:lnTo>
                  <a:pt x="5697804" y="5420360"/>
                </a:lnTo>
                <a:lnTo>
                  <a:pt x="5724779" y="5420360"/>
                </a:lnTo>
                <a:lnTo>
                  <a:pt x="5724779" y="5420880"/>
                </a:lnTo>
                <a:lnTo>
                  <a:pt x="5751766" y="5420880"/>
                </a:lnTo>
                <a:lnTo>
                  <a:pt x="5751766" y="5420360"/>
                </a:lnTo>
                <a:lnTo>
                  <a:pt x="7075043" y="5420360"/>
                </a:lnTo>
                <a:lnTo>
                  <a:pt x="7075043" y="7573924"/>
                </a:lnTo>
                <a:lnTo>
                  <a:pt x="7129005" y="7573924"/>
                </a:lnTo>
                <a:lnTo>
                  <a:pt x="7129005" y="5420880"/>
                </a:lnTo>
                <a:lnTo>
                  <a:pt x="8787994" y="5420880"/>
                </a:lnTo>
                <a:lnTo>
                  <a:pt x="8787994" y="5420360"/>
                </a:lnTo>
                <a:lnTo>
                  <a:pt x="8814981" y="5420360"/>
                </a:lnTo>
                <a:lnTo>
                  <a:pt x="8814981" y="5420880"/>
                </a:lnTo>
                <a:lnTo>
                  <a:pt x="8841969" y="5420880"/>
                </a:lnTo>
                <a:lnTo>
                  <a:pt x="11767160" y="5420880"/>
                </a:lnTo>
                <a:lnTo>
                  <a:pt x="11767160" y="5420360"/>
                </a:lnTo>
                <a:lnTo>
                  <a:pt x="11794147" y="5420360"/>
                </a:lnTo>
                <a:lnTo>
                  <a:pt x="11794147" y="5420880"/>
                </a:lnTo>
                <a:lnTo>
                  <a:pt x="11821122" y="5420880"/>
                </a:lnTo>
                <a:lnTo>
                  <a:pt x="14141437" y="5420880"/>
                </a:lnTo>
                <a:lnTo>
                  <a:pt x="14141437" y="5366918"/>
                </a:lnTo>
                <a:close/>
              </a:path>
            </a:pathLst>
          </a:custGeom>
          <a:solidFill>
            <a:srgbClr val="3333FF"/>
          </a:solidFill>
          <a:ln>
            <a:solidFill>
              <a:srgbClr val="3333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Текст. поле 10"/>
          <p:cNvSpPr txBox="1"/>
          <p:nvPr/>
        </p:nvSpPr>
        <p:spPr>
          <a:xfrm>
            <a:off x="9810959" y="1320800"/>
            <a:ext cx="2700076" cy="1006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Golos Text Medium" pitchFamily="34" charset="0" panose="020B0503020202020204"/>
                <a:cs typeface="Golos Text Medium" pitchFamily="34" charset="0" panose="020B0503020202020204"/>
              </a:rPr>
              <a:t>Потребительские сегменты</a:t>
            </a:r>
            <a:endParaRPr lang="ru-RU" sz="2000" dirty="0"/>
          </a:p>
          <a:p>
            <a:endParaRPr lang="ru-RU" sz="2000" dirty="0"/>
          </a:p>
        </p:txBody>
      </p:sp>
      <p:sp>
        <p:nvSpPr>
          <p:cNvPr id="12" name="Текст. поле 11"/>
          <p:cNvSpPr txBox="1"/>
          <p:nvPr/>
        </p:nvSpPr>
        <p:spPr>
          <a:xfrm>
            <a:off x="9886952" y="2079766"/>
            <a:ext cx="2185098" cy="1368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 panose="020B0604020202020204"/>
              <a:buChar char="•"/>
            </a:pPr>
            <a:r>
              <a:rPr lang="ru-RU" sz="1400" b="1" dirty="0">
                <a:latin typeface="Golos Text" pitchFamily="34" charset="0" panose="020B0503020202020204"/>
                <a:cs typeface="Golos Text" pitchFamily="34" charset="0" panose="020B0503020202020204"/>
              </a:rPr>
              <a:t>B2B - производители автокомпонентов</a:t>
            </a:r>
          </a:p>
          <a:p>
            <a:pPr marL="285750" indent="-285750">
              <a:buFont typeface="Arial" pitchFamily="34" charset="0" panose="020B0604020202020204"/>
              <a:buChar char="•"/>
            </a:pPr>
            <a:r>
              <a:rPr lang="ru-RU" sz="1400" b="1" dirty="0">
                <a:latin typeface="Golos Text" pitchFamily="34" charset="0" panose="020B0503020202020204"/>
                <a:cs typeface="Golos Text" pitchFamily="34" charset="0" panose="020B0503020202020204"/>
              </a:rPr>
              <a:t>B2C – заводы по производству автомобилей</a:t>
            </a:r>
          </a:p>
        </p:txBody>
      </p:sp>
      <p:sp>
        <p:nvSpPr>
          <p:cNvPr id="13" name="Текст. поле 12"/>
          <p:cNvSpPr txBox="1"/>
          <p:nvPr/>
        </p:nvSpPr>
        <p:spPr>
          <a:xfrm>
            <a:off x="7380515" y="1320800"/>
            <a:ext cx="2700076" cy="704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Golos Text Medium" pitchFamily="34" charset="0" panose="020B0503020202020204"/>
                <a:cs typeface="Golos Text Medium" pitchFamily="34" charset="0" panose="020B0503020202020204"/>
              </a:rPr>
              <a:t>Взаимоотношение с клиентами</a:t>
            </a:r>
            <a:endParaRPr lang="en-US"/>
          </a:p>
        </p:txBody>
      </p:sp>
      <p:sp>
        <p:nvSpPr>
          <p:cNvPr id="14" name="Текст. поле 13"/>
          <p:cNvSpPr txBox="1"/>
          <p:nvPr/>
        </p:nvSpPr>
        <p:spPr>
          <a:xfrm>
            <a:off x="7380514" y="2025416"/>
            <a:ext cx="2506438" cy="1179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 panose="020B0604020202020204"/>
              <a:buChar char="•"/>
            </a:pPr>
            <a:r>
              <a:rPr lang="ru-RU" sz="1400" b="1" dirty="0">
                <a:latin typeface="Golos Text" pitchFamily="34" charset="0" panose="020B0503020202020204"/>
                <a:cs typeface="Golos Text" pitchFamily="34" charset="0" panose="020B0503020202020204"/>
              </a:rPr>
              <a:t>Особая персональная поддержка для обоих потребительских сегментов через платформу, </a:t>
            </a:r>
            <a:r>
              <a:rPr lang="en-US" sz="1400" b="1" dirty="0">
                <a:latin typeface="Golos Text" pitchFamily="34" charset="0" panose="020B0503020202020204"/>
                <a:cs typeface="Golos Text" pitchFamily="34" charset="0" panose="020B0503020202020204"/>
              </a:rPr>
              <a:t>Tg</a:t>
            </a:r>
            <a:r>
              <a:rPr lang="ru-RU" sz="1400" b="1" dirty="0">
                <a:latin typeface="Golos Text" pitchFamily="34" charset="0" panose="020B0503020202020204"/>
                <a:cs typeface="Golos Text" pitchFamily="34" charset="0" panose="020B0503020202020204"/>
              </a:rPr>
              <a:t>-бота.</a:t>
            </a:r>
            <a:endParaRPr lang="en-US"/>
          </a:p>
        </p:txBody>
      </p:sp>
      <p:sp>
        <p:nvSpPr>
          <p:cNvPr id="15" name="Текст. поле 14"/>
          <p:cNvSpPr txBox="1"/>
          <p:nvPr/>
        </p:nvSpPr>
        <p:spPr>
          <a:xfrm>
            <a:off x="7380515" y="3204576"/>
            <a:ext cx="2009252" cy="702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Golos Text Medium" pitchFamily="34" charset="0" panose="020B0503020202020204"/>
                <a:cs typeface="Golos Text Medium" pitchFamily="34" charset="0" panose="020B0503020202020204"/>
              </a:rPr>
              <a:t>Каналы сбыта</a:t>
            </a:r>
            <a:endParaRPr lang="ru-RU" sz="2000" dirty="0"/>
          </a:p>
          <a:p>
            <a:endParaRPr lang="ru-RU" sz="2000" dirty="0"/>
          </a:p>
        </p:txBody>
      </p:sp>
      <p:sp>
        <p:nvSpPr>
          <p:cNvPr id="16" name="Текст. поле 15"/>
          <p:cNvSpPr txBox="1"/>
          <p:nvPr/>
        </p:nvSpPr>
        <p:spPr>
          <a:xfrm flipV="1">
            <a:off x="12707187" y="3752430"/>
            <a:ext cx="282609" cy="515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 panose="020B0604020202020204"/>
              <a:buChar char="•"/>
            </a:pPr>
            <a:r>
              <a:rPr lang="ru-RU" sz="1400" b="1" dirty="0">
                <a:latin typeface="Golos Text" pitchFamily="34" charset="0" panose="020B0503020202020204"/>
                <a:cs typeface="Golos Text" pitchFamily="34" charset="0" panose="020B0503020202020204"/>
              </a:rPr>
              <a:t>.</a:t>
            </a:r>
          </a:p>
          <a:p>
            <a:pPr marL="285750" indent="-285750">
              <a:buFont typeface="Arial" pitchFamily="34" charset="0" panose="020B0604020202020204"/>
              <a:buChar char="•"/>
            </a:pPr>
            <a:endParaRPr lang="ru-RU" sz="1400" b="1" dirty="0">
              <a:latin typeface="Golos Text" pitchFamily="34" charset="0" panose="020B0503020202020204"/>
              <a:cs typeface="Golos Text" pitchFamily="34" charset="0" panose="020B0503020202020204"/>
            </a:endParaRPr>
          </a:p>
        </p:txBody>
      </p:sp>
      <p:sp>
        <p:nvSpPr>
          <p:cNvPr id="17" name="Текст. поле 16"/>
          <p:cNvSpPr txBox="1"/>
          <p:nvPr/>
        </p:nvSpPr>
        <p:spPr>
          <a:xfrm>
            <a:off x="7380516" y="3429000"/>
            <a:ext cx="2605871" cy="1795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 panose="020B0604020202020204"/>
              <a:buChar char="•"/>
            </a:pPr>
            <a:r>
              <a:rPr lang="ru-RU" sz="1400" b="1" dirty="0">
                <a:latin typeface="Golos Text" pitchFamily="34" charset="0" panose="020B0503020202020204"/>
                <a:cs typeface="Golos Text" pitchFamily="34" charset="0" panose="020B0503020202020204"/>
              </a:rPr>
              <a:t>Личные переговоры</a:t>
            </a:r>
          </a:p>
          <a:p>
            <a:pPr marL="285750" indent="-285750">
              <a:buFont typeface="Arial" pitchFamily="34" charset="0" panose="020B0604020202020204"/>
              <a:buChar char="•"/>
            </a:pPr>
            <a:r>
              <a:rPr lang="ru-RU" sz="1400" b="1" dirty="0">
                <a:latin typeface="Golos Text" pitchFamily="34" charset="0" panose="020B0503020202020204"/>
                <a:cs typeface="Golos Text" pitchFamily="34" charset="0" panose="020B0503020202020204"/>
              </a:rPr>
              <a:t>Детальное ознакомление на платформе</a:t>
            </a:r>
          </a:p>
          <a:p>
            <a:pPr marL="285750" indent="-285750">
              <a:buFont typeface="Arial" pitchFamily="34" charset="0" panose="020B0604020202020204"/>
              <a:buChar char="•"/>
            </a:pPr>
            <a:r>
              <a:rPr lang="ru-RU" sz="1400" b="1" dirty="0">
                <a:latin typeface="Golos Text" pitchFamily="34" charset="0" panose="020B0503020202020204"/>
                <a:cs typeface="Golos Text" pitchFamily="34" charset="0" panose="020B0503020202020204"/>
              </a:rPr>
              <a:t>Использование платформы и средств связи для коммуникации</a:t>
            </a:r>
          </a:p>
        </p:txBody>
      </p:sp>
      <p:sp>
        <p:nvSpPr>
          <p:cNvPr id="18" name="Текст. поле 17"/>
          <p:cNvSpPr txBox="1"/>
          <p:nvPr/>
        </p:nvSpPr>
        <p:spPr>
          <a:xfrm>
            <a:off x="5056833" y="1320800"/>
            <a:ext cx="2078334" cy="704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Golos Text Medium" pitchFamily="34" charset="0" panose="020B0503020202020204"/>
                <a:cs typeface="Golos Text Medium" pitchFamily="34" charset="0" panose="020B0503020202020204"/>
              </a:rPr>
              <a:t>Ценностное предложение</a:t>
            </a:r>
            <a:endParaRPr lang="en-US"/>
          </a:p>
        </p:txBody>
      </p:sp>
      <p:sp>
        <p:nvSpPr>
          <p:cNvPr id="19" name="Текст. поле 18"/>
          <p:cNvSpPr txBox="1"/>
          <p:nvPr/>
        </p:nvSpPr>
        <p:spPr>
          <a:xfrm>
            <a:off x="4940648" y="2222229"/>
            <a:ext cx="2310702" cy="2222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 panose="020B0604020202020204"/>
              <a:buChar char="•"/>
            </a:pPr>
            <a:r>
              <a:rPr lang="ru-RU" sz="1400" b="1" dirty="0">
                <a:latin typeface="Golos Text" pitchFamily="34" charset="0" panose="020B0503020202020204"/>
                <a:cs typeface="Golos Text" pitchFamily="34" charset="0" panose="020B0503020202020204"/>
              </a:rPr>
              <a:t>Простой в понимании интерфейс</a:t>
            </a:r>
          </a:p>
          <a:p>
            <a:pPr marL="285750" indent="-285750">
              <a:buFont typeface="Arial" pitchFamily="34" charset="0" panose="020B0604020202020204"/>
              <a:buChar char="•"/>
            </a:pPr>
            <a:r>
              <a:rPr lang="ru-RU" sz="1400" b="1" dirty="0">
                <a:latin typeface="Golos Text" pitchFamily="34" charset="0" panose="020B0503020202020204"/>
                <a:cs typeface="Golos Text" pitchFamily="34" charset="0" panose="020B0503020202020204"/>
              </a:rPr>
              <a:t>Кибербезопасность</a:t>
            </a:r>
          </a:p>
          <a:p>
            <a:pPr marL="285750" indent="-285750">
              <a:buFont typeface="Arial" pitchFamily="34" charset="0" panose="020B0604020202020204"/>
              <a:buChar char="•"/>
            </a:pPr>
            <a:r>
              <a:rPr lang="ru-RU" sz="1400" b="1" dirty="0">
                <a:latin typeface="Golos Text" pitchFamily="34" charset="0" panose="020B0503020202020204"/>
                <a:cs typeface="Golos Text" pitchFamily="34" charset="0" panose="020B0503020202020204"/>
              </a:rPr>
              <a:t>Быстрая реакция сотрудников на требования</a:t>
            </a:r>
          </a:p>
          <a:p>
            <a:pPr marL="285750" indent="-285750">
              <a:buFont typeface="Arial" pitchFamily="34" charset="0" panose="020B0604020202020204"/>
              <a:buChar char="•"/>
            </a:pPr>
            <a:r>
              <a:rPr lang="ru-RU" sz="1400" b="1" dirty="0">
                <a:latin typeface="Golos Text" pitchFamily="34" charset="0" panose="020B0503020202020204"/>
                <a:cs typeface="Golos Text" pitchFamily="34" charset="0" panose="020B0503020202020204"/>
              </a:rPr>
              <a:t>Прозрачность процесса заказа и поставки</a:t>
            </a:r>
          </a:p>
        </p:txBody>
      </p:sp>
      <p:sp>
        <p:nvSpPr>
          <p:cNvPr id="20" name="Текст. поле 19"/>
          <p:cNvSpPr txBox="1"/>
          <p:nvPr/>
        </p:nvSpPr>
        <p:spPr>
          <a:xfrm>
            <a:off x="2407769" y="1320800"/>
            <a:ext cx="2436307" cy="1006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Golos Text Medium" pitchFamily="34" charset="0" panose="020B0503020202020204"/>
                <a:cs typeface="Golos Text Medium" pitchFamily="34" charset="0" panose="020B0503020202020204"/>
              </a:rPr>
              <a:t>Ключевые виды деятельности</a:t>
            </a:r>
            <a:endParaRPr lang="ru-RU" sz="2000" dirty="0"/>
          </a:p>
          <a:p>
            <a:endParaRPr lang="ru-RU" sz="2000" dirty="0"/>
          </a:p>
        </p:txBody>
      </p:sp>
      <p:sp>
        <p:nvSpPr>
          <p:cNvPr id="21" name="Текст. поле 20"/>
          <p:cNvSpPr txBox="1"/>
          <p:nvPr/>
        </p:nvSpPr>
        <p:spPr>
          <a:xfrm>
            <a:off x="2411469" y="2143952"/>
            <a:ext cx="2185098" cy="942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 panose="020B0604020202020204"/>
              <a:buChar char="•"/>
            </a:pPr>
            <a:r>
              <a:rPr lang="ru-RU" sz="1400" b="1" dirty="0">
                <a:latin typeface="Golos Text" pitchFamily="34" charset="0" panose="020B0503020202020204"/>
                <a:cs typeface="Golos Text" pitchFamily="34" charset="0" panose="020B0503020202020204"/>
              </a:rPr>
              <a:t>Управление платформой</a:t>
            </a:r>
          </a:p>
          <a:p>
            <a:pPr marL="285750" indent="-285750">
              <a:buFont typeface="Arial" pitchFamily="34" charset="0" panose="020B0604020202020204"/>
              <a:buChar char="•"/>
            </a:pPr>
            <a:r>
              <a:rPr lang="ru-RU" sz="1400" b="1" dirty="0">
                <a:latin typeface="Golos Text" pitchFamily="34" charset="0" panose="020B0503020202020204"/>
                <a:cs typeface="Golos Text" pitchFamily="34" charset="0" panose="020B0503020202020204"/>
              </a:rPr>
              <a:t>Коммуникация с потребителями</a:t>
            </a:r>
          </a:p>
        </p:txBody>
      </p:sp>
      <p:sp>
        <p:nvSpPr>
          <p:cNvPr id="22" name="Текст. поле 21"/>
          <p:cNvSpPr txBox="1"/>
          <p:nvPr/>
        </p:nvSpPr>
        <p:spPr>
          <a:xfrm>
            <a:off x="179823" y="1382716"/>
            <a:ext cx="2015189" cy="697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Golos Text Medium" pitchFamily="34" charset="0" panose="020B0503020202020204"/>
                <a:cs typeface="Golos Text Medium" pitchFamily="34" charset="0" panose="020B0503020202020204"/>
              </a:rPr>
              <a:t>Ключевые</a:t>
            </a:r>
          </a:p>
          <a:p>
            <a:r>
              <a:rPr lang="ru-RU" sz="2000" b="1" dirty="0">
                <a:solidFill>
                  <a:srgbClr val="FF0000"/>
                </a:solidFill>
                <a:latin typeface="Golos Text Medium" pitchFamily="34" charset="0" panose="020B0503020202020204"/>
                <a:cs typeface="Golos Text Medium" pitchFamily="34" charset="0" panose="020B0503020202020204"/>
              </a:rPr>
              <a:t>партнеры</a:t>
            </a:r>
          </a:p>
        </p:txBody>
      </p:sp>
      <p:sp>
        <p:nvSpPr>
          <p:cNvPr id="23" name="Текст. поле 22"/>
          <p:cNvSpPr txBox="1"/>
          <p:nvPr/>
        </p:nvSpPr>
        <p:spPr>
          <a:xfrm>
            <a:off x="82899" y="2222228"/>
            <a:ext cx="1898935" cy="96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 panose="020B0604020202020204"/>
              <a:buChar char="•"/>
            </a:pPr>
            <a:r>
              <a:rPr lang="ru-RU" sz="1400" b="1" dirty="0">
                <a:latin typeface="Golos Text" pitchFamily="34" charset="0" panose="020B0503020202020204"/>
                <a:cs typeface="Golos Text" pitchFamily="34" charset="0" panose="020B0503020202020204"/>
              </a:rPr>
              <a:t>Транспортные и логистические компании</a:t>
            </a:r>
            <a:endParaRPr lang="en-US"/>
          </a:p>
        </p:txBody>
      </p:sp>
      <p:sp>
        <p:nvSpPr>
          <p:cNvPr id="24" name="Текст. поле 23"/>
          <p:cNvSpPr txBox="1"/>
          <p:nvPr/>
        </p:nvSpPr>
        <p:spPr>
          <a:xfrm>
            <a:off x="2407769" y="3260800"/>
            <a:ext cx="2436307" cy="1006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Golos Text Medium" pitchFamily="34" charset="0" panose="020B0503020202020204"/>
                <a:cs typeface="Golos Text Medium" pitchFamily="34" charset="0" panose="020B0503020202020204"/>
              </a:rPr>
              <a:t>Ключевые ресурсы</a:t>
            </a:r>
            <a:endParaRPr lang="ru-RU" sz="2000" dirty="0"/>
          </a:p>
          <a:p>
            <a:endParaRPr lang="ru-RU" sz="2000" dirty="0"/>
          </a:p>
        </p:txBody>
      </p:sp>
      <p:sp>
        <p:nvSpPr>
          <p:cNvPr id="25" name="Текст. поле 24"/>
          <p:cNvSpPr txBox="1"/>
          <p:nvPr/>
        </p:nvSpPr>
        <p:spPr>
          <a:xfrm>
            <a:off x="2411469" y="4010113"/>
            <a:ext cx="2687515" cy="942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 panose="020B0604020202020204"/>
              <a:buChar char="•"/>
            </a:pPr>
            <a:r>
              <a:rPr lang="ru-RU" sz="1400" b="1" dirty="0">
                <a:latin typeface="Golos Text" pitchFamily="34" charset="0" panose="020B0503020202020204"/>
                <a:cs typeface="Golos Text" pitchFamily="34" charset="0" panose="020B0503020202020204"/>
              </a:rPr>
              <a:t>Информационные технологии</a:t>
            </a:r>
          </a:p>
          <a:p>
            <a:pPr marL="285750" indent="-285750">
              <a:buFont typeface="Arial" pitchFamily="34" charset="0" panose="020B0604020202020204"/>
              <a:buChar char="•"/>
            </a:pPr>
            <a:r>
              <a:rPr lang="ru-RU" sz="1400" b="1" dirty="0">
                <a:latin typeface="Golos Text" pitchFamily="34" charset="0" panose="020B0503020202020204"/>
                <a:cs typeface="Golos Text" pitchFamily="34" charset="0" panose="020B0503020202020204"/>
              </a:rPr>
              <a:t>Коммуникативный персонал</a:t>
            </a:r>
          </a:p>
        </p:txBody>
      </p:sp>
      <p:sp>
        <p:nvSpPr>
          <p:cNvPr id="26" name="Текст. поле 25"/>
          <p:cNvSpPr txBox="1"/>
          <p:nvPr/>
        </p:nvSpPr>
        <p:spPr>
          <a:xfrm>
            <a:off x="149052" y="5224527"/>
            <a:ext cx="3221334" cy="399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Golos Text Medium" pitchFamily="34" charset="0" panose="020B0503020202020204"/>
                <a:cs typeface="Golos Text Medium" pitchFamily="34" charset="0" panose="020B0503020202020204"/>
              </a:rPr>
              <a:t>Структура издержек</a:t>
            </a:r>
            <a:endParaRPr lang="en-US"/>
          </a:p>
        </p:txBody>
      </p:sp>
      <p:sp>
        <p:nvSpPr>
          <p:cNvPr id="27" name="Текст. поле 26"/>
          <p:cNvSpPr txBox="1"/>
          <p:nvPr/>
        </p:nvSpPr>
        <p:spPr>
          <a:xfrm>
            <a:off x="82899" y="5690070"/>
            <a:ext cx="4153912" cy="942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 panose="020B0604020202020204"/>
              <a:buChar char="•"/>
            </a:pPr>
            <a:r>
              <a:rPr lang="ru-RU" sz="1400" b="1" dirty="0">
                <a:latin typeface="Golos Text" pitchFamily="34" charset="0" panose="020B0503020202020204"/>
                <a:cs typeface="Golos Text" pitchFamily="34" charset="0" panose="020B0503020202020204"/>
              </a:rPr>
              <a:t>Поддержка функционирования платформы</a:t>
            </a:r>
          </a:p>
          <a:p>
            <a:pPr marL="285750" indent="-285750">
              <a:buFont typeface="Arial" pitchFamily="34" charset="0" panose="020B0604020202020204"/>
              <a:buChar char="•"/>
            </a:pPr>
            <a:r>
              <a:rPr lang="ru-RU" sz="1400" b="1" dirty="0">
                <a:latin typeface="Golos Text" pitchFamily="34" charset="0" panose="020B0503020202020204"/>
                <a:cs typeface="Golos Text" pitchFamily="34" charset="0" panose="020B0503020202020204"/>
              </a:rPr>
              <a:t>Заработная плата</a:t>
            </a:r>
          </a:p>
          <a:p>
            <a:pPr marL="285750" indent="-285750">
              <a:buFont typeface="Arial" pitchFamily="34" charset="0" panose="020B0604020202020204"/>
              <a:buChar char="•"/>
            </a:pPr>
            <a:r>
              <a:rPr lang="ru-RU" sz="1400" b="1" dirty="0">
                <a:latin typeface="Golos Text" pitchFamily="34" charset="0" panose="020B0503020202020204"/>
                <a:cs typeface="Golos Text" pitchFamily="34" charset="0" panose="020B0503020202020204"/>
              </a:rPr>
              <a:t>Банковское обслуживание</a:t>
            </a:r>
          </a:p>
        </p:txBody>
      </p:sp>
      <p:sp>
        <p:nvSpPr>
          <p:cNvPr id="28" name="Текст. поле 27"/>
          <p:cNvSpPr txBox="1"/>
          <p:nvPr/>
        </p:nvSpPr>
        <p:spPr>
          <a:xfrm>
            <a:off x="6096000" y="5224527"/>
            <a:ext cx="8534400" cy="399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Golos Text Medium" pitchFamily="34" charset="0" panose="020B0503020202020204"/>
                <a:cs typeface="Golos Text Medium" pitchFamily="34" charset="0" panose="020B0503020202020204"/>
              </a:rPr>
              <a:t>Потоки поступления дохода</a:t>
            </a:r>
            <a:endParaRPr lang="en-US"/>
          </a:p>
        </p:txBody>
      </p:sp>
      <p:sp>
        <p:nvSpPr>
          <p:cNvPr id="29" name="Текст. поле 28"/>
          <p:cNvSpPr txBox="1"/>
          <p:nvPr/>
        </p:nvSpPr>
        <p:spPr>
          <a:xfrm>
            <a:off x="5982711" y="5623636"/>
            <a:ext cx="8534400" cy="515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 panose="020B0604020202020204"/>
              <a:buChar char="•"/>
            </a:pPr>
            <a:r>
              <a:rPr lang="ru-RU" sz="1400" b="1" dirty="0">
                <a:latin typeface="Golos Text" pitchFamily="34" charset="0" panose="020B0503020202020204"/>
                <a:cs typeface="Golos Text" pitchFamily="34" charset="0" panose="020B0503020202020204"/>
              </a:rPr>
              <a:t>Доход от разовых сделок</a:t>
            </a:r>
          </a:p>
          <a:p>
            <a:pPr marL="285750" indent="-285750">
              <a:buFont typeface="Arial" pitchFamily="34" charset="0" panose="020B0604020202020204"/>
              <a:buChar char="•"/>
            </a:pPr>
            <a:r>
              <a:rPr lang="ru-RU" sz="1400" b="1" dirty="0">
                <a:latin typeface="Golos Text" pitchFamily="34" charset="0" panose="020B0503020202020204"/>
                <a:cs typeface="Golos Text" pitchFamily="34" charset="0" panose="020B0503020202020204"/>
              </a:rPr>
              <a:t>Платная подписка за пользование платформой</a:t>
            </a:r>
          </a:p>
        </p:txBody>
      </p:sp>
      <p:sp>
        <p:nvSpPr>
          <p:cNvPr id="30" name="Текст. поле 29"/>
          <p:cNvSpPr txBox="1"/>
          <p:nvPr/>
        </p:nvSpPr>
        <p:spPr>
          <a:xfrm>
            <a:off x="11481707" y="6406313"/>
            <a:ext cx="530470" cy="452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>
                <a:solidFill>
                  <a:schemeClr val="bg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6</a:t>
            </a:r>
            <a:endParaRPr lang="en-US" sz="2400">
              <a:solidFill>
                <a:schemeClr val="bg1"/>
              </a:solidFill>
              <a:latin typeface="Arial" pitchFamily="34" charset="0" panose="020B0604020202020204"/>
              <a:ea typeface="Arial" pitchFamily="34" charset="0" panose="020B0604020202020204"/>
              <a:cs typeface="Arial" pitchFamily="34" charset="0" panose="020B0604020202020204"/>
            </a:endParaRPr>
          </a:p>
        </p:txBody>
      </p:sp>
      <p:pic>
        <p:nvPicPr>
          <p:cNvPr id="31" name="Изображение 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0697308" y="0"/>
            <a:ext cx="1494692" cy="149469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19.png"/>
          <p:cNvPicPr preferRelativeResize="0"/>
          <p:nvPr/>
        </p:nvPicPr>
        <p:blipFill>
          <a:blip r:embed="rId1"/>
          <a:srcRect/>
          <a:stretch>
            <a:fillRect/>
          </a:stretch>
        </p:blipFill>
        <p:spPr>
          <a:xfrm>
            <a:off x="6354668" y="1592828"/>
            <a:ext cx="5252853" cy="4604064"/>
          </a:xfrm>
          <a:prstGeom prst="rect">
            <a:avLst/>
          </a:prstGeom>
        </p:spPr>
      </p:pic>
      <p:pic>
        <p:nvPicPr>
          <p:cNvPr id="8" name="image20.png"/>
          <p:cNvPicPr preferRelativeResize="0"/>
          <p:nvPr/>
        </p:nvPicPr>
        <p:blipFill>
          <a:blip r:embed="rId2"/>
          <a:srcRect/>
          <a:stretch>
            <a:fillRect/>
          </a:stretch>
        </p:blipFill>
        <p:spPr>
          <a:xfrm>
            <a:off x="266035" y="2033516"/>
            <a:ext cx="6097055" cy="4319517"/>
          </a:xfrm>
          <a:prstGeom prst="rect">
            <a:avLst/>
          </a:prstGeom>
        </p:spPr>
      </p:pic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 flipV="1">
            <a:off x="12368684" y="1690688"/>
            <a:ext cx="473528" cy="420338"/>
          </a:xfrm>
        </p:spPr>
        <p:txBody>
          <a:bodyPr/>
          <a:lstStyle/>
          <a:p/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>
          <a:xfrm>
            <a:off x="12643129" y="1690688"/>
            <a:ext cx="398166" cy="532964"/>
          </a:xfrm>
        </p:spPr>
        <p:txBody>
          <a:bodyPr/>
          <a:lstStyle/>
          <a:p/>
        </p:txBody>
      </p:sp>
      <p:grpSp>
        <p:nvGrpSpPr>
          <p:cNvPr id="4" name="Group 12"/>
          <p:cNvGrpSpPr/>
          <p:nvPr/>
        </p:nvGrpSpPr>
        <p:grpSpPr>
          <a:xfrm rot="-5400000">
            <a:off x="2107485" y="-1815280"/>
            <a:ext cx="1086131" cy="5301101"/>
            <a:chOff x="0" y="0"/>
            <a:chExt cx="2354580" cy="11492046"/>
          </a:xfrm>
          <a:solidFill>
            <a:srgbClr val="3333FF"/>
          </a:solidFill>
        </p:grpSpPr>
        <p:sp>
          <p:nvSpPr>
            <p:cNvPr id="5" name="Freeform 13"/>
            <p:cNvSpPr/>
            <p:nvPr/>
          </p:nvSpPr>
          <p:spPr>
            <a:xfrm>
              <a:off x="0" y="0"/>
              <a:ext cx="2353310" cy="11492046"/>
            </a:xfrm>
            <a:custGeom>
              <a:avLst/>
              <a:rect l="l" t="t" r="r" b="b"/>
              <a:pathLst>
                <a:path w="2353310" h="11492046">
                  <a:moveTo>
                    <a:pt x="784860" y="11424736"/>
                  </a:moveTo>
                  <a:cubicBezTo>
                    <a:pt x="905510" y="11465376"/>
                    <a:pt x="1042670" y="11492046"/>
                    <a:pt x="1177290" y="11492046"/>
                  </a:cubicBezTo>
                  <a:cubicBezTo>
                    <a:pt x="1311910" y="11492046"/>
                    <a:pt x="1441450" y="11469186"/>
                    <a:pt x="1560830" y="11428546"/>
                  </a:cubicBezTo>
                  <a:cubicBezTo>
                    <a:pt x="1563370" y="11427276"/>
                    <a:pt x="1565910" y="11427276"/>
                    <a:pt x="1568450" y="11426006"/>
                  </a:cubicBezTo>
                  <a:cubicBezTo>
                    <a:pt x="2016760" y="11263446"/>
                    <a:pt x="2346960" y="10834186"/>
                    <a:pt x="2353310" y="10306003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0298100"/>
                  </a:lnTo>
                  <a:cubicBezTo>
                    <a:pt x="6350" y="10836726"/>
                    <a:pt x="331470" y="11265986"/>
                    <a:pt x="784860" y="11424736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 sz="1400" b="1">
                <a:latin typeface="Arial" pitchFamily="34" charset="0" panose="020B0604020202020204"/>
                <a:cs typeface="Arial" pitchFamily="34" charset="0" panose="020B0604020202020204"/>
              </a:endParaRPr>
            </a:p>
          </p:txBody>
        </p:sp>
      </p:grpSp>
      <p:sp>
        <p:nvSpPr>
          <p:cNvPr id="6" name="Текст. поле 5"/>
          <p:cNvSpPr txBox="1"/>
          <p:nvPr/>
        </p:nvSpPr>
        <p:spPr>
          <a:xfrm>
            <a:off x="1828800" y="489034"/>
            <a:ext cx="8534400" cy="693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spc="200" dirty="0">
                <a:solidFill>
                  <a:srgbClr val="FFFFFF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MVP</a:t>
            </a:r>
            <a:endParaRPr lang="en-US"/>
          </a:p>
        </p:txBody>
      </p:sp>
      <p:sp>
        <p:nvSpPr>
          <p:cNvPr id="7" name="Прямоугольник: скругленные углы 11"/>
          <p:cNvSpPr/>
          <p:nvPr/>
        </p:nvSpPr>
        <p:spPr>
          <a:xfrm>
            <a:off x="468793" y="1738012"/>
            <a:ext cx="5195255" cy="4758343"/>
          </a:xfrm>
          <a:prstGeom prst="roundRect">
            <a:avLst/>
          </a:prstGeom>
          <a:solidFill>
            <a:srgbClr val="DEEBF7">
              <a:alpha val="3686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углы 10"/>
          <p:cNvSpPr/>
          <p:nvPr/>
        </p:nvSpPr>
        <p:spPr>
          <a:xfrm>
            <a:off x="6527952" y="1738012"/>
            <a:ext cx="5195255" cy="4758343"/>
          </a:xfrm>
          <a:prstGeom prst="roundRect">
            <a:avLst/>
          </a:prstGeom>
          <a:solidFill>
            <a:srgbClr val="DEEBF7">
              <a:alpha val="3686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Freeform 11"/>
          <p:cNvSpPr/>
          <p:nvPr/>
        </p:nvSpPr>
        <p:spPr>
          <a:xfrm rot="784262">
            <a:off x="-5684142" y="4697618"/>
            <a:ext cx="6164339" cy="6164339"/>
          </a:xfrm>
          <a:custGeom>
            <a:avLst/>
            <a:rect l="l" t="t" r="r" b="b"/>
            <a:pathLst>
              <a:path w="1913890" h="1913890">
                <a:moveTo>
                  <a:pt x="0" y="0"/>
                </a:moveTo>
                <a:lnTo>
                  <a:pt x="0" y="1913890"/>
                </a:lnTo>
                <a:lnTo>
                  <a:pt x="1913890" y="1913890"/>
                </a:lnTo>
                <a:lnTo>
                  <a:pt x="1913890" y="0"/>
                </a:lnTo>
                <a:lnTo>
                  <a:pt x="0" y="0"/>
                </a:lnTo>
                <a:close/>
                <a:moveTo>
                  <a:pt x="1852930" y="1852930"/>
                </a:moveTo>
                <a:lnTo>
                  <a:pt x="59690" y="1852930"/>
                </a:lnTo>
                <a:lnTo>
                  <a:pt x="59690" y="59690"/>
                </a:lnTo>
                <a:lnTo>
                  <a:pt x="1852930" y="59690"/>
                </a:lnTo>
                <a:lnTo>
                  <a:pt x="1852930" y="1852930"/>
                </a:lnTo>
                <a:close/>
              </a:path>
            </a:pathLst>
          </a:custGeom>
          <a:solidFill>
            <a:srgbClr val="3333FF"/>
          </a:solidFill>
        </p:spPr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>
          <a:xfrm rot="2700000">
            <a:off x="-3781070" y="4705675"/>
            <a:ext cx="6164339" cy="6164339"/>
          </a:xfrm>
          <a:custGeom>
            <a:avLst/>
            <a:rect l="l" t="t" r="r" b="b"/>
            <a:pathLst>
              <a:path w="1913890" h="1913890">
                <a:moveTo>
                  <a:pt x="0" y="0"/>
                </a:moveTo>
                <a:lnTo>
                  <a:pt x="0" y="1913890"/>
                </a:lnTo>
                <a:lnTo>
                  <a:pt x="1913890" y="1913890"/>
                </a:lnTo>
                <a:lnTo>
                  <a:pt x="1913890" y="0"/>
                </a:lnTo>
                <a:lnTo>
                  <a:pt x="0" y="0"/>
                </a:lnTo>
                <a:close/>
                <a:moveTo>
                  <a:pt x="1852930" y="1852930"/>
                </a:moveTo>
                <a:lnTo>
                  <a:pt x="59690" y="1852930"/>
                </a:lnTo>
                <a:lnTo>
                  <a:pt x="59690" y="59690"/>
                </a:lnTo>
                <a:lnTo>
                  <a:pt x="1852930" y="59690"/>
                </a:lnTo>
                <a:lnTo>
                  <a:pt x="1852930" y="1852930"/>
                </a:lnTo>
                <a:close/>
              </a:path>
            </a:pathLst>
          </a:custGeom>
          <a:solidFill>
            <a:srgbClr val="3333FF"/>
          </a:solidFill>
        </p:spPr>
        <p:txBody>
          <a:bodyPr/>
          <a:lstStyle/>
          <a:p>
            <a:endParaRPr lang="ru-RU"/>
          </a:p>
        </p:txBody>
      </p:sp>
      <p:sp>
        <p:nvSpPr>
          <p:cNvPr id="13" name="Прямоугольник 13"/>
          <p:cNvSpPr/>
          <p:nvPr/>
        </p:nvSpPr>
        <p:spPr>
          <a:xfrm>
            <a:off x="11481707" y="6406313"/>
            <a:ext cx="530470" cy="451688"/>
          </a:xfrm>
          <a:prstGeom prst="rect">
            <a:avLst/>
          </a:prstGeom>
          <a:solidFill>
            <a:srgbClr val="3333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33FF"/>
              </a:solidFill>
            </a:endParaRPr>
          </a:p>
        </p:txBody>
      </p:sp>
      <p:sp>
        <p:nvSpPr>
          <p:cNvPr id="14" name="Текст. поле 13"/>
          <p:cNvSpPr txBox="1"/>
          <p:nvPr/>
        </p:nvSpPr>
        <p:spPr>
          <a:xfrm>
            <a:off x="11481707" y="6406313"/>
            <a:ext cx="530470" cy="452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>
                <a:solidFill>
                  <a:schemeClr val="bg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7</a:t>
            </a:r>
            <a:endParaRPr lang="en-US" sz="2400">
              <a:solidFill>
                <a:schemeClr val="bg1"/>
              </a:solidFill>
              <a:latin typeface="Arial" pitchFamily="34" charset="0" panose="020B0604020202020204"/>
              <a:ea typeface="Arial" pitchFamily="34" charset="0" panose="020B0604020202020204"/>
              <a:cs typeface="Arial" pitchFamily="34" charset="0" panose="020B0604020202020204"/>
            </a:endParaRPr>
          </a:p>
        </p:txBody>
      </p:sp>
      <p:pic>
        <p:nvPicPr>
          <p:cNvPr id="15" name="Изображение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697308" y="0"/>
            <a:ext cx="1494692" cy="149469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Прямоугольник 13"/>
          <p:cNvSpPr/>
          <p:nvPr/>
        </p:nvSpPr>
        <p:spPr>
          <a:xfrm>
            <a:off x="11481707" y="6406313"/>
            <a:ext cx="530470" cy="451688"/>
          </a:xfrm>
          <a:prstGeom prst="rect">
            <a:avLst/>
          </a:prstGeom>
          <a:solidFill>
            <a:srgbClr val="3333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srgbClr val="3333FF"/>
              </a:solidFill>
            </a:endParaRPr>
          </a:p>
        </p:txBody>
      </p:sp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12770617" y="1404414"/>
            <a:ext cx="260001" cy="421211"/>
          </a:xfrm>
        </p:spPr>
        <p:txBody>
          <a:bodyPr/>
          <a:lstStyle/>
          <a:p/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>
          <a:xfrm>
            <a:off x="12657574" y="2001471"/>
            <a:ext cx="373045" cy="288036"/>
          </a:xfrm>
        </p:spPr>
        <p:txBody>
          <a:bodyPr/>
          <a:lstStyle/>
          <a:p/>
        </p:txBody>
      </p:sp>
      <p:grpSp>
        <p:nvGrpSpPr>
          <p:cNvPr id="4" name="Group 12"/>
          <p:cNvGrpSpPr/>
          <p:nvPr/>
        </p:nvGrpSpPr>
        <p:grpSpPr>
          <a:xfrm rot="-5400000">
            <a:off x="2107485" y="-1818961"/>
            <a:ext cx="1086131" cy="5301101"/>
            <a:chOff x="0" y="0"/>
            <a:chExt cx="2354580" cy="11492046"/>
          </a:xfrm>
          <a:solidFill>
            <a:srgbClr val="3333FF"/>
          </a:solidFill>
        </p:grpSpPr>
        <p:sp>
          <p:nvSpPr>
            <p:cNvPr id="5" name="Freeform 13"/>
            <p:cNvSpPr/>
            <p:nvPr/>
          </p:nvSpPr>
          <p:spPr>
            <a:xfrm>
              <a:off x="0" y="0"/>
              <a:ext cx="2353310" cy="11492046"/>
            </a:xfrm>
            <a:custGeom>
              <a:avLst/>
              <a:rect l="l" t="t" r="r" b="b"/>
              <a:pathLst>
                <a:path w="2353310" h="11492046">
                  <a:moveTo>
                    <a:pt x="784860" y="11424736"/>
                  </a:moveTo>
                  <a:cubicBezTo>
                    <a:pt x="905510" y="11465376"/>
                    <a:pt x="1042670" y="11492046"/>
                    <a:pt x="1177290" y="11492046"/>
                  </a:cubicBezTo>
                  <a:cubicBezTo>
                    <a:pt x="1311910" y="11492046"/>
                    <a:pt x="1441450" y="11469186"/>
                    <a:pt x="1560830" y="11428546"/>
                  </a:cubicBezTo>
                  <a:cubicBezTo>
                    <a:pt x="1563370" y="11427276"/>
                    <a:pt x="1565910" y="11427276"/>
                    <a:pt x="1568450" y="11426006"/>
                  </a:cubicBezTo>
                  <a:cubicBezTo>
                    <a:pt x="2016760" y="11263446"/>
                    <a:pt x="2346960" y="10834186"/>
                    <a:pt x="2353310" y="10306003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0298100"/>
                  </a:lnTo>
                  <a:cubicBezTo>
                    <a:pt x="6350" y="10836726"/>
                    <a:pt x="331470" y="11265986"/>
                    <a:pt x="784860" y="11424736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 sz="1400" b="1">
                <a:latin typeface="Arial" pitchFamily="34" charset="0" panose="020B0604020202020204"/>
                <a:cs typeface="Arial" pitchFamily="34" charset="0" panose="020B0604020202020204"/>
              </a:endParaRPr>
            </a:p>
          </p:txBody>
        </p:sp>
      </p:grpSp>
      <p:sp>
        <p:nvSpPr>
          <p:cNvPr id="6" name="Текст. поле 5"/>
          <p:cNvSpPr txBox="1"/>
          <p:nvPr/>
        </p:nvSpPr>
        <p:spPr>
          <a:xfrm>
            <a:off x="207247" y="485353"/>
            <a:ext cx="8534400" cy="693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spc="200" dirty="0">
                <a:solidFill>
                  <a:srgbClr val="FFFFFF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ПЛАН РАЗВИТИЯ</a:t>
            </a:r>
            <a:endParaRPr lang="en-US"/>
          </a:p>
        </p:txBody>
      </p:sp>
      <p:cxnSp>
        <p:nvCxnSpPr>
          <p:cNvPr id="7" name="Прямая соединительная линия 35"/>
          <p:cNvCxnSpPr/>
          <p:nvPr/>
        </p:nvCxnSpPr>
        <p:spPr>
          <a:xfrm flipH="1">
            <a:off x="3105843" y="2137022"/>
            <a:ext cx="8141" cy="269522"/>
          </a:xfrm>
          <a:prstGeom prst="line">
            <a:avLst/>
          </a:prstGeom>
          <a:ln w="7620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Текст. поле 3"/>
          <p:cNvSpPr txBox="1"/>
          <p:nvPr/>
        </p:nvSpPr>
        <p:spPr>
          <a:xfrm>
            <a:off x="1284663" y="1612900"/>
            <a:ext cx="4636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Создание платформы</a:t>
            </a:r>
            <a:endParaRPr lang="en-US" b="1" dirty="0">
              <a:latin typeface="Arial" pitchFamily="34" charset="0" panose="020B0604020202020204"/>
              <a:ea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9" name="Текст. поле 3"/>
          <p:cNvSpPr txBox="1"/>
          <p:nvPr/>
        </p:nvSpPr>
        <p:spPr>
          <a:xfrm>
            <a:off x="1276522" y="2518528"/>
            <a:ext cx="4636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itchFamily="34" charset="0" panose="020B0604020202020204"/>
                <a:cs typeface="Arial" pitchFamily="34" charset="0" panose="020B0604020202020204"/>
              </a:rPr>
              <a:t>Составление каталога деталей</a:t>
            </a:r>
            <a:endParaRPr lang="en-US" b="1" dirty="0">
              <a:latin typeface="Arial" pitchFamily="34" charset="0" panose="020B0604020202020204"/>
              <a:ea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10" name="Прямоугольник: скругленные углы 13"/>
          <p:cNvSpPr/>
          <p:nvPr/>
        </p:nvSpPr>
        <p:spPr>
          <a:xfrm>
            <a:off x="567591" y="2406544"/>
            <a:ext cx="5076504" cy="639271"/>
          </a:xfrm>
          <a:prstGeom prst="roundRect">
            <a:avLst/>
          </a:prstGeom>
          <a:noFill/>
          <a:ln w="57150">
            <a:solidFill>
              <a:srgbClr val="3333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11" name="Текст. поле 3"/>
          <p:cNvSpPr txBox="1"/>
          <p:nvPr/>
        </p:nvSpPr>
        <p:spPr>
          <a:xfrm>
            <a:off x="1284663" y="3417764"/>
            <a:ext cx="4636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itchFamily="34" charset="0" panose="020B0604020202020204"/>
                <a:cs typeface="Arial" pitchFamily="34" charset="0" panose="020B0604020202020204"/>
              </a:rPr>
              <a:t>Разработка личного кабинета</a:t>
            </a:r>
          </a:p>
        </p:txBody>
      </p:sp>
      <p:sp>
        <p:nvSpPr>
          <p:cNvPr id="12" name="Прямоугольник: скругленные углы 15"/>
          <p:cNvSpPr/>
          <p:nvPr/>
        </p:nvSpPr>
        <p:spPr>
          <a:xfrm>
            <a:off x="567591" y="3315337"/>
            <a:ext cx="5076504" cy="639271"/>
          </a:xfrm>
          <a:prstGeom prst="roundRect">
            <a:avLst/>
          </a:prstGeom>
          <a:noFill/>
          <a:ln w="57150">
            <a:solidFill>
              <a:srgbClr val="3333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13" name="Текст. поле 3"/>
          <p:cNvSpPr txBox="1"/>
          <p:nvPr/>
        </p:nvSpPr>
        <p:spPr>
          <a:xfrm>
            <a:off x="1292802" y="4198623"/>
            <a:ext cx="46366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itchFamily="34" charset="0" panose="020B0604020202020204"/>
                <a:cs typeface="Arial" pitchFamily="34" charset="0" panose="020B0604020202020204"/>
              </a:rPr>
              <a:t>Интеграция интерактивной карты </a:t>
            </a:r>
            <a:br>
              <a:rPr lang="ru-RU" b="1" dirty="0">
                <a:latin typeface="Arial" pitchFamily="34" charset="0" panose="020B0604020202020204"/>
                <a:cs typeface="Arial" pitchFamily="34" charset="0" panose="020B0604020202020204"/>
              </a:rPr>
            </a:br>
            <a:r>
              <a:rPr lang="ru-RU" b="1" dirty="0">
                <a:latin typeface="Arial" pitchFamily="34" charset="0" panose="020B0604020202020204"/>
                <a:cs typeface="Arial" pitchFamily="34" charset="0" panose="020B0604020202020204"/>
              </a:rPr>
              <a:t>для отслеживания поставки</a:t>
            </a:r>
          </a:p>
        </p:txBody>
      </p:sp>
      <p:sp>
        <p:nvSpPr>
          <p:cNvPr id="14" name="Прямоугольник: скругленные углы 17"/>
          <p:cNvSpPr/>
          <p:nvPr/>
        </p:nvSpPr>
        <p:spPr>
          <a:xfrm>
            <a:off x="567591" y="4224130"/>
            <a:ext cx="5076504" cy="639271"/>
          </a:xfrm>
          <a:prstGeom prst="roundRect">
            <a:avLst/>
          </a:prstGeom>
          <a:noFill/>
          <a:ln w="57150">
            <a:solidFill>
              <a:srgbClr val="3333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15" name="Текст. поле 3"/>
          <p:cNvSpPr txBox="1"/>
          <p:nvPr/>
        </p:nvSpPr>
        <p:spPr>
          <a:xfrm>
            <a:off x="1276521" y="5121144"/>
            <a:ext cx="46366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itchFamily="34" charset="0" panose="020B0604020202020204"/>
                <a:cs typeface="Arial" pitchFamily="34" charset="0" panose="020B0604020202020204"/>
              </a:rPr>
              <a:t>Добавление корзины покупателя и автоматического калькулятора</a:t>
            </a:r>
          </a:p>
        </p:txBody>
      </p:sp>
      <p:sp>
        <p:nvSpPr>
          <p:cNvPr id="16" name="Прямоугольник: скругленные углы 19"/>
          <p:cNvSpPr/>
          <p:nvPr/>
        </p:nvSpPr>
        <p:spPr>
          <a:xfrm>
            <a:off x="559450" y="5132923"/>
            <a:ext cx="5076504" cy="639271"/>
          </a:xfrm>
          <a:prstGeom prst="roundRect">
            <a:avLst/>
          </a:prstGeom>
          <a:noFill/>
          <a:ln w="57150">
            <a:solidFill>
              <a:srgbClr val="3333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17" name="Прямоугольник: скругленные углы 21"/>
          <p:cNvSpPr/>
          <p:nvPr/>
        </p:nvSpPr>
        <p:spPr>
          <a:xfrm>
            <a:off x="6723889" y="1497751"/>
            <a:ext cx="4876097" cy="639271"/>
          </a:xfrm>
          <a:prstGeom prst="roundRect">
            <a:avLst/>
          </a:prstGeom>
          <a:solidFill>
            <a:schemeClr val="bg2"/>
          </a:solidFill>
          <a:ln w="57150">
            <a:solidFill>
              <a:srgbClr val="3333FF"/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/>
          </a:p>
        </p:txBody>
      </p:sp>
      <p:sp>
        <p:nvSpPr>
          <p:cNvPr id="18" name="Прямоугольник: скругленные углы 23"/>
          <p:cNvSpPr/>
          <p:nvPr/>
        </p:nvSpPr>
        <p:spPr>
          <a:xfrm>
            <a:off x="6732030" y="2383559"/>
            <a:ext cx="4876097" cy="639271"/>
          </a:xfrm>
          <a:prstGeom prst="roundRect">
            <a:avLst/>
          </a:prstGeom>
          <a:solidFill>
            <a:schemeClr val="bg2"/>
          </a:solidFill>
          <a:ln w="57150">
            <a:solidFill>
              <a:srgbClr val="3333FF"/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/>
          </a:p>
        </p:txBody>
      </p:sp>
      <p:sp>
        <p:nvSpPr>
          <p:cNvPr id="19" name="Прямоугольник: скругленные углы 25"/>
          <p:cNvSpPr/>
          <p:nvPr/>
        </p:nvSpPr>
        <p:spPr>
          <a:xfrm>
            <a:off x="6732030" y="3269367"/>
            <a:ext cx="4876097" cy="639271"/>
          </a:xfrm>
          <a:prstGeom prst="roundRect">
            <a:avLst/>
          </a:prstGeom>
          <a:solidFill>
            <a:schemeClr val="bg2"/>
          </a:solidFill>
          <a:ln w="57150">
            <a:solidFill>
              <a:srgbClr val="3333FF"/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/>
          </a:p>
        </p:txBody>
      </p:sp>
      <p:sp>
        <p:nvSpPr>
          <p:cNvPr id="20" name="Прямоугольник: скругленные углы 27"/>
          <p:cNvSpPr/>
          <p:nvPr/>
        </p:nvSpPr>
        <p:spPr>
          <a:xfrm>
            <a:off x="6715750" y="4155175"/>
            <a:ext cx="4876097" cy="639271"/>
          </a:xfrm>
          <a:prstGeom prst="roundRect">
            <a:avLst/>
          </a:prstGeom>
          <a:solidFill>
            <a:schemeClr val="bg2"/>
          </a:solidFill>
          <a:ln w="57150">
            <a:solidFill>
              <a:srgbClr val="3333FF"/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/>
          </a:p>
        </p:txBody>
      </p:sp>
      <p:sp>
        <p:nvSpPr>
          <p:cNvPr id="21" name="Прямоугольник: скругленные углы 29"/>
          <p:cNvSpPr/>
          <p:nvPr/>
        </p:nvSpPr>
        <p:spPr>
          <a:xfrm>
            <a:off x="6732030" y="5040983"/>
            <a:ext cx="4876097" cy="639271"/>
          </a:xfrm>
          <a:prstGeom prst="roundRect">
            <a:avLst/>
          </a:prstGeom>
          <a:solidFill>
            <a:schemeClr val="bg2"/>
          </a:solidFill>
          <a:ln w="57150">
            <a:solidFill>
              <a:srgbClr val="3333FF"/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/>
          </a:p>
        </p:txBody>
      </p:sp>
      <p:sp>
        <p:nvSpPr>
          <p:cNvPr id="22" name="Текст. поле 3"/>
          <p:cNvSpPr txBox="1"/>
          <p:nvPr/>
        </p:nvSpPr>
        <p:spPr>
          <a:xfrm>
            <a:off x="1130382" y="6021592"/>
            <a:ext cx="46366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itchFamily="34" charset="0" panose="020B0604020202020204"/>
                <a:cs typeface="Arial" pitchFamily="34" charset="0" panose="020B0604020202020204"/>
              </a:rPr>
              <a:t>Разработка </a:t>
            </a:r>
            <a:r>
              <a:rPr lang="en-US" b="1" dirty="0">
                <a:latin typeface="Arial" pitchFamily="34" charset="0" panose="020B0604020202020204"/>
                <a:cs typeface="Arial" pitchFamily="34" charset="0" panose="020B0604020202020204"/>
              </a:rPr>
              <a:t>Telegram</a:t>
            </a:r>
            <a:r>
              <a:rPr lang="ru-RU" b="1" dirty="0">
                <a:latin typeface="Arial" pitchFamily="34" charset="0" panose="020B0604020202020204"/>
                <a:cs typeface="Arial" pitchFamily="34" charset="0" panose="020B0604020202020204"/>
              </a:rPr>
              <a:t>-бота как альтернатива отслеживания поставки</a:t>
            </a:r>
          </a:p>
        </p:txBody>
      </p:sp>
      <p:sp>
        <p:nvSpPr>
          <p:cNvPr id="23" name="Прямоугольник: скругленные углы 31"/>
          <p:cNvSpPr/>
          <p:nvPr/>
        </p:nvSpPr>
        <p:spPr>
          <a:xfrm>
            <a:off x="575732" y="6041718"/>
            <a:ext cx="5076504" cy="639271"/>
          </a:xfrm>
          <a:prstGeom prst="roundRect">
            <a:avLst/>
          </a:prstGeom>
          <a:noFill/>
          <a:ln w="57150">
            <a:solidFill>
              <a:srgbClr val="3333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24" name="Прямоугольник: скругленные углы 33"/>
          <p:cNvSpPr/>
          <p:nvPr/>
        </p:nvSpPr>
        <p:spPr>
          <a:xfrm>
            <a:off x="6740171" y="5926789"/>
            <a:ext cx="4876097" cy="639271"/>
          </a:xfrm>
          <a:prstGeom prst="roundRect">
            <a:avLst/>
          </a:prstGeom>
          <a:solidFill>
            <a:schemeClr val="bg2"/>
          </a:solidFill>
          <a:ln w="57150">
            <a:solidFill>
              <a:srgbClr val="3333FF"/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/>
          </a:p>
        </p:txBody>
      </p:sp>
      <p:sp>
        <p:nvSpPr>
          <p:cNvPr id="25" name="Прямоугольник: скругленные углы 11"/>
          <p:cNvSpPr/>
          <p:nvPr/>
        </p:nvSpPr>
        <p:spPr>
          <a:xfrm>
            <a:off x="575732" y="1497751"/>
            <a:ext cx="5076504" cy="639271"/>
          </a:xfrm>
          <a:prstGeom prst="roundRect">
            <a:avLst/>
          </a:prstGeom>
          <a:noFill/>
          <a:ln w="57150">
            <a:solidFill>
              <a:srgbClr val="3333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cxnSp>
        <p:nvCxnSpPr>
          <p:cNvPr id="26" name="Прямая соединительная линия 38"/>
          <p:cNvCxnSpPr/>
          <p:nvPr/>
        </p:nvCxnSpPr>
        <p:spPr>
          <a:xfrm flipH="1">
            <a:off x="9145657" y="3025974"/>
            <a:ext cx="8141" cy="269522"/>
          </a:xfrm>
          <a:prstGeom prst="line">
            <a:avLst/>
          </a:prstGeom>
          <a:ln w="7620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39"/>
          <p:cNvCxnSpPr/>
          <p:nvPr/>
        </p:nvCxnSpPr>
        <p:spPr>
          <a:xfrm flipH="1">
            <a:off x="3105843" y="3052483"/>
            <a:ext cx="8141" cy="269522"/>
          </a:xfrm>
          <a:prstGeom prst="line">
            <a:avLst/>
          </a:prstGeom>
          <a:ln w="7620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40"/>
          <p:cNvCxnSpPr/>
          <p:nvPr/>
        </p:nvCxnSpPr>
        <p:spPr>
          <a:xfrm flipH="1">
            <a:off x="9178219" y="2096699"/>
            <a:ext cx="8141" cy="269522"/>
          </a:xfrm>
          <a:prstGeom prst="line">
            <a:avLst/>
          </a:prstGeom>
          <a:ln w="7620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41"/>
          <p:cNvCxnSpPr/>
          <p:nvPr/>
        </p:nvCxnSpPr>
        <p:spPr>
          <a:xfrm flipH="1">
            <a:off x="3194984" y="3949889"/>
            <a:ext cx="8141" cy="269522"/>
          </a:xfrm>
          <a:prstGeom prst="line">
            <a:avLst/>
          </a:prstGeom>
          <a:ln w="7620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42"/>
          <p:cNvCxnSpPr/>
          <p:nvPr/>
        </p:nvCxnSpPr>
        <p:spPr>
          <a:xfrm flipH="1">
            <a:off x="3211932" y="4858682"/>
            <a:ext cx="8141" cy="269522"/>
          </a:xfrm>
          <a:prstGeom prst="line">
            <a:avLst/>
          </a:prstGeom>
          <a:ln w="7620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43"/>
          <p:cNvCxnSpPr/>
          <p:nvPr/>
        </p:nvCxnSpPr>
        <p:spPr>
          <a:xfrm flipH="1">
            <a:off x="3203791" y="5761651"/>
            <a:ext cx="8141" cy="269522"/>
          </a:xfrm>
          <a:prstGeom prst="line">
            <a:avLst/>
          </a:prstGeom>
          <a:ln w="7620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44"/>
          <p:cNvCxnSpPr/>
          <p:nvPr/>
        </p:nvCxnSpPr>
        <p:spPr>
          <a:xfrm flipH="1">
            <a:off x="9186360" y="3960303"/>
            <a:ext cx="8141" cy="269522"/>
          </a:xfrm>
          <a:prstGeom prst="line">
            <a:avLst/>
          </a:prstGeom>
          <a:ln w="7620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45"/>
          <p:cNvCxnSpPr/>
          <p:nvPr/>
        </p:nvCxnSpPr>
        <p:spPr>
          <a:xfrm flipH="1">
            <a:off x="9313620" y="4800292"/>
            <a:ext cx="8141" cy="269522"/>
          </a:xfrm>
          <a:prstGeom prst="line">
            <a:avLst/>
          </a:prstGeom>
          <a:ln w="7620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46"/>
          <p:cNvCxnSpPr/>
          <p:nvPr/>
        </p:nvCxnSpPr>
        <p:spPr>
          <a:xfrm flipH="1">
            <a:off x="9358138" y="5668989"/>
            <a:ext cx="8141" cy="269522"/>
          </a:xfrm>
          <a:prstGeom prst="line">
            <a:avLst/>
          </a:prstGeom>
          <a:ln w="7620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Текст. поле 3"/>
          <p:cNvSpPr txBox="1"/>
          <p:nvPr/>
        </p:nvSpPr>
        <p:spPr>
          <a:xfrm>
            <a:off x="7455685" y="1579201"/>
            <a:ext cx="3764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Тендерные закупки</a:t>
            </a:r>
          </a:p>
        </p:txBody>
      </p:sp>
      <p:sp>
        <p:nvSpPr>
          <p:cNvPr id="36" name="Текст. поле 3"/>
          <p:cNvSpPr txBox="1"/>
          <p:nvPr/>
        </p:nvSpPr>
        <p:spPr>
          <a:xfrm>
            <a:off x="7515772" y="2314944"/>
            <a:ext cx="37649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Описание поставщиков и система ранжирования</a:t>
            </a:r>
          </a:p>
        </p:txBody>
      </p:sp>
      <p:sp>
        <p:nvSpPr>
          <p:cNvPr id="37" name="Текст. поле 3"/>
          <p:cNvSpPr txBox="1"/>
          <p:nvPr/>
        </p:nvSpPr>
        <p:spPr>
          <a:xfrm>
            <a:off x="7635120" y="3338580"/>
            <a:ext cx="3764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Онлайн-страхование груза</a:t>
            </a:r>
          </a:p>
        </p:txBody>
      </p:sp>
      <p:sp>
        <p:nvSpPr>
          <p:cNvPr id="38" name="Текст. поле 3"/>
          <p:cNvSpPr txBox="1"/>
          <p:nvPr/>
        </p:nvSpPr>
        <p:spPr>
          <a:xfrm>
            <a:off x="7606121" y="4252572"/>
            <a:ext cx="3764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Внедрение платежной системы</a:t>
            </a:r>
          </a:p>
        </p:txBody>
      </p:sp>
      <p:sp>
        <p:nvSpPr>
          <p:cNvPr id="39" name="Текст. поле 3"/>
          <p:cNvSpPr txBox="1"/>
          <p:nvPr/>
        </p:nvSpPr>
        <p:spPr>
          <a:xfrm>
            <a:off x="7606121" y="5006306"/>
            <a:ext cx="37649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Оформление необходимых документов</a:t>
            </a:r>
          </a:p>
        </p:txBody>
      </p:sp>
      <p:sp>
        <p:nvSpPr>
          <p:cNvPr id="40" name="Текст. поле 3"/>
          <p:cNvSpPr txBox="1"/>
          <p:nvPr/>
        </p:nvSpPr>
        <p:spPr>
          <a:xfrm>
            <a:off x="7606121" y="5984005"/>
            <a:ext cx="3764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Выход на рынок</a:t>
            </a:r>
          </a:p>
        </p:txBody>
      </p:sp>
      <p:cxnSp>
        <p:nvCxnSpPr>
          <p:cNvPr id="41" name="Соединитель: уступ 51"/>
          <p:cNvCxnSpPr/>
          <p:nvPr/>
        </p:nvCxnSpPr>
        <p:spPr>
          <a:xfrm flipV="1">
            <a:off x="5702069" y="1817386"/>
            <a:ext cx="956872" cy="4527371"/>
          </a:xfrm>
          <a:prstGeom prst="bentConnector3">
            <a:avLst>
              <a:gd name="adj1" fmla="val 50000"/>
            </a:avLst>
          </a:prstGeom>
          <a:ln w="7620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Рисунок 57" descr="Контрольный список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08683" y="2458167"/>
            <a:ext cx="568717" cy="568717"/>
          </a:xfrm>
          <a:prstGeom prst="rect">
            <a:avLst/>
          </a:prstGeom>
        </p:spPr>
      </p:pic>
      <p:pic>
        <p:nvPicPr>
          <p:cNvPr id="43" name="Рисунок 59" descr="Тележка для покупок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54440" y="5158226"/>
            <a:ext cx="555966" cy="555966"/>
          </a:xfrm>
          <a:prstGeom prst="rect">
            <a:avLst/>
          </a:prstGeom>
        </p:spPr>
      </p:pic>
      <p:pic>
        <p:nvPicPr>
          <p:cNvPr id="44" name="Рисунок 61" descr="Маркер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94444" y="4231883"/>
            <a:ext cx="623763" cy="623763"/>
          </a:xfrm>
          <a:prstGeom prst="rect">
            <a:avLst/>
          </a:prstGeom>
        </p:spPr>
      </p:pic>
      <p:pic>
        <p:nvPicPr>
          <p:cNvPr id="45" name="Рисунок 63" descr="Значок сотрудника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27842" y="3295213"/>
            <a:ext cx="623763" cy="623763"/>
          </a:xfrm>
          <a:prstGeom prst="rect">
            <a:avLst/>
          </a:prstGeom>
        </p:spPr>
      </p:pic>
      <p:pic>
        <p:nvPicPr>
          <p:cNvPr id="46" name="Рисунок 65" descr="Презентация с организационной диаграммой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27842" y="1472840"/>
            <a:ext cx="656821" cy="656821"/>
          </a:xfrm>
          <a:prstGeom prst="rect">
            <a:avLst/>
          </a:prstGeom>
        </p:spPr>
      </p:pic>
      <p:pic>
        <p:nvPicPr>
          <p:cNvPr id="47" name="Рисунок 67" descr="Документ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906450" y="5051912"/>
            <a:ext cx="598844" cy="598844"/>
          </a:xfrm>
          <a:prstGeom prst="rect">
            <a:avLst/>
          </a:prstGeom>
        </p:spPr>
      </p:pic>
      <p:pic>
        <p:nvPicPr>
          <p:cNvPr id="48" name="Рисунок 69" descr="Круговая диаграмма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6926465" y="5938511"/>
            <a:ext cx="558813" cy="558813"/>
          </a:xfrm>
          <a:prstGeom prst="rect">
            <a:avLst/>
          </a:prstGeom>
        </p:spPr>
      </p:pic>
      <p:pic>
        <p:nvPicPr>
          <p:cNvPr id="49" name="Рисунок 71" descr="Монеты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6877194" y="4160248"/>
            <a:ext cx="623763" cy="623763"/>
          </a:xfrm>
          <a:prstGeom prst="rect">
            <a:avLst/>
          </a:prstGeom>
        </p:spPr>
      </p:pic>
      <p:pic>
        <p:nvPicPr>
          <p:cNvPr id="50" name="Рисунок 73" descr="Расширение бизнеса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6876213" y="2351141"/>
            <a:ext cx="729908" cy="729908"/>
          </a:xfrm>
          <a:prstGeom prst="rect">
            <a:avLst/>
          </a:prstGeom>
        </p:spPr>
      </p:pic>
      <p:pic>
        <p:nvPicPr>
          <p:cNvPr id="51" name="Рисунок 75" descr="Исследование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6906183" y="3308626"/>
            <a:ext cx="596786" cy="596786"/>
          </a:xfrm>
          <a:prstGeom prst="rect">
            <a:avLst/>
          </a:prstGeom>
        </p:spPr>
      </p:pic>
      <p:pic>
        <p:nvPicPr>
          <p:cNvPr id="52" name="Рисунок 77" descr="Молоток судьи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6827309" y="1530923"/>
            <a:ext cx="574920" cy="574920"/>
          </a:xfrm>
          <a:prstGeom prst="rect">
            <a:avLst/>
          </a:prstGeom>
        </p:spPr>
      </p:pic>
      <p:pic>
        <p:nvPicPr>
          <p:cNvPr id="53" name="Рисунок 79" descr="Облачные вычисления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619711" y="6077507"/>
            <a:ext cx="554650" cy="554650"/>
          </a:xfrm>
          <a:prstGeom prst="rect">
            <a:avLst/>
          </a:prstGeom>
        </p:spPr>
      </p:pic>
      <p:sp>
        <p:nvSpPr>
          <p:cNvPr id="55" name="Текст. поле 54"/>
          <p:cNvSpPr txBox="1"/>
          <p:nvPr/>
        </p:nvSpPr>
        <p:spPr>
          <a:xfrm>
            <a:off x="11481707" y="6405588"/>
            <a:ext cx="530470" cy="452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>
                <a:solidFill>
                  <a:schemeClr val="bg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8</a:t>
            </a:r>
            <a:endParaRPr lang="en-US" sz="2400">
              <a:solidFill>
                <a:schemeClr val="bg1"/>
              </a:solidFill>
              <a:latin typeface="Arial" pitchFamily="34" charset="0" panose="020B0604020202020204"/>
              <a:ea typeface="Arial" pitchFamily="34" charset="0" panose="020B0604020202020204"/>
              <a:cs typeface="Arial" pitchFamily="34" charset="0" panose="020B0604020202020204"/>
            </a:endParaRPr>
          </a:p>
        </p:txBody>
      </p:sp>
      <p:pic>
        <p:nvPicPr>
          <p:cNvPr id="56" name="Изображение 3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10697308" y="0"/>
            <a:ext cx="1494692" cy="149469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 flipV="1">
            <a:off x="12368684" y="1916776"/>
            <a:ext cx="341644" cy="257052"/>
          </a:xfrm>
        </p:spPr>
        <p:txBody>
          <a:bodyPr/>
          <a:lstStyle/>
          <a:p/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>
          <a:xfrm>
            <a:off x="12710328" y="3034201"/>
            <a:ext cx="291402" cy="394799"/>
          </a:xfrm>
        </p:spPr>
        <p:txBody>
          <a:bodyPr/>
          <a:lstStyle/>
          <a:p/>
        </p:txBody>
      </p:sp>
      <p:grpSp>
        <p:nvGrpSpPr>
          <p:cNvPr id="4" name="Group 12"/>
          <p:cNvGrpSpPr/>
          <p:nvPr/>
        </p:nvGrpSpPr>
        <p:grpSpPr>
          <a:xfrm rot="-5400000">
            <a:off x="2962136" y="-2638532"/>
            <a:ext cx="1086131" cy="7010401"/>
            <a:chOff x="0" y="0"/>
            <a:chExt cx="2354580" cy="11492046"/>
          </a:xfrm>
          <a:solidFill>
            <a:srgbClr val="3333FF"/>
          </a:solidFill>
        </p:grpSpPr>
        <p:sp>
          <p:nvSpPr>
            <p:cNvPr id="5" name="Freeform 13"/>
            <p:cNvSpPr/>
            <p:nvPr/>
          </p:nvSpPr>
          <p:spPr>
            <a:xfrm>
              <a:off x="0" y="0"/>
              <a:ext cx="2353310" cy="11492046"/>
            </a:xfrm>
            <a:custGeom>
              <a:avLst/>
              <a:rect l="l" t="t" r="r" b="b"/>
              <a:pathLst>
                <a:path w="2353310" h="11492046">
                  <a:moveTo>
                    <a:pt x="784860" y="11424736"/>
                  </a:moveTo>
                  <a:cubicBezTo>
                    <a:pt x="905510" y="11465376"/>
                    <a:pt x="1042670" y="11492046"/>
                    <a:pt x="1177290" y="11492046"/>
                  </a:cubicBezTo>
                  <a:cubicBezTo>
                    <a:pt x="1311910" y="11492046"/>
                    <a:pt x="1441450" y="11469186"/>
                    <a:pt x="1560830" y="11428546"/>
                  </a:cubicBezTo>
                  <a:cubicBezTo>
                    <a:pt x="1563370" y="11427276"/>
                    <a:pt x="1565910" y="11427276"/>
                    <a:pt x="1568450" y="11426006"/>
                  </a:cubicBezTo>
                  <a:cubicBezTo>
                    <a:pt x="2016760" y="11263446"/>
                    <a:pt x="2346960" y="10834186"/>
                    <a:pt x="2353310" y="10306003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0298100"/>
                  </a:lnTo>
                  <a:cubicBezTo>
                    <a:pt x="6350" y="10836726"/>
                    <a:pt x="331470" y="11265986"/>
                    <a:pt x="784860" y="11424736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 sz="1200">
                <a:latin typeface="Arial" pitchFamily="34" charset="0" panose="020B0604020202020204"/>
                <a:cs typeface="Arial" pitchFamily="34" charset="0" panose="020B0604020202020204"/>
              </a:endParaRPr>
            </a:p>
          </p:txBody>
        </p:sp>
      </p:grpSp>
      <p:sp>
        <p:nvSpPr>
          <p:cNvPr id="6" name="Прямоугольник 13"/>
          <p:cNvSpPr/>
          <p:nvPr/>
        </p:nvSpPr>
        <p:spPr>
          <a:xfrm>
            <a:off x="11481707" y="6406313"/>
            <a:ext cx="530470" cy="451688"/>
          </a:xfrm>
          <a:prstGeom prst="rect">
            <a:avLst/>
          </a:prstGeom>
          <a:solidFill>
            <a:srgbClr val="3333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33FF"/>
              </a:solidFill>
            </a:endParaRPr>
          </a:p>
        </p:txBody>
      </p:sp>
      <p:grpSp>
        <p:nvGrpSpPr>
          <p:cNvPr id="7" name="Group 14"/>
          <p:cNvGrpSpPr/>
          <p:nvPr/>
        </p:nvGrpSpPr>
        <p:grpSpPr>
          <a:xfrm rot="-5400000">
            <a:off x="378988" y="1703256"/>
            <a:ext cx="553006" cy="1310982"/>
            <a:chOff x="0" y="0"/>
            <a:chExt cx="2354580" cy="5581882"/>
          </a:xfrm>
          <a:solidFill>
            <a:srgbClr val="3333FF"/>
          </a:solidFill>
        </p:grpSpPr>
        <p:sp>
          <p:nvSpPr>
            <p:cNvPr id="8" name="Freeform 15"/>
            <p:cNvSpPr/>
            <p:nvPr/>
          </p:nvSpPr>
          <p:spPr>
            <a:xfrm>
              <a:off x="0" y="0"/>
              <a:ext cx="2353310" cy="5581882"/>
            </a:xfrm>
            <a:custGeom>
              <a:avLst/>
              <a:rect l="l" t="t" r="r" b="b"/>
              <a:pathLst>
                <a:path w="2353310" h="5581882">
                  <a:moveTo>
                    <a:pt x="784860" y="5514572"/>
                  </a:moveTo>
                  <a:cubicBezTo>
                    <a:pt x="905510" y="5555212"/>
                    <a:pt x="1042670" y="5581882"/>
                    <a:pt x="1177290" y="5581882"/>
                  </a:cubicBezTo>
                  <a:cubicBezTo>
                    <a:pt x="1311910" y="5581882"/>
                    <a:pt x="1441450" y="5559022"/>
                    <a:pt x="1560830" y="5518382"/>
                  </a:cubicBezTo>
                  <a:cubicBezTo>
                    <a:pt x="1563370" y="5517112"/>
                    <a:pt x="1565910" y="5517112"/>
                    <a:pt x="1568450" y="5515842"/>
                  </a:cubicBezTo>
                  <a:cubicBezTo>
                    <a:pt x="2016760" y="5353282"/>
                    <a:pt x="2346960" y="4924022"/>
                    <a:pt x="2353310" y="4414024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4410668"/>
                  </a:lnTo>
                  <a:cubicBezTo>
                    <a:pt x="6350" y="4926562"/>
                    <a:pt x="331470" y="5355822"/>
                    <a:pt x="784860" y="5514572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 sz="1200">
                <a:latin typeface="Arial" pitchFamily="34" charset="0" panose="020B0604020202020204"/>
                <a:cs typeface="Arial" pitchFamily="34" charset="0" panose="020B0604020202020204"/>
              </a:endParaRPr>
            </a:p>
          </p:txBody>
        </p:sp>
      </p:grpSp>
      <p:grpSp>
        <p:nvGrpSpPr>
          <p:cNvPr id="9" name="Group 16"/>
          <p:cNvGrpSpPr/>
          <p:nvPr/>
        </p:nvGrpSpPr>
        <p:grpSpPr>
          <a:xfrm rot="-5400000">
            <a:off x="378988" y="2589438"/>
            <a:ext cx="553006" cy="1310982"/>
            <a:chOff x="0" y="0"/>
            <a:chExt cx="2354580" cy="5581882"/>
          </a:xfrm>
          <a:solidFill>
            <a:srgbClr val="3333FF"/>
          </a:solidFill>
        </p:grpSpPr>
        <p:sp>
          <p:nvSpPr>
            <p:cNvPr id="10" name="Freeform 17"/>
            <p:cNvSpPr/>
            <p:nvPr/>
          </p:nvSpPr>
          <p:spPr>
            <a:xfrm>
              <a:off x="0" y="0"/>
              <a:ext cx="2353310" cy="5581882"/>
            </a:xfrm>
            <a:custGeom>
              <a:avLst/>
              <a:rect l="l" t="t" r="r" b="b"/>
              <a:pathLst>
                <a:path w="2353310" h="5581882">
                  <a:moveTo>
                    <a:pt x="784860" y="5514572"/>
                  </a:moveTo>
                  <a:cubicBezTo>
                    <a:pt x="905510" y="5555212"/>
                    <a:pt x="1042670" y="5581882"/>
                    <a:pt x="1177290" y="5581882"/>
                  </a:cubicBezTo>
                  <a:cubicBezTo>
                    <a:pt x="1311910" y="5581882"/>
                    <a:pt x="1441450" y="5559022"/>
                    <a:pt x="1560830" y="5518382"/>
                  </a:cubicBezTo>
                  <a:cubicBezTo>
                    <a:pt x="1563370" y="5517112"/>
                    <a:pt x="1565910" y="5517112"/>
                    <a:pt x="1568450" y="5515842"/>
                  </a:cubicBezTo>
                  <a:cubicBezTo>
                    <a:pt x="2016760" y="5353282"/>
                    <a:pt x="2346960" y="4924022"/>
                    <a:pt x="2353310" y="4414024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4410668"/>
                  </a:lnTo>
                  <a:cubicBezTo>
                    <a:pt x="6350" y="4926562"/>
                    <a:pt x="331470" y="5355822"/>
                    <a:pt x="784860" y="5514572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 sz="1200">
                <a:latin typeface="Arial" pitchFamily="34" charset="0" panose="020B0604020202020204"/>
                <a:cs typeface="Arial" pitchFamily="34" charset="0" panose="020B0604020202020204"/>
              </a:endParaRPr>
            </a:p>
          </p:txBody>
        </p:sp>
      </p:grpSp>
      <p:grpSp>
        <p:nvGrpSpPr>
          <p:cNvPr id="11" name="Group 18"/>
          <p:cNvGrpSpPr/>
          <p:nvPr/>
        </p:nvGrpSpPr>
        <p:grpSpPr>
          <a:xfrm rot="-5400000">
            <a:off x="378988" y="3475619"/>
            <a:ext cx="553006" cy="1310982"/>
            <a:chOff x="0" y="0"/>
            <a:chExt cx="2354580" cy="5581882"/>
          </a:xfrm>
          <a:solidFill>
            <a:srgbClr val="3333FF"/>
          </a:solidFill>
        </p:grpSpPr>
        <p:sp>
          <p:nvSpPr>
            <p:cNvPr id="12" name="Freeform 19"/>
            <p:cNvSpPr/>
            <p:nvPr/>
          </p:nvSpPr>
          <p:spPr>
            <a:xfrm>
              <a:off x="0" y="0"/>
              <a:ext cx="2353310" cy="5581882"/>
            </a:xfrm>
            <a:custGeom>
              <a:avLst/>
              <a:rect l="l" t="t" r="r" b="b"/>
              <a:pathLst>
                <a:path w="2353310" h="5581882">
                  <a:moveTo>
                    <a:pt x="784860" y="5514572"/>
                  </a:moveTo>
                  <a:cubicBezTo>
                    <a:pt x="905510" y="5555212"/>
                    <a:pt x="1042670" y="5581882"/>
                    <a:pt x="1177290" y="5581882"/>
                  </a:cubicBezTo>
                  <a:cubicBezTo>
                    <a:pt x="1311910" y="5581882"/>
                    <a:pt x="1441450" y="5559022"/>
                    <a:pt x="1560830" y="5518382"/>
                  </a:cubicBezTo>
                  <a:cubicBezTo>
                    <a:pt x="1563370" y="5517112"/>
                    <a:pt x="1565910" y="5517112"/>
                    <a:pt x="1568450" y="5515842"/>
                  </a:cubicBezTo>
                  <a:cubicBezTo>
                    <a:pt x="2016760" y="5353282"/>
                    <a:pt x="2346960" y="4924022"/>
                    <a:pt x="2353310" y="4414024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4410668"/>
                  </a:lnTo>
                  <a:cubicBezTo>
                    <a:pt x="6350" y="4926562"/>
                    <a:pt x="331470" y="5355822"/>
                    <a:pt x="784860" y="5514572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 sz="1200">
                <a:latin typeface="Arial" pitchFamily="34" charset="0" panose="020B0604020202020204"/>
                <a:cs typeface="Arial" pitchFamily="34" charset="0" panose="020B0604020202020204"/>
              </a:endParaRPr>
            </a:p>
          </p:txBody>
        </p:sp>
      </p:grpSp>
      <p:grpSp>
        <p:nvGrpSpPr>
          <p:cNvPr id="13" name="Group 22"/>
          <p:cNvGrpSpPr/>
          <p:nvPr/>
        </p:nvGrpSpPr>
        <p:grpSpPr>
          <a:xfrm rot="-5400000">
            <a:off x="378988" y="4361800"/>
            <a:ext cx="553006" cy="1310982"/>
            <a:chOff x="0" y="0"/>
            <a:chExt cx="2354580" cy="5581882"/>
          </a:xfrm>
          <a:solidFill>
            <a:srgbClr val="3333FF"/>
          </a:solidFill>
        </p:grpSpPr>
        <p:sp>
          <p:nvSpPr>
            <p:cNvPr id="14" name="Freeform 23"/>
            <p:cNvSpPr/>
            <p:nvPr/>
          </p:nvSpPr>
          <p:spPr>
            <a:xfrm>
              <a:off x="0" y="0"/>
              <a:ext cx="2353310" cy="5581882"/>
            </a:xfrm>
            <a:custGeom>
              <a:avLst/>
              <a:rect l="l" t="t" r="r" b="b"/>
              <a:pathLst>
                <a:path w="2353310" h="5581882">
                  <a:moveTo>
                    <a:pt x="784860" y="5514572"/>
                  </a:moveTo>
                  <a:cubicBezTo>
                    <a:pt x="905510" y="5555212"/>
                    <a:pt x="1042670" y="5581882"/>
                    <a:pt x="1177290" y="5581882"/>
                  </a:cubicBezTo>
                  <a:cubicBezTo>
                    <a:pt x="1311910" y="5581882"/>
                    <a:pt x="1441450" y="5559022"/>
                    <a:pt x="1560830" y="5518382"/>
                  </a:cubicBezTo>
                  <a:cubicBezTo>
                    <a:pt x="1563370" y="5517112"/>
                    <a:pt x="1565910" y="5517112"/>
                    <a:pt x="1568450" y="5515842"/>
                  </a:cubicBezTo>
                  <a:cubicBezTo>
                    <a:pt x="2016760" y="5353282"/>
                    <a:pt x="2346960" y="4924022"/>
                    <a:pt x="2353310" y="4414024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4410668"/>
                  </a:lnTo>
                  <a:cubicBezTo>
                    <a:pt x="6350" y="4926562"/>
                    <a:pt x="331470" y="5355822"/>
                    <a:pt x="784860" y="5514572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 sz="1200">
                <a:latin typeface="Arial" pitchFamily="34" charset="0" panose="020B0604020202020204"/>
                <a:cs typeface="Arial" pitchFamily="34" charset="0" panose="020B0604020202020204"/>
              </a:endParaRPr>
            </a:p>
          </p:txBody>
        </p:sp>
      </p:grpSp>
      <p:sp>
        <p:nvSpPr>
          <p:cNvPr id="19" name="Прямоугольник: скругленные углы 28"/>
          <p:cNvSpPr/>
          <p:nvPr/>
        </p:nvSpPr>
        <p:spPr>
          <a:xfrm>
            <a:off x="5776553" y="2049728"/>
            <a:ext cx="1233847" cy="552709"/>
          </a:xfrm>
          <a:prstGeom prst="roundRect">
            <a:avLst/>
          </a:prstGeom>
          <a:noFill/>
          <a:ln w="57150">
            <a:solidFill>
              <a:srgbClr val="3333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0" name="Group 2"/>
          <p:cNvGrpSpPr/>
          <p:nvPr/>
        </p:nvGrpSpPr>
        <p:grpSpPr>
          <a:xfrm>
            <a:off x="936882" y="0"/>
            <a:ext cx="301605" cy="6858000"/>
            <a:chOff x="0" y="0"/>
            <a:chExt cx="165040" cy="3752725"/>
          </a:xfrm>
          <a:solidFill>
            <a:srgbClr val="3333FF"/>
          </a:solidFill>
        </p:grpSpPr>
        <p:sp>
          <p:nvSpPr>
            <p:cNvPr id="21" name="Freeform 3"/>
            <p:cNvSpPr/>
            <p:nvPr/>
          </p:nvSpPr>
          <p:spPr>
            <a:xfrm>
              <a:off x="0" y="0"/>
              <a:ext cx="165040" cy="3752726"/>
            </a:xfrm>
            <a:custGeom>
              <a:avLst/>
              <a:rect l="l" t="t" r="r" b="b"/>
              <a:pathLst>
                <a:path w="165040" h="3752726">
                  <a:moveTo>
                    <a:pt x="0" y="0"/>
                  </a:moveTo>
                  <a:lnTo>
                    <a:pt x="165040" y="0"/>
                  </a:lnTo>
                  <a:lnTo>
                    <a:pt x="165040" y="3752726"/>
                  </a:lnTo>
                  <a:lnTo>
                    <a:pt x="0" y="3752726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 sz="1200">
                <a:latin typeface="Arial" pitchFamily="34" charset="0" panose="020B0604020202020204"/>
                <a:cs typeface="Arial" pitchFamily="34" charset="0" panose="020B0604020202020204"/>
              </a:endParaRPr>
            </a:p>
          </p:txBody>
        </p:sp>
      </p:grpSp>
      <p:pic>
        <p:nvPicPr>
          <p:cNvPr id="16" name="Рисунок 24" descr="Целевая аудитория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55490" y="2935401"/>
            <a:ext cx="648332" cy="648332"/>
          </a:xfrm>
          <a:prstGeom prst="rect">
            <a:avLst/>
          </a:prstGeom>
        </p:spPr>
      </p:pic>
      <p:pic>
        <p:nvPicPr>
          <p:cNvPr id="17" name="Рисунок 26" descr="Грузовик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66911" y="4710797"/>
            <a:ext cx="582997" cy="582997"/>
          </a:xfrm>
          <a:prstGeom prst="rect">
            <a:avLst/>
          </a:prstGeom>
        </p:spPr>
      </p:pic>
      <p:pic>
        <p:nvPicPr>
          <p:cNvPr id="18" name="Рисунок 29" descr="Шестеренки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20825" y="3851446"/>
            <a:ext cx="582997" cy="582997"/>
          </a:xfrm>
          <a:prstGeom prst="rect">
            <a:avLst/>
          </a:prstGeom>
        </p:spPr>
      </p:pic>
      <p:sp>
        <p:nvSpPr>
          <p:cNvPr id="15" name="Freeform 19"/>
          <p:cNvSpPr/>
          <p:nvPr/>
        </p:nvSpPr>
        <p:spPr>
          <a:xfrm>
            <a:off x="816864" y="2114240"/>
            <a:ext cx="421623" cy="423686"/>
          </a:xfrm>
          <a:custGeom>
            <a:avLst/>
            <a:rect l="l" t="t" r="r" b="b"/>
            <a:pathLst>
              <a:path w="5718131" h="5468613">
                <a:moveTo>
                  <a:pt x="0" y="0"/>
                </a:moveTo>
                <a:lnTo>
                  <a:pt x="5718131" y="0"/>
                </a:lnTo>
                <a:lnTo>
                  <a:pt x="5718131" y="5468613"/>
                </a:lnTo>
                <a:lnTo>
                  <a:pt x="0" y="54686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l="0" t="0" r="0" b="0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22" name="Текст. поле 21"/>
          <p:cNvSpPr txBox="1"/>
          <p:nvPr/>
        </p:nvSpPr>
        <p:spPr>
          <a:xfrm>
            <a:off x="1303822" y="2114240"/>
            <a:ext cx="8534400" cy="3135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spc="200" dirty="0">
                <a:latin typeface="Arial" pitchFamily="34" charset="0" panose="020B0604020202020204"/>
                <a:cs typeface="Arial" pitchFamily="34" charset="0" panose="020B0604020202020204"/>
              </a:rPr>
              <a:t>Заработная плата команды, - 700 000 руб. мес. </a:t>
            </a:r>
          </a:p>
          <a:p>
            <a:endParaRPr lang="ru-RU" sz="2000" b="1" spc="200" dirty="0">
              <a:latin typeface="Arial" pitchFamily="34" charset="0" panose="020B0604020202020204"/>
              <a:cs typeface="Arial" pitchFamily="34" charset="0" panose="020B0604020202020204"/>
            </a:endParaRPr>
          </a:p>
          <a:p>
            <a:endParaRPr lang="ru-RU" sz="2000" b="1" spc="200" dirty="0">
              <a:latin typeface="Arial" pitchFamily="34" charset="0" panose="020B0604020202020204"/>
              <a:cs typeface="Arial" pitchFamily="34" charset="0" panose="020B0604020202020204"/>
            </a:endParaRPr>
          </a:p>
          <a:p>
            <a:r>
              <a:rPr lang="ru-RU" sz="2000" b="1" spc="200" dirty="0">
                <a:latin typeface="Arial" pitchFamily="34" charset="0" panose="020B0604020202020204"/>
                <a:cs typeface="Arial" pitchFamily="34" charset="0" panose="020B0604020202020204"/>
              </a:rPr>
              <a:t>Расширенная контактная база</a:t>
            </a:r>
          </a:p>
          <a:p>
            <a:endParaRPr lang="ru-RU" sz="2000" b="1" spc="200" dirty="0">
              <a:latin typeface="Arial" pitchFamily="34" charset="0" panose="020B0604020202020204"/>
              <a:cs typeface="Arial" pitchFamily="34" charset="0" panose="020B0604020202020204"/>
            </a:endParaRPr>
          </a:p>
          <a:p>
            <a:endParaRPr lang="ru-RU" sz="2000" b="1" spc="200" dirty="0">
              <a:latin typeface="Arial" pitchFamily="34" charset="0" panose="020B0604020202020204"/>
              <a:cs typeface="Arial" pitchFamily="34" charset="0" panose="020B0604020202020204"/>
            </a:endParaRPr>
          </a:p>
          <a:p>
            <a:r>
              <a:rPr lang="ru-RU" sz="2000" b="1" spc="200" dirty="0">
                <a:latin typeface="Arial" pitchFamily="34" charset="0" panose="020B0604020202020204"/>
                <a:cs typeface="Arial" pitchFamily="34" charset="0" panose="020B0604020202020204"/>
              </a:rPr>
              <a:t>Встречи с представителями компаний-поставщиков</a:t>
            </a:r>
          </a:p>
          <a:p>
            <a:endParaRPr lang="ru-RU" sz="2000" b="1" spc="200" dirty="0">
              <a:latin typeface="Arial" pitchFamily="34" charset="0" panose="020B0604020202020204"/>
              <a:cs typeface="Arial" pitchFamily="34" charset="0" panose="020B0604020202020204"/>
            </a:endParaRPr>
          </a:p>
          <a:p>
            <a:endParaRPr lang="ru-RU" sz="2000" b="1" spc="200" dirty="0">
              <a:latin typeface="Arial" pitchFamily="34" charset="0" panose="020B0604020202020204"/>
              <a:cs typeface="Arial" pitchFamily="34" charset="0" panose="020B0604020202020204"/>
            </a:endParaRPr>
          </a:p>
          <a:p>
            <a:r>
              <a:rPr lang="ru-RU" sz="2000" b="1" spc="200" dirty="0">
                <a:latin typeface="Arial" pitchFamily="34" charset="0" panose="020B0604020202020204"/>
                <a:cs typeface="Arial" pitchFamily="34" charset="0" panose="020B0604020202020204"/>
              </a:rPr>
              <a:t>Получение опыта в грузоперевозках</a:t>
            </a:r>
          </a:p>
        </p:txBody>
      </p:sp>
      <p:sp>
        <p:nvSpPr>
          <p:cNvPr id="23" name="Текст. поле 22"/>
          <p:cNvSpPr txBox="1"/>
          <p:nvPr/>
        </p:nvSpPr>
        <p:spPr>
          <a:xfrm>
            <a:off x="11473962" y="6412104"/>
            <a:ext cx="538215" cy="452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>
                <a:solidFill>
                  <a:schemeClr val="bg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9</a:t>
            </a:r>
            <a:endParaRPr lang="en-US" sz="2400">
              <a:solidFill>
                <a:schemeClr val="bg1"/>
              </a:solidFill>
              <a:latin typeface="Arial" pitchFamily="34" charset="0" panose="020B0604020202020204"/>
              <a:ea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24" name="Текст. поле 23"/>
          <p:cNvSpPr txBox="1"/>
          <p:nvPr/>
        </p:nvSpPr>
        <p:spPr>
          <a:xfrm>
            <a:off x="158261" y="580594"/>
            <a:ext cx="8534400" cy="572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spc="200" dirty="0">
                <a:solidFill>
                  <a:srgbClr val="FFFFFF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ПОТРЕБНОСТЬ В РЕСУРСАХ</a:t>
            </a:r>
            <a:endParaRPr lang="en-US"/>
          </a:p>
        </p:txBody>
      </p:sp>
      <p:pic>
        <p:nvPicPr>
          <p:cNvPr id="25" name="Изображение 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697308" y="0"/>
            <a:ext cx="1494692" cy="149469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2"/>
          <p:cNvGrpSpPr/>
          <p:nvPr/>
        </p:nvGrpSpPr>
        <p:grpSpPr>
          <a:xfrm rot="-5400000">
            <a:off x="2100609" y="-1622644"/>
            <a:ext cx="1086131" cy="5301101"/>
            <a:chOff x="0" y="0"/>
            <a:chExt cx="2354580" cy="11492046"/>
          </a:xfrm>
          <a:solidFill>
            <a:srgbClr val="3333FF"/>
          </a:solidFill>
        </p:grpSpPr>
        <p:sp>
          <p:nvSpPr>
            <p:cNvPr id="11" name="Freeform 13"/>
            <p:cNvSpPr/>
            <p:nvPr/>
          </p:nvSpPr>
          <p:spPr>
            <a:xfrm>
              <a:off x="0" y="0"/>
              <a:ext cx="2353310" cy="11492046"/>
            </a:xfrm>
            <a:custGeom>
              <a:avLst/>
              <a:rect l="l" t="t" r="r" b="b"/>
              <a:pathLst>
                <a:path w="2353310" h="11492046">
                  <a:moveTo>
                    <a:pt x="784860" y="11424736"/>
                  </a:moveTo>
                  <a:cubicBezTo>
                    <a:pt x="905510" y="11465376"/>
                    <a:pt x="1042670" y="11492046"/>
                    <a:pt x="1177290" y="11492046"/>
                  </a:cubicBezTo>
                  <a:cubicBezTo>
                    <a:pt x="1311910" y="11492046"/>
                    <a:pt x="1441450" y="11469186"/>
                    <a:pt x="1560830" y="11428546"/>
                  </a:cubicBezTo>
                  <a:cubicBezTo>
                    <a:pt x="1563370" y="11427276"/>
                    <a:pt x="1565910" y="11427276"/>
                    <a:pt x="1568450" y="11426006"/>
                  </a:cubicBezTo>
                  <a:cubicBezTo>
                    <a:pt x="2016760" y="11263446"/>
                    <a:pt x="2346960" y="10834186"/>
                    <a:pt x="2353310" y="10306003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0298100"/>
                  </a:lnTo>
                  <a:cubicBezTo>
                    <a:pt x="6350" y="10836726"/>
                    <a:pt x="331470" y="11265986"/>
                    <a:pt x="784860" y="11424736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 sz="1200">
                <a:latin typeface="Arial" pitchFamily="34" charset="0" panose="020B0604020202020204"/>
                <a:cs typeface="Arial" pitchFamily="34" charset="0" panose="020B0604020202020204"/>
              </a:endParaRPr>
            </a:p>
          </p:txBody>
        </p:sp>
      </p:grpSp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Команда</a:t>
            </a:r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>
          <a:xfrm>
            <a:off x="36425" y="7860916"/>
            <a:ext cx="10515600" cy="4351338"/>
          </a:xfrm>
        </p:spPr>
        <p:txBody>
          <a:bodyPr/>
          <a:lstStyle/>
          <a:p/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0697308" y="0"/>
            <a:ext cx="1494692" cy="1494692"/>
          </a:xfrm>
          <a:prstGeom prst="rect">
            <a:avLst/>
          </a:prstGeom>
        </p:spPr>
      </p:pic>
      <p:sp>
        <p:nvSpPr>
          <p:cNvPr id="5" name="Текст. поле 4"/>
          <p:cNvSpPr txBox="1"/>
          <p:nvPr/>
        </p:nvSpPr>
        <p:spPr>
          <a:xfrm>
            <a:off x="674914" y="3180796"/>
            <a:ext cx="2882621" cy="641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/>
              <a:t>Николай</a:t>
            </a:r>
          </a:p>
          <a:p>
            <a:pPr algn="ctr"/>
            <a:r>
              <a:rPr lang="ru-RU"/>
              <a:t>Ген. директор</a:t>
            </a:r>
          </a:p>
        </p:txBody>
      </p:sp>
      <p:sp>
        <p:nvSpPr>
          <p:cNvPr id="6" name="Текст. поле 5"/>
          <p:cNvSpPr txBox="1"/>
          <p:nvPr/>
        </p:nvSpPr>
        <p:spPr>
          <a:xfrm>
            <a:off x="2772508" y="3180796"/>
            <a:ext cx="2144694" cy="641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/>
              <a:t>Георгий</a:t>
            </a:r>
          </a:p>
          <a:p>
            <a:pPr algn="ctr"/>
            <a:r>
              <a:rPr lang="ru-RU"/>
              <a:t>Создание сайта</a:t>
            </a:r>
          </a:p>
        </p:txBody>
      </p:sp>
      <p:sp>
        <p:nvSpPr>
          <p:cNvPr id="7" name="Текст. поле 6"/>
          <p:cNvSpPr txBox="1"/>
          <p:nvPr/>
        </p:nvSpPr>
        <p:spPr>
          <a:xfrm>
            <a:off x="4361404" y="3180797"/>
            <a:ext cx="2882621" cy="641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/>
              <a:t>Иман</a:t>
            </a:r>
          </a:p>
          <a:p>
            <a:pPr algn="ctr"/>
            <a:r>
              <a:rPr lang="ru-RU"/>
              <a:t>Бухгалтерия</a:t>
            </a:r>
          </a:p>
        </p:txBody>
      </p:sp>
      <p:sp>
        <p:nvSpPr>
          <p:cNvPr id="8" name="Текст. поле 7"/>
          <p:cNvSpPr txBox="1"/>
          <p:nvPr/>
        </p:nvSpPr>
        <p:spPr>
          <a:xfrm>
            <a:off x="6261171" y="3180797"/>
            <a:ext cx="2430444" cy="641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/>
              <a:t>Мария</a:t>
            </a:r>
          </a:p>
          <a:p>
            <a:pPr algn="ctr"/>
            <a:r>
              <a:rPr lang="ru-RU"/>
              <a:t>Копирайтинг</a:t>
            </a:r>
          </a:p>
        </p:txBody>
      </p:sp>
      <p:sp>
        <p:nvSpPr>
          <p:cNvPr id="9" name="Текст. поле 8"/>
          <p:cNvSpPr txBox="1"/>
          <p:nvPr/>
        </p:nvSpPr>
        <p:spPr>
          <a:xfrm>
            <a:off x="8540261" y="3180796"/>
            <a:ext cx="2650253" cy="641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/>
              <a:t>Хиба</a:t>
            </a:r>
          </a:p>
          <a:p>
            <a:pPr algn="ctr"/>
            <a:r>
              <a:rPr lang="ru-RU"/>
              <a:t>Общение с клиентами</a:t>
            </a:r>
          </a:p>
        </p:txBody>
      </p:sp>
      <p:grpSp>
        <p:nvGrpSpPr>
          <p:cNvPr id="12" name="Group 2"/>
          <p:cNvGrpSpPr/>
          <p:nvPr/>
        </p:nvGrpSpPr>
        <p:grpSpPr>
          <a:xfrm rot="5400000">
            <a:off x="5959014" y="-707814"/>
            <a:ext cx="301606" cy="9809702"/>
            <a:chOff x="0" y="0"/>
            <a:chExt cx="165040" cy="3752725"/>
          </a:xfrm>
          <a:solidFill>
            <a:srgbClr val="3333FF"/>
          </a:solidFill>
        </p:grpSpPr>
        <p:sp>
          <p:nvSpPr>
            <p:cNvPr id="13" name="Freeform 3"/>
            <p:cNvSpPr/>
            <p:nvPr/>
          </p:nvSpPr>
          <p:spPr>
            <a:xfrm>
              <a:off x="0" y="0"/>
              <a:ext cx="165040" cy="3752726"/>
            </a:xfrm>
            <a:custGeom>
              <a:avLst/>
              <a:rect l="l" t="t" r="r" b="b"/>
              <a:pathLst>
                <a:path w="165040" h="3752726">
                  <a:moveTo>
                    <a:pt x="0" y="0"/>
                  </a:moveTo>
                  <a:lnTo>
                    <a:pt x="165040" y="0"/>
                  </a:lnTo>
                  <a:lnTo>
                    <a:pt x="165040" y="3752726"/>
                  </a:lnTo>
                  <a:lnTo>
                    <a:pt x="0" y="3752726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 sz="1200">
                <a:latin typeface="Arial" pitchFamily="34" charset="0" panose="020B0604020202020204"/>
                <a:cs typeface="Arial" pitchFamily="34" charset="0" panose="020B0604020202020204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 flipV="1">
            <a:off x="12456606" y="1753491"/>
            <a:ext cx="442128" cy="395217"/>
          </a:xfrm>
        </p:spPr>
        <p:txBody>
          <a:bodyPr/>
          <a:lstStyle/>
          <a:p/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>
          <a:xfrm>
            <a:off x="12387524" y="5612598"/>
            <a:ext cx="511210" cy="551805"/>
          </a:xfrm>
        </p:spPr>
        <p:txBody>
          <a:bodyPr/>
          <a:lstStyle/>
          <a:p/>
        </p:txBody>
      </p:sp>
      <p:grpSp>
        <p:nvGrpSpPr>
          <p:cNvPr id="4" name="Group 4"/>
          <p:cNvGrpSpPr/>
          <p:nvPr/>
        </p:nvGrpSpPr>
        <p:grpSpPr>
          <a:xfrm rot="-2700000">
            <a:off x="5403272" y="2657931"/>
            <a:ext cx="6784096" cy="6784096"/>
            <a:chOff x="0" y="0"/>
            <a:chExt cx="1913890" cy="1913890"/>
          </a:xfrm>
          <a:solidFill>
            <a:srgbClr val="3333FF"/>
          </a:solidFill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 sz="1200">
                <a:latin typeface="Arial" pitchFamily="34" charset="0" panose="020B0604020202020204"/>
                <a:cs typeface="Arial" pitchFamily="34" charset="0" panose="020B0604020202020204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 rot="2700000">
            <a:off x="5695500" y="2918237"/>
            <a:ext cx="6263485" cy="6263485"/>
            <a:chOff x="0" y="0"/>
            <a:chExt cx="1913890" cy="191389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ru-RU" sz="1200">
                <a:latin typeface="Arial" pitchFamily="34" charset="0" panose="020B0604020202020204"/>
                <a:cs typeface="Arial" pitchFamily="34" charset="0" panose="020B0604020202020204"/>
              </a:endParaRPr>
            </a:p>
          </p:txBody>
        </p:sp>
      </p:grpSp>
      <p:sp>
        <p:nvSpPr>
          <p:cNvPr id="8" name="Текст. поле 7"/>
          <p:cNvSpPr txBox="1"/>
          <p:nvPr/>
        </p:nvSpPr>
        <p:spPr>
          <a:xfrm>
            <a:off x="5973745" y="5703448"/>
            <a:ext cx="8534400" cy="693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Спасибо за внимание!</a:t>
            </a:r>
            <a:endParaRPr lang="en-US"/>
          </a:p>
        </p:txBody>
      </p:sp>
      <p:grpSp>
        <p:nvGrpSpPr>
          <p:cNvPr id="9" name="Group 12"/>
          <p:cNvGrpSpPr/>
          <p:nvPr/>
        </p:nvGrpSpPr>
        <p:grpSpPr>
          <a:xfrm rot="-5400000">
            <a:off x="3320618" y="-1725251"/>
            <a:ext cx="1086131" cy="5301101"/>
            <a:chOff x="0" y="0"/>
            <a:chExt cx="2354580" cy="11492046"/>
          </a:xfrm>
          <a:solidFill>
            <a:srgbClr val="3333FF"/>
          </a:solidFill>
        </p:grpSpPr>
        <p:sp>
          <p:nvSpPr>
            <p:cNvPr id="10" name="Freeform 13"/>
            <p:cNvSpPr/>
            <p:nvPr/>
          </p:nvSpPr>
          <p:spPr>
            <a:xfrm>
              <a:off x="0" y="0"/>
              <a:ext cx="2353310" cy="11492046"/>
            </a:xfrm>
            <a:custGeom>
              <a:avLst/>
              <a:rect l="l" t="t" r="r" b="b"/>
              <a:pathLst>
                <a:path w="2353310" h="11492046">
                  <a:moveTo>
                    <a:pt x="784860" y="11424736"/>
                  </a:moveTo>
                  <a:cubicBezTo>
                    <a:pt x="905510" y="11465376"/>
                    <a:pt x="1042670" y="11492046"/>
                    <a:pt x="1177290" y="11492046"/>
                  </a:cubicBezTo>
                  <a:cubicBezTo>
                    <a:pt x="1311910" y="11492046"/>
                    <a:pt x="1441450" y="11469186"/>
                    <a:pt x="1560830" y="11428546"/>
                  </a:cubicBezTo>
                  <a:cubicBezTo>
                    <a:pt x="1563370" y="11427276"/>
                    <a:pt x="1565910" y="11427276"/>
                    <a:pt x="1568450" y="11426006"/>
                  </a:cubicBezTo>
                  <a:cubicBezTo>
                    <a:pt x="2016760" y="11263446"/>
                    <a:pt x="2346960" y="10834186"/>
                    <a:pt x="2353310" y="10306003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0298100"/>
                  </a:lnTo>
                  <a:cubicBezTo>
                    <a:pt x="6350" y="10836726"/>
                    <a:pt x="331470" y="11265986"/>
                    <a:pt x="784860" y="11424736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 sz="1200">
                <a:latin typeface="Arial" pitchFamily="34" charset="0" panose="020B0604020202020204"/>
                <a:cs typeface="Arial" pitchFamily="34" charset="0" panose="020B0604020202020204"/>
              </a:endParaRPr>
            </a:p>
          </p:txBody>
        </p:sp>
      </p:grpSp>
      <p:grpSp>
        <p:nvGrpSpPr>
          <p:cNvPr id="11" name="Group 2"/>
          <p:cNvGrpSpPr/>
          <p:nvPr/>
        </p:nvGrpSpPr>
        <p:grpSpPr>
          <a:xfrm>
            <a:off x="917878" y="0"/>
            <a:ext cx="301605" cy="6858000"/>
            <a:chOff x="0" y="0"/>
            <a:chExt cx="165040" cy="3752725"/>
          </a:xfrm>
          <a:solidFill>
            <a:srgbClr val="3333FF"/>
          </a:solidFill>
        </p:grpSpPr>
        <p:sp>
          <p:nvSpPr>
            <p:cNvPr id="12" name="Freeform 3"/>
            <p:cNvSpPr/>
            <p:nvPr/>
          </p:nvSpPr>
          <p:spPr>
            <a:xfrm>
              <a:off x="0" y="0"/>
              <a:ext cx="165040" cy="3752726"/>
            </a:xfrm>
            <a:custGeom>
              <a:avLst/>
              <a:rect l="l" t="t" r="r" b="b"/>
              <a:pathLst>
                <a:path w="165040" h="3752726">
                  <a:moveTo>
                    <a:pt x="0" y="0"/>
                  </a:moveTo>
                  <a:lnTo>
                    <a:pt x="165040" y="0"/>
                  </a:lnTo>
                  <a:lnTo>
                    <a:pt x="165040" y="3752726"/>
                  </a:lnTo>
                  <a:lnTo>
                    <a:pt x="0" y="3752726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 sz="1200">
                <a:latin typeface="Arial" pitchFamily="34" charset="0" panose="020B0604020202020204"/>
                <a:cs typeface="Arial" pitchFamily="34" charset="0" panose="020B0604020202020204"/>
              </a:endParaRPr>
            </a:p>
          </p:txBody>
        </p:sp>
      </p:grpSp>
      <p:grpSp>
        <p:nvGrpSpPr>
          <p:cNvPr id="13" name="Group 18"/>
          <p:cNvGrpSpPr/>
          <p:nvPr/>
        </p:nvGrpSpPr>
        <p:grpSpPr>
          <a:xfrm rot="-5400000">
            <a:off x="378988" y="3475619"/>
            <a:ext cx="553006" cy="1310982"/>
            <a:chOff x="0" y="0"/>
            <a:chExt cx="2354580" cy="5581882"/>
          </a:xfrm>
          <a:solidFill>
            <a:srgbClr val="3333FF"/>
          </a:solidFill>
        </p:grpSpPr>
        <p:sp>
          <p:nvSpPr>
            <p:cNvPr id="14" name="Freeform 19"/>
            <p:cNvSpPr/>
            <p:nvPr/>
          </p:nvSpPr>
          <p:spPr>
            <a:xfrm>
              <a:off x="0" y="0"/>
              <a:ext cx="2353310" cy="5581882"/>
            </a:xfrm>
            <a:custGeom>
              <a:avLst/>
              <a:rect l="l" t="t" r="r" b="b"/>
              <a:pathLst>
                <a:path w="2353310" h="5581882">
                  <a:moveTo>
                    <a:pt x="784860" y="5514572"/>
                  </a:moveTo>
                  <a:cubicBezTo>
                    <a:pt x="905510" y="5555212"/>
                    <a:pt x="1042670" y="5581882"/>
                    <a:pt x="1177290" y="5581882"/>
                  </a:cubicBezTo>
                  <a:cubicBezTo>
                    <a:pt x="1311910" y="5581882"/>
                    <a:pt x="1441450" y="5559022"/>
                    <a:pt x="1560830" y="5518382"/>
                  </a:cubicBezTo>
                  <a:cubicBezTo>
                    <a:pt x="1563370" y="5517112"/>
                    <a:pt x="1565910" y="5517112"/>
                    <a:pt x="1568450" y="5515842"/>
                  </a:cubicBezTo>
                  <a:cubicBezTo>
                    <a:pt x="2016760" y="5353282"/>
                    <a:pt x="2346960" y="4924022"/>
                    <a:pt x="2353310" y="4414024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4410668"/>
                  </a:lnTo>
                  <a:cubicBezTo>
                    <a:pt x="6350" y="4926562"/>
                    <a:pt x="331470" y="5355822"/>
                    <a:pt x="784860" y="5514572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 sz="1200">
                <a:latin typeface="Arial" pitchFamily="34" charset="0" panose="020B0604020202020204"/>
                <a:cs typeface="Arial" pitchFamily="34" charset="0" panose="020B0604020202020204"/>
              </a:endParaRPr>
            </a:p>
          </p:txBody>
        </p:sp>
      </p:grpSp>
      <p:grpSp>
        <p:nvGrpSpPr>
          <p:cNvPr id="15" name="Group 22"/>
          <p:cNvGrpSpPr/>
          <p:nvPr/>
        </p:nvGrpSpPr>
        <p:grpSpPr>
          <a:xfrm rot="-5400000">
            <a:off x="378988" y="4361800"/>
            <a:ext cx="553006" cy="1310982"/>
            <a:chOff x="0" y="0"/>
            <a:chExt cx="2354580" cy="5581882"/>
          </a:xfrm>
          <a:solidFill>
            <a:srgbClr val="3333FF"/>
          </a:solidFill>
        </p:grpSpPr>
        <p:sp>
          <p:nvSpPr>
            <p:cNvPr id="16" name="Freeform 23"/>
            <p:cNvSpPr/>
            <p:nvPr/>
          </p:nvSpPr>
          <p:spPr>
            <a:xfrm>
              <a:off x="0" y="0"/>
              <a:ext cx="2353310" cy="5581882"/>
            </a:xfrm>
            <a:custGeom>
              <a:avLst/>
              <a:rect l="l" t="t" r="r" b="b"/>
              <a:pathLst>
                <a:path w="2353310" h="5581882">
                  <a:moveTo>
                    <a:pt x="784860" y="5514572"/>
                  </a:moveTo>
                  <a:cubicBezTo>
                    <a:pt x="905510" y="5555212"/>
                    <a:pt x="1042670" y="5581882"/>
                    <a:pt x="1177290" y="5581882"/>
                  </a:cubicBezTo>
                  <a:cubicBezTo>
                    <a:pt x="1311910" y="5581882"/>
                    <a:pt x="1441450" y="5559022"/>
                    <a:pt x="1560830" y="5518382"/>
                  </a:cubicBezTo>
                  <a:cubicBezTo>
                    <a:pt x="1563370" y="5517112"/>
                    <a:pt x="1565910" y="5517112"/>
                    <a:pt x="1568450" y="5515842"/>
                  </a:cubicBezTo>
                  <a:cubicBezTo>
                    <a:pt x="2016760" y="5353282"/>
                    <a:pt x="2346960" y="4924022"/>
                    <a:pt x="2353310" y="4414024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4410668"/>
                  </a:lnTo>
                  <a:cubicBezTo>
                    <a:pt x="6350" y="4926562"/>
                    <a:pt x="331470" y="5355822"/>
                    <a:pt x="784860" y="5514572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 sz="1200">
                <a:latin typeface="Arial" pitchFamily="34" charset="0" panose="020B0604020202020204"/>
                <a:cs typeface="Arial" pitchFamily="34" charset="0" panose="020B0604020202020204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 rot="-5400000">
            <a:off x="378988" y="2589438"/>
            <a:ext cx="553006" cy="1310982"/>
            <a:chOff x="0" y="0"/>
            <a:chExt cx="2354580" cy="5581882"/>
          </a:xfrm>
          <a:solidFill>
            <a:srgbClr val="3333FF"/>
          </a:solidFill>
        </p:grpSpPr>
        <p:sp>
          <p:nvSpPr>
            <p:cNvPr id="18" name="Freeform 17"/>
            <p:cNvSpPr/>
            <p:nvPr/>
          </p:nvSpPr>
          <p:spPr>
            <a:xfrm>
              <a:off x="0" y="0"/>
              <a:ext cx="2353310" cy="5581882"/>
            </a:xfrm>
            <a:custGeom>
              <a:avLst/>
              <a:rect l="l" t="t" r="r" b="b"/>
              <a:pathLst>
                <a:path w="2353310" h="5581882">
                  <a:moveTo>
                    <a:pt x="784860" y="5514572"/>
                  </a:moveTo>
                  <a:cubicBezTo>
                    <a:pt x="905510" y="5555212"/>
                    <a:pt x="1042670" y="5581882"/>
                    <a:pt x="1177290" y="5581882"/>
                  </a:cubicBezTo>
                  <a:cubicBezTo>
                    <a:pt x="1311910" y="5581882"/>
                    <a:pt x="1441450" y="5559022"/>
                    <a:pt x="1560830" y="5518382"/>
                  </a:cubicBezTo>
                  <a:cubicBezTo>
                    <a:pt x="1563370" y="5517112"/>
                    <a:pt x="1565910" y="5517112"/>
                    <a:pt x="1568450" y="5515842"/>
                  </a:cubicBezTo>
                  <a:cubicBezTo>
                    <a:pt x="2016760" y="5353282"/>
                    <a:pt x="2346960" y="4924022"/>
                    <a:pt x="2353310" y="4414024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4410668"/>
                  </a:lnTo>
                  <a:cubicBezTo>
                    <a:pt x="6350" y="4926562"/>
                    <a:pt x="331470" y="5355822"/>
                    <a:pt x="784860" y="5514572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 sz="1200">
                <a:latin typeface="Arial" pitchFamily="34" charset="0" panose="020B0604020202020204"/>
                <a:cs typeface="Arial" pitchFamily="34" charset="0" panose="020B0604020202020204"/>
              </a:endParaRPr>
            </a:p>
          </p:txBody>
        </p:sp>
      </p:grpSp>
      <p:grpSp>
        <p:nvGrpSpPr>
          <p:cNvPr id="19" name="Group 14"/>
          <p:cNvGrpSpPr/>
          <p:nvPr/>
        </p:nvGrpSpPr>
        <p:grpSpPr>
          <a:xfrm rot="-5400000">
            <a:off x="378988" y="1703256"/>
            <a:ext cx="553006" cy="1310982"/>
            <a:chOff x="0" y="0"/>
            <a:chExt cx="2354580" cy="5581882"/>
          </a:xfrm>
          <a:solidFill>
            <a:srgbClr val="3333FF"/>
          </a:solidFill>
        </p:grpSpPr>
        <p:sp>
          <p:nvSpPr>
            <p:cNvPr id="20" name="Freeform 15"/>
            <p:cNvSpPr/>
            <p:nvPr/>
          </p:nvSpPr>
          <p:spPr>
            <a:xfrm>
              <a:off x="0" y="0"/>
              <a:ext cx="2353310" cy="5581882"/>
            </a:xfrm>
            <a:custGeom>
              <a:avLst/>
              <a:rect l="l" t="t" r="r" b="b"/>
              <a:pathLst>
                <a:path w="2353310" h="5581882">
                  <a:moveTo>
                    <a:pt x="784860" y="5514572"/>
                  </a:moveTo>
                  <a:cubicBezTo>
                    <a:pt x="905510" y="5555212"/>
                    <a:pt x="1042670" y="5581882"/>
                    <a:pt x="1177290" y="5581882"/>
                  </a:cubicBezTo>
                  <a:cubicBezTo>
                    <a:pt x="1311910" y="5581882"/>
                    <a:pt x="1441450" y="5559022"/>
                    <a:pt x="1560830" y="5518382"/>
                  </a:cubicBezTo>
                  <a:cubicBezTo>
                    <a:pt x="1563370" y="5517112"/>
                    <a:pt x="1565910" y="5517112"/>
                    <a:pt x="1568450" y="5515842"/>
                  </a:cubicBezTo>
                  <a:cubicBezTo>
                    <a:pt x="2016760" y="5353282"/>
                    <a:pt x="2346960" y="4924022"/>
                    <a:pt x="2353310" y="4414024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4410668"/>
                  </a:lnTo>
                  <a:cubicBezTo>
                    <a:pt x="6350" y="4926562"/>
                    <a:pt x="331470" y="5355822"/>
                    <a:pt x="784860" y="5514572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 sz="1200">
                <a:latin typeface="Arial" pitchFamily="34" charset="0" panose="020B0604020202020204"/>
                <a:cs typeface="Arial" pitchFamily="34" charset="0" panose="020B0604020202020204"/>
              </a:endParaRPr>
            </a:p>
          </p:txBody>
        </p:sp>
      </p:grpSp>
      <p:sp>
        <p:nvSpPr>
          <p:cNvPr id="21" name="Freeform 25"/>
          <p:cNvSpPr/>
          <p:nvPr/>
        </p:nvSpPr>
        <p:spPr>
          <a:xfrm>
            <a:off x="843124" y="2141105"/>
            <a:ext cx="370009" cy="370009"/>
          </a:xfrm>
          <a:custGeom>
            <a:avLst/>
            <a:rect l="l" t="t" r="r" b="b"/>
            <a:pathLst>
              <a:path w="555013" h="555013">
                <a:moveTo>
                  <a:pt x="0" y="0"/>
                </a:moveTo>
                <a:lnTo>
                  <a:pt x="555014" y="0"/>
                </a:lnTo>
                <a:lnTo>
                  <a:pt x="555014" y="555014"/>
                </a:lnTo>
                <a:lnTo>
                  <a:pt x="0" y="555014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rcRect l="0" t="0" r="0" b="0"/>
            <a:stretch>
              <a:fillRect/>
            </a:stretch>
          </a:blipFill>
        </p:spPr>
        <p:txBody>
          <a:bodyPr/>
          <a:lstStyle/>
          <a:p>
            <a:endParaRPr lang="ru-RU" sz="1200"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902519" y="3092561"/>
            <a:ext cx="251219" cy="251219"/>
          </a:xfrm>
          <a:custGeom>
            <a:avLst/>
            <a:rect l="l" t="t" r="r" b="b"/>
            <a:pathLst>
              <a:path w="376828" h="376828">
                <a:moveTo>
                  <a:pt x="0" y="0"/>
                </a:moveTo>
                <a:lnTo>
                  <a:pt x="376828" y="0"/>
                </a:lnTo>
                <a:lnTo>
                  <a:pt x="376828" y="376828"/>
                </a:lnTo>
                <a:lnTo>
                  <a:pt x="0" y="3768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rcRect l="0" t="0" r="0" b="0"/>
            <a:stretch>
              <a:fillRect/>
            </a:stretch>
          </a:blipFill>
        </p:spPr>
        <p:txBody>
          <a:bodyPr/>
          <a:lstStyle/>
          <a:p>
            <a:endParaRPr lang="ru-RU" sz="1200"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23" name="Freeform 20"/>
          <p:cNvSpPr/>
          <p:nvPr/>
        </p:nvSpPr>
        <p:spPr>
          <a:xfrm>
            <a:off x="917878" y="3984129"/>
            <a:ext cx="252625" cy="194291"/>
          </a:xfrm>
          <a:custGeom>
            <a:avLst/>
            <a:rect l="l" t="t" r="r" b="b"/>
            <a:pathLst>
              <a:path w="378937" h="291437">
                <a:moveTo>
                  <a:pt x="0" y="0"/>
                </a:moveTo>
                <a:lnTo>
                  <a:pt x="378936" y="0"/>
                </a:lnTo>
                <a:lnTo>
                  <a:pt x="378936" y="291437"/>
                </a:lnTo>
                <a:lnTo>
                  <a:pt x="0" y="2914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rcRect l="0" t="0" r="0" b="0"/>
            <a:stretch>
              <a:fillRect/>
            </a:stretch>
          </a:blipFill>
        </p:spPr>
        <p:txBody>
          <a:bodyPr/>
          <a:lstStyle/>
          <a:p>
            <a:endParaRPr lang="ru-RU" sz="1200"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24" name="Freeform 24" descr="Телефонная трубка"/>
          <p:cNvSpPr/>
          <p:nvPr/>
        </p:nvSpPr>
        <p:spPr>
          <a:xfrm>
            <a:off x="946649" y="4842961"/>
            <a:ext cx="244063" cy="348661"/>
          </a:xfrm>
          <a:custGeom>
            <a:avLst/>
            <a:rect l="l" t="t" r="r" b="b"/>
            <a:pathLst>
              <a:path w="366095" h="522992">
                <a:moveTo>
                  <a:pt x="0" y="0"/>
                </a:moveTo>
                <a:lnTo>
                  <a:pt x="366095" y="0"/>
                </a:lnTo>
                <a:lnTo>
                  <a:pt x="366095" y="522992"/>
                </a:lnTo>
                <a:lnTo>
                  <a:pt x="0" y="5229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l="0" t="0" r="0" b="0"/>
            <a:stretch>
              <a:fillRect/>
            </a:stretch>
          </a:blipFill>
        </p:spPr>
        <p:txBody>
          <a:bodyPr/>
          <a:lstStyle/>
          <a:p>
            <a:endParaRPr lang="ru-RU" sz="1200"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25" name="Текст. поле 24"/>
          <p:cNvSpPr txBox="1"/>
          <p:nvPr/>
        </p:nvSpPr>
        <p:spPr>
          <a:xfrm>
            <a:off x="1382904" y="2082542"/>
            <a:ext cx="8534400" cy="789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ru-RU" sz="2000" b="1" spc="200" dirty="0" err="1">
                <a:latin typeface="Arial" pitchFamily="34" charset="0" panose="020B0604020202020204"/>
                <a:cs typeface="Arial" pitchFamily="34" charset="0" panose="020B0604020202020204"/>
              </a:rPr>
              <a:t>Ляченков</a:t>
            </a:r>
            <a:r>
              <a:rPr lang="ru-RU" sz="2000" b="1" spc="200" dirty="0">
                <a:latin typeface="Arial" pitchFamily="34" charset="0" panose="020B0604020202020204"/>
                <a:cs typeface="Arial" pitchFamily="34" charset="0" panose="020B0604020202020204"/>
              </a:rPr>
              <a:t> Николай Юрьевич</a:t>
            </a:r>
          </a:p>
          <a:p>
            <a:pPr>
              <a:lnSpc>
                <a:spcPts val="2800"/>
              </a:lnSpc>
            </a:pPr>
            <a:endParaRPr lang="ru-RU" sz="2000" b="1" spc="200" dirty="0"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26" name="Текст. поле 25"/>
          <p:cNvSpPr txBox="1"/>
          <p:nvPr/>
        </p:nvSpPr>
        <p:spPr>
          <a:xfrm>
            <a:off x="1382904" y="3984129"/>
            <a:ext cx="8534400" cy="399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pc="200" dirty="0">
                <a:latin typeface="Arial" pitchFamily="34" charset="0" panose="020B0604020202020204"/>
                <a:cs typeface="Arial" pitchFamily="34" charset="0" panose="020B0604020202020204"/>
              </a:rPr>
              <a:t>Kart2075lyach@gmail.com</a:t>
            </a:r>
            <a:endParaRPr lang="en-US"/>
          </a:p>
        </p:txBody>
      </p:sp>
      <p:sp>
        <p:nvSpPr>
          <p:cNvPr id="27" name="Текст. поле 26"/>
          <p:cNvSpPr txBox="1"/>
          <p:nvPr/>
        </p:nvSpPr>
        <p:spPr>
          <a:xfrm>
            <a:off x="1382904" y="4791806"/>
            <a:ext cx="8534400" cy="399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pc="200" dirty="0">
                <a:latin typeface="Arial" pitchFamily="34" charset="0" panose="020B0604020202020204"/>
                <a:cs typeface="Arial" pitchFamily="34" charset="0" panose="020B0604020202020204"/>
              </a:rPr>
              <a:t>+7</a:t>
            </a:r>
            <a:r>
              <a:rPr lang="ru-RU" sz="2000" b="1" spc="200" dirty="0">
                <a:latin typeface="Arial" pitchFamily="34" charset="0" panose="020B0604020202020204"/>
                <a:cs typeface="Arial" pitchFamily="34" charset="0" panose="020B0604020202020204"/>
              </a:rPr>
              <a:t> (</a:t>
            </a:r>
            <a:r>
              <a:rPr lang="en-US" sz="2000" b="1" spc="200" dirty="0">
                <a:latin typeface="Arial" pitchFamily="34" charset="0" panose="020B0604020202020204"/>
                <a:cs typeface="Arial" pitchFamily="34" charset="0" panose="020B0604020202020204"/>
              </a:rPr>
              <a:t>9</a:t>
            </a:r>
            <a:r>
              <a:rPr lang="ru-RU" sz="2000" b="1" spc="200" dirty="0">
                <a:latin typeface="Arial" pitchFamily="34" charset="0" panose="020B0604020202020204"/>
                <a:cs typeface="Arial" pitchFamily="34" charset="0" panose="020B0604020202020204"/>
              </a:rPr>
              <a:t>27) 776</a:t>
            </a:r>
            <a:r>
              <a:rPr lang="en-US" sz="2000" b="1" spc="200" dirty="0">
                <a:latin typeface="Arial" pitchFamily="34" charset="0" panose="020B0604020202020204"/>
                <a:cs typeface="Arial" pitchFamily="34" charset="0" panose="020B0604020202020204"/>
              </a:rPr>
              <a:t>-</a:t>
            </a:r>
            <a:r>
              <a:rPr lang="ru-RU" sz="2000" b="1" spc="200" dirty="0">
                <a:latin typeface="Arial" pitchFamily="34" charset="0" panose="020B0604020202020204"/>
                <a:cs typeface="Arial" pitchFamily="34" charset="0" panose="020B0604020202020204"/>
              </a:rPr>
              <a:t>90</a:t>
            </a:r>
            <a:r>
              <a:rPr lang="en-US" sz="2000" b="1" spc="200" dirty="0">
                <a:latin typeface="Arial" pitchFamily="34" charset="0" panose="020B0604020202020204"/>
                <a:cs typeface="Arial" pitchFamily="34" charset="0" panose="020B0604020202020204"/>
              </a:rPr>
              <a:t>-</a:t>
            </a:r>
            <a:r>
              <a:rPr lang="ru-RU" sz="2000" b="1" spc="200" dirty="0">
                <a:latin typeface="Arial" pitchFamily="34" charset="0" panose="020B0604020202020204"/>
                <a:cs typeface="Arial" pitchFamily="34" charset="0" panose="020B0604020202020204"/>
              </a:rPr>
              <a:t>01</a:t>
            </a:r>
            <a:endParaRPr lang="en-US"/>
          </a:p>
        </p:txBody>
      </p:sp>
      <p:sp>
        <p:nvSpPr>
          <p:cNvPr id="28" name="Текст. поле 27"/>
          <p:cNvSpPr txBox="1"/>
          <p:nvPr/>
        </p:nvSpPr>
        <p:spPr>
          <a:xfrm>
            <a:off x="2058328" y="579063"/>
            <a:ext cx="8534400" cy="693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spc="200" dirty="0">
                <a:solidFill>
                  <a:srgbClr val="FFFFFF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КОНТАКТЫ</a:t>
            </a:r>
            <a:endParaRPr lang="en-US"/>
          </a:p>
        </p:txBody>
      </p:sp>
      <p:pic>
        <p:nvPicPr>
          <p:cNvPr id="29" name="Изображение 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697308" y="0"/>
            <a:ext cx="1494692" cy="1494692"/>
          </a:xfrm>
          <a:prstGeom prst="rect">
            <a:avLst/>
          </a:prstGeom>
        </p:spPr>
      </p:pic>
      <p:sp>
        <p:nvSpPr>
          <p:cNvPr id="30" name="Текст. поле 29"/>
          <p:cNvSpPr txBox="1"/>
          <p:nvPr/>
        </p:nvSpPr>
        <p:spPr>
          <a:xfrm>
            <a:off x="1469571" y="3027066"/>
            <a:ext cx="3950259" cy="392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УПО</a:t>
            </a:r>
            <a:endParaRPr lang="en-US" sz="2000" b="1">
              <a:latin typeface="Arial" pitchFamily="34" charset="0" panose="020B0604020202020204"/>
              <a:ea typeface="Arial" pitchFamily="34" charset="0" panose="020B0604020202020204"/>
              <a:cs typeface="Arial" pitchFamily="34" charset="0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о умолчанию">
  <a:themeElements>
    <a:clrScheme name="Офис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исная">
      <a:majorFont>
        <a:latin typeface="Calibri Light" panose="020F0302020204030204"/>
        <a:ea typeface=""/>
        <a:cs typeface=""/>
        <a:font script="Arab" typeface="Times New Roman"/>
        <a:font script="Armn" typeface="Arial"/>
        <a:font script="Beng" typeface="Vrinda"/>
        <a:font script="Bopo" typeface="Microsoft JhengHei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Times New Roman"/>
        <a:font script="Knda" typeface="Tunga"/>
        <a:font script="Khmr" typeface="MoolBoran"/>
        <a:font script="Laoo" typeface="DokChampa"/>
        <a:font script="Mlym" typeface="Kartika"/>
        <a:font script="Mong" typeface="Mongolian Baiti"/>
        <a:font script="Mymr" typeface="Myanmar Text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Angsana New"/>
        <a:font script="Tibt" typeface="Microsoft Himalaya"/>
        <a:font script="Cans" typeface="Euphemia"/>
        <a:font script="Yiii" typeface="Microsoft Yi Baiti"/>
        <a:font script="Osma" typeface="Ebrima"/>
        <a:font script="Tale" typeface="Microsoft Tai Le"/>
        <a:font script="Bugi" typeface="Leelawadee UI"/>
        <a:font script="Talu" typeface="Microsoft New Tai Lue"/>
        <a:font script="Tfng" typeface="Ebrima"/>
        <a:font script="Hans" typeface="等线 Light"/>
        <a:font script="Hant" typeface="新細明體"/>
        <a:font script="Java" typeface="Javanese Text"/>
        <a:font script="Nkoo" typeface="Ebrima"/>
        <a:font script="Phag" typeface="Phagspa"/>
        <a:font script="Syre" typeface="Estrangelo Edessa"/>
        <a:font script="Syrj" typeface="Estrangelo Edessa"/>
        <a:font script="Syrn" typeface="Estrangelo Edessa"/>
        <a:font script="Jpan" typeface="游ゴシック Light"/>
        <a:font script="Olck" typeface="Nirmala UI"/>
        <a:font script="Lisu" typeface="Segoe UI"/>
        <a:font script="Sora" typeface="Nirmala UI"/>
      </a:majorFont>
      <a:minorFont>
        <a:latin typeface="Calibri" panose="020F0502020204030204"/>
        <a:ea typeface=""/>
        <a:cs typeface=""/>
        <a:font script="Arab" typeface="Arial"/>
        <a:font script="Armn" typeface="Arial"/>
        <a:font script="Beng" typeface="Vrinda"/>
        <a:font script="Bopo" typeface="Microsoft JhengHei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Arial"/>
        <a:font script="Knda" typeface="Tunga"/>
        <a:font script="Khmr" typeface="DaunPenh"/>
        <a:font script="Laoo" typeface="DokChampa"/>
        <a:font script="Mlym" typeface="Kartika"/>
        <a:font script="Mong" typeface="Mongolian Baiti"/>
        <a:font script="Mymr" typeface="Myanmar Text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Cordia New"/>
        <a:font script="Tibt" typeface="Microsoft Himalaya"/>
        <a:font script="Cans" typeface="Euphemia"/>
        <a:font script="Yiii" typeface="Microsoft Yi Baiti"/>
        <a:font script="Osma" typeface="Ebrima"/>
        <a:font script="Tale" typeface="Microsoft Tai Le"/>
        <a:font script="Bugi" typeface="Leelawadee UI"/>
        <a:font script="Talu" typeface="Microsoft New Tai Lue"/>
        <a:font script="Tfng" typeface="Ebrima"/>
        <a:font script="Hans" typeface="等线"/>
        <a:font script="Hant" typeface="新細明體"/>
        <a:font script="Java" typeface="Javanese Text"/>
        <a:font script="Nkoo" typeface="Ebrima"/>
        <a:font script="Phag" typeface="Phagspa"/>
        <a:font script="Syre" typeface="Estrangelo Edessa"/>
        <a:font script="Syrj" typeface="Estrangelo Edessa"/>
        <a:font script="Syrn" typeface="Estrangelo Edessa"/>
        <a:font script="Jpan" typeface="游ゴシック"/>
        <a:font script="Olck" typeface="Nirmala UI"/>
        <a:font script="Lisu" typeface="Segoe UI"/>
        <a:font script="Sora" typeface="Nirmala UI"/>
      </a:minorFont>
    </a:fontScheme>
    <a:fmtScheme name="Офис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Notes Theme">
  <a:themeElements>
    <a:clrScheme name="Office Notes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Notes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Notes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1"/>
        </a:gradFill>
      </a:fillStyleLst>
      <a:lnStyleLst>
        <a:ln w="9525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>
          <a:solidFill>
            <a:schemeClr val="phClr"/>
          </a:solidFill>
          <a:prstDash val="solid"/>
        </a:ln>
        <a:ln w="38100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Mobile Systems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Николай</dc:creator>
  <cp:lastModifiedBy>Николай</cp:lastModifiedBy>
  <cp:revision>1</cp:revision>
  <dcterms:created xsi:type="dcterms:W3CDTF">2024-11-15T12:31:39Z</dcterms:created>
  <dcterms:modified xsi:type="dcterms:W3CDTF">2024-11-15T15:27:54Z</dcterms:modified>
</cp:coreProperties>
</file>