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86" r:id="rId8"/>
    <p:sldId id="263" r:id="rId9"/>
    <p:sldId id="264" r:id="rId10"/>
    <p:sldId id="265" r:id="rId11"/>
    <p:sldId id="266" r:id="rId12"/>
    <p:sldId id="267" r:id="rId13"/>
    <p:sldId id="262" r:id="rId14"/>
  </p:sldIdLst>
  <p:sldSz cx="20104100" cy="11309350"/>
  <p:notesSz cx="20104100" cy="11309350"/>
  <p:defaultTextStyle>
    <a:defPPr>
      <a:defRPr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FDBD42"/>
    <a:srgbClr val="FD493D"/>
    <a:srgbClr val="A09FA1"/>
    <a:srgbClr val="8F00FF"/>
    <a:srgbClr val="235F75"/>
    <a:srgbClr val="2D3750"/>
    <a:srgbClr val="12151C"/>
    <a:srgbClr val="26262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A15C55-8517-42AA-B614-E9B94910E393}"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  <a:fill>
          <a:solidFill>
            <a:schemeClr val="accent4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2D5ABB26-0587-4C30-8999-92F81FD0307C}" styleName="No Style, No Grid">
    <a:wholeTbl>
      <a:tcTxStyle>
        <a:fontRef idx="minor">
          <a:srgbClr val="000000"/>
        </a:fontRef>
        <a:schemeClr val="tx1"/>
      </a:tcTxStyle>
      <a:tcStyle>
        <a:tcBdr>
          <a:left>
            <a:ln w="12700">
              <a:noFill/>
            </a:ln>
          </a:left>
          <a:right>
            <a:ln w="12700">
              <a:noFill/>
            </a:ln>
          </a:right>
          <a:top>
            <a:ln w="12700">
              <a:noFill/>
            </a:ln>
          </a:top>
          <a:bottom>
            <a:ln w="12700">
              <a:noFill/>
            </a:ln>
          </a:bottom>
          <a:insideH>
            <a:ln w="12700">
              <a:noFill/>
            </a:ln>
          </a:insideH>
          <a:insideV>
            <a:ln w="12700">
              <a:noFill/>
            </a:ln>
          </a:insideV>
        </a:tcBdr>
        <a:fill>
          <a:noFill/>
        </a:fill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756" y="4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F2E6F5-B687-4866-8B89-6EA6106C2C71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B92186-3E70-4E2B-9C17-3D2C000779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088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B92186-3E70-4E2B-9C17-3D2C0007794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275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9494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 bwMode="auto">
          <a:xfrm>
            <a:off x="6725669" y="6951526"/>
            <a:ext cx="3359150" cy="4355465"/>
          </a:xfrm>
          <a:custGeom>
            <a:avLst/>
            <a:gdLst/>
            <a:ahLst/>
            <a:cxnLst/>
            <a:rect l="l" t="t" r="r" b="b"/>
            <a:pathLst>
              <a:path w="3359150" h="4355465" extrusionOk="0">
                <a:moveTo>
                  <a:pt x="3358683" y="0"/>
                </a:moveTo>
                <a:lnTo>
                  <a:pt x="0" y="0"/>
                </a:lnTo>
                <a:lnTo>
                  <a:pt x="0" y="4355448"/>
                </a:lnTo>
                <a:lnTo>
                  <a:pt x="3358683" y="4355448"/>
                </a:lnTo>
                <a:lnTo>
                  <a:pt x="3358683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7" name="bg object 17"/>
          <p:cNvSpPr/>
          <p:nvPr/>
        </p:nvSpPr>
        <p:spPr bwMode="auto">
          <a:xfrm>
            <a:off x="3366996" y="6951526"/>
            <a:ext cx="3359150" cy="4355465"/>
          </a:xfrm>
          <a:custGeom>
            <a:avLst/>
            <a:gdLst/>
            <a:ahLst/>
            <a:cxnLst/>
            <a:rect l="l" t="t" r="r" b="b"/>
            <a:pathLst>
              <a:path w="3359150" h="4355465" extrusionOk="0">
                <a:moveTo>
                  <a:pt x="3358672" y="0"/>
                </a:moveTo>
                <a:lnTo>
                  <a:pt x="0" y="0"/>
                </a:lnTo>
                <a:lnTo>
                  <a:pt x="0" y="4355448"/>
                </a:lnTo>
                <a:lnTo>
                  <a:pt x="3358672" y="4355448"/>
                </a:lnTo>
                <a:lnTo>
                  <a:pt x="3358672" y="0"/>
                </a:lnTo>
                <a:close/>
              </a:path>
            </a:pathLst>
          </a:custGeom>
          <a:solidFill>
            <a:srgbClr val="FCAF17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 bwMode="auto">
          <a:xfrm>
            <a:off x="868074" y="473802"/>
            <a:ext cx="4825760" cy="491703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 bwMode="auto"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36000" tIns="36000" rIns="36000" bIns="3600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36000" tIns="36000" rIns="36000" bIns="3600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5/19/2026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36000" tIns="36000" rIns="36000" bIns="3600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36000" tIns="36000" rIns="36000" bIns="36000"/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/>
        <p:txBody>
          <a:bodyPr lIns="36000" tIns="36000" rIns="36000" bIns="36000"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36000" tIns="36000" rIns="36000" bIns="3600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36000" tIns="36000" rIns="36000" bIns="3600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5/19/2026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36000" tIns="36000" rIns="36000" bIns="3600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 bwMode="auto">
          <a:xfrm>
            <a:off x="10054186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5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CAF17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7" name="bg object 17"/>
          <p:cNvSpPr/>
          <p:nvPr/>
        </p:nvSpPr>
        <p:spPr bwMode="auto">
          <a:xfrm>
            <a:off x="12064795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4A1B3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8" name="bg object 18"/>
          <p:cNvSpPr/>
          <p:nvPr/>
        </p:nvSpPr>
        <p:spPr bwMode="auto">
          <a:xfrm>
            <a:off x="16086044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29" y="0"/>
                </a:moveTo>
                <a:lnTo>
                  <a:pt x="0" y="0"/>
                </a:lnTo>
                <a:lnTo>
                  <a:pt x="0" y="476529"/>
                </a:lnTo>
                <a:lnTo>
                  <a:pt x="2010629" y="476529"/>
                </a:lnTo>
                <a:lnTo>
                  <a:pt x="2010629" y="0"/>
                </a:lnTo>
                <a:close/>
              </a:path>
            </a:pathLst>
          </a:custGeom>
          <a:solidFill>
            <a:srgbClr val="B5D8E1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9" name="bg object 19"/>
          <p:cNvSpPr/>
          <p:nvPr/>
        </p:nvSpPr>
        <p:spPr bwMode="auto">
          <a:xfrm>
            <a:off x="18096653" y="10832026"/>
            <a:ext cx="2007870" cy="476884"/>
          </a:xfrm>
          <a:custGeom>
            <a:avLst/>
            <a:gdLst/>
            <a:ahLst/>
            <a:cxnLst/>
            <a:rect l="l" t="t" r="r" b="b"/>
            <a:pathLst>
              <a:path w="2007869" h="476884" extrusionOk="0">
                <a:moveTo>
                  <a:pt x="2007436" y="0"/>
                </a:moveTo>
                <a:lnTo>
                  <a:pt x="0" y="0"/>
                </a:lnTo>
                <a:lnTo>
                  <a:pt x="0" y="476529"/>
                </a:lnTo>
                <a:lnTo>
                  <a:pt x="2007436" y="476529"/>
                </a:lnTo>
                <a:lnTo>
                  <a:pt x="2007436" y="0"/>
                </a:lnTo>
                <a:close/>
              </a:path>
            </a:pathLst>
          </a:custGeom>
          <a:solidFill>
            <a:srgbClr val="8F00FF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bg object 20"/>
          <p:cNvSpPr/>
          <p:nvPr/>
        </p:nvSpPr>
        <p:spPr bwMode="auto">
          <a:xfrm>
            <a:off x="6037177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5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CAF17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1" name="bg object 21"/>
          <p:cNvSpPr/>
          <p:nvPr/>
        </p:nvSpPr>
        <p:spPr bwMode="auto">
          <a:xfrm>
            <a:off x="4024442" y="10832026"/>
            <a:ext cx="2013585" cy="476884"/>
          </a:xfrm>
          <a:custGeom>
            <a:avLst/>
            <a:gdLst/>
            <a:ahLst/>
            <a:cxnLst/>
            <a:rect l="l" t="t" r="r" b="b"/>
            <a:pathLst>
              <a:path w="2013585" h="476884" extrusionOk="0">
                <a:moveTo>
                  <a:pt x="2013111" y="0"/>
                </a:moveTo>
                <a:lnTo>
                  <a:pt x="0" y="0"/>
                </a:lnTo>
                <a:lnTo>
                  <a:pt x="0" y="476529"/>
                </a:lnTo>
                <a:lnTo>
                  <a:pt x="2013111" y="476529"/>
                </a:lnTo>
                <a:lnTo>
                  <a:pt x="2013111" y="0"/>
                </a:lnTo>
                <a:close/>
              </a:path>
            </a:pathLst>
          </a:custGeom>
          <a:solidFill>
            <a:srgbClr val="FBB3C1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2" name="bg object 22"/>
          <p:cNvSpPr/>
          <p:nvPr/>
        </p:nvSpPr>
        <p:spPr bwMode="auto">
          <a:xfrm>
            <a:off x="2013823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5" h="476884" extrusionOk="0">
                <a:moveTo>
                  <a:pt x="2010629" y="0"/>
                </a:moveTo>
                <a:lnTo>
                  <a:pt x="0" y="0"/>
                </a:lnTo>
                <a:lnTo>
                  <a:pt x="0" y="476529"/>
                </a:lnTo>
                <a:lnTo>
                  <a:pt x="2010629" y="476529"/>
                </a:lnTo>
                <a:lnTo>
                  <a:pt x="2010629" y="0"/>
                </a:lnTo>
                <a:close/>
              </a:path>
            </a:pathLst>
          </a:custGeom>
          <a:solidFill>
            <a:srgbClr val="8F00FF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3" name="bg object 23"/>
          <p:cNvSpPr/>
          <p:nvPr/>
        </p:nvSpPr>
        <p:spPr bwMode="auto">
          <a:xfrm>
            <a:off x="3200" y="10832026"/>
            <a:ext cx="10053319" cy="476884"/>
          </a:xfrm>
          <a:custGeom>
            <a:avLst/>
            <a:gdLst/>
            <a:ahLst/>
            <a:cxnLst/>
            <a:rect l="l" t="t" r="r" b="b"/>
            <a:pathLst>
              <a:path w="10053320" h="476884" extrusionOk="0">
                <a:moveTo>
                  <a:pt x="2010613" y="0"/>
                </a:moveTo>
                <a:lnTo>
                  <a:pt x="0" y="0"/>
                </a:lnTo>
                <a:lnTo>
                  <a:pt x="0" y="476529"/>
                </a:lnTo>
                <a:lnTo>
                  <a:pt x="2010613" y="476529"/>
                </a:lnTo>
                <a:lnTo>
                  <a:pt x="2010613" y="0"/>
                </a:lnTo>
                <a:close/>
              </a:path>
              <a:path w="10053320" h="476884" extrusionOk="0">
                <a:moveTo>
                  <a:pt x="10053104" y="0"/>
                </a:moveTo>
                <a:lnTo>
                  <a:pt x="8042491" y="0"/>
                </a:lnTo>
                <a:lnTo>
                  <a:pt x="8042491" y="476529"/>
                </a:lnTo>
                <a:lnTo>
                  <a:pt x="10053104" y="476529"/>
                </a:lnTo>
                <a:lnTo>
                  <a:pt x="10053104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4" name="bg object 24"/>
          <p:cNvSpPr/>
          <p:nvPr/>
        </p:nvSpPr>
        <p:spPr bwMode="auto">
          <a:xfrm>
            <a:off x="14075435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5" name="bg object 25"/>
          <p:cNvSpPr/>
          <p:nvPr/>
        </p:nvSpPr>
        <p:spPr bwMode="auto">
          <a:xfrm>
            <a:off x="0" y="961436"/>
            <a:ext cx="584835" cy="170180"/>
          </a:xfrm>
          <a:custGeom>
            <a:avLst/>
            <a:gdLst/>
            <a:ahLst/>
            <a:cxnLst/>
            <a:rect l="l" t="t" r="r" b="b"/>
            <a:pathLst>
              <a:path w="584835" h="170180" extrusionOk="0">
                <a:moveTo>
                  <a:pt x="584264" y="0"/>
                </a:moveTo>
                <a:lnTo>
                  <a:pt x="0" y="0"/>
                </a:lnTo>
                <a:lnTo>
                  <a:pt x="0" y="170120"/>
                </a:lnTo>
                <a:lnTo>
                  <a:pt x="584264" y="170120"/>
                </a:lnTo>
                <a:lnTo>
                  <a:pt x="584264" y="0"/>
                </a:lnTo>
                <a:close/>
              </a:path>
            </a:pathLst>
          </a:custGeom>
          <a:solidFill>
            <a:srgbClr val="FBB3C1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6" name="bg object 26"/>
          <p:cNvSpPr/>
          <p:nvPr/>
        </p:nvSpPr>
        <p:spPr bwMode="auto">
          <a:xfrm>
            <a:off x="584264" y="961436"/>
            <a:ext cx="588010" cy="170180"/>
          </a:xfrm>
          <a:custGeom>
            <a:avLst/>
            <a:gdLst/>
            <a:ahLst/>
            <a:cxnLst/>
            <a:rect l="l" t="t" r="r" b="b"/>
            <a:pathLst>
              <a:path w="588010" h="170180" extrusionOk="0">
                <a:moveTo>
                  <a:pt x="587448" y="0"/>
                </a:moveTo>
                <a:lnTo>
                  <a:pt x="0" y="0"/>
                </a:lnTo>
                <a:lnTo>
                  <a:pt x="0" y="170120"/>
                </a:lnTo>
                <a:lnTo>
                  <a:pt x="587448" y="170120"/>
                </a:lnTo>
                <a:lnTo>
                  <a:pt x="587448" y="0"/>
                </a:lnTo>
                <a:close/>
              </a:path>
            </a:pathLst>
          </a:custGeom>
          <a:solidFill>
            <a:srgbClr val="8F00FF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7" name="bg object 27"/>
          <p:cNvSpPr/>
          <p:nvPr/>
        </p:nvSpPr>
        <p:spPr bwMode="auto">
          <a:xfrm>
            <a:off x="1171712" y="961436"/>
            <a:ext cx="558800" cy="170180"/>
          </a:xfrm>
          <a:custGeom>
            <a:avLst/>
            <a:gdLst/>
            <a:ahLst/>
            <a:cxnLst/>
            <a:rect l="l" t="t" r="r" b="b"/>
            <a:pathLst>
              <a:path w="558800" h="170180" extrusionOk="0">
                <a:moveTo>
                  <a:pt x="558202" y="0"/>
                </a:moveTo>
                <a:lnTo>
                  <a:pt x="0" y="0"/>
                </a:lnTo>
                <a:lnTo>
                  <a:pt x="0" y="170120"/>
                </a:lnTo>
                <a:lnTo>
                  <a:pt x="558202" y="170120"/>
                </a:lnTo>
                <a:lnTo>
                  <a:pt x="558202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8" name="bg object 28"/>
          <p:cNvSpPr/>
          <p:nvPr/>
        </p:nvSpPr>
        <p:spPr bwMode="auto">
          <a:xfrm>
            <a:off x="1729915" y="961436"/>
            <a:ext cx="583565" cy="170180"/>
          </a:xfrm>
          <a:custGeom>
            <a:avLst/>
            <a:gdLst/>
            <a:ahLst/>
            <a:cxnLst/>
            <a:rect l="l" t="t" r="r" b="b"/>
            <a:pathLst>
              <a:path w="583564" h="170180" extrusionOk="0">
                <a:moveTo>
                  <a:pt x="583186" y="0"/>
                </a:moveTo>
                <a:lnTo>
                  <a:pt x="0" y="0"/>
                </a:lnTo>
                <a:lnTo>
                  <a:pt x="0" y="170120"/>
                </a:lnTo>
                <a:lnTo>
                  <a:pt x="583186" y="170120"/>
                </a:lnTo>
                <a:lnTo>
                  <a:pt x="583186" y="0"/>
                </a:lnTo>
                <a:close/>
              </a:path>
            </a:pathLst>
          </a:custGeom>
          <a:solidFill>
            <a:srgbClr val="FCAF17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9" name="bg object 29"/>
          <p:cNvSpPr/>
          <p:nvPr/>
        </p:nvSpPr>
        <p:spPr bwMode="auto">
          <a:xfrm>
            <a:off x="2313102" y="961436"/>
            <a:ext cx="583565" cy="170180"/>
          </a:xfrm>
          <a:custGeom>
            <a:avLst/>
            <a:gdLst/>
            <a:ahLst/>
            <a:cxnLst/>
            <a:rect l="l" t="t" r="r" b="b"/>
            <a:pathLst>
              <a:path w="583564" h="170180" extrusionOk="0">
                <a:moveTo>
                  <a:pt x="583186" y="0"/>
                </a:moveTo>
                <a:lnTo>
                  <a:pt x="0" y="0"/>
                </a:lnTo>
                <a:lnTo>
                  <a:pt x="0" y="170120"/>
                </a:lnTo>
                <a:lnTo>
                  <a:pt x="583186" y="170120"/>
                </a:lnTo>
                <a:lnTo>
                  <a:pt x="583186" y="0"/>
                </a:lnTo>
                <a:close/>
              </a:path>
            </a:pathLst>
          </a:custGeom>
          <a:solidFill>
            <a:srgbClr val="B5D8E1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36000" tIns="36000" rIns="36000" bIns="36000"/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 bwMode="auto"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 bwMode="auto"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 bwMode="auto"/>
        <p:txBody>
          <a:bodyPr lIns="36000" tIns="36000" rIns="36000" bIns="3600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 bwMode="auto"/>
        <p:txBody>
          <a:bodyPr lIns="36000" tIns="36000" rIns="36000" bIns="3600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5/19/2026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 bwMode="auto"/>
        <p:txBody>
          <a:bodyPr lIns="36000" tIns="36000" rIns="36000" bIns="3600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36000" tIns="36000" rIns="36000" bIns="36000"/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 bwMode="auto"/>
        <p:txBody>
          <a:bodyPr lIns="36000" tIns="36000" rIns="36000" bIns="3600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 bwMode="auto"/>
        <p:txBody>
          <a:bodyPr lIns="36000" tIns="36000" rIns="36000" bIns="3600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5/19/2026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 bwMode="auto"/>
        <p:txBody>
          <a:bodyPr lIns="36000" tIns="36000" rIns="36000" bIns="3600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 bwMode="auto"/>
        <p:txBody>
          <a:bodyPr lIns="36000" tIns="36000" rIns="36000" bIns="3600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 bwMode="auto"/>
        <p:txBody>
          <a:bodyPr lIns="36000" tIns="36000" rIns="36000" bIns="3600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5/19/2026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 bwMode="auto"/>
        <p:txBody>
          <a:bodyPr lIns="36000" tIns="36000" rIns="36000" bIns="3600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2513013" y="4192891"/>
            <a:ext cx="15078075" cy="1595299"/>
          </a:xfrm>
          <a:prstGeom prst="rect">
            <a:avLst/>
          </a:prstGeom>
        </p:spPr>
        <p:txBody>
          <a:bodyPr anchor="b"/>
          <a:lstStyle>
            <a:lvl1pPr algn="ctr">
              <a:defRPr sz="9894"/>
            </a:lvl1pPr>
          </a:lstStyle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2513013" y="5940026"/>
            <a:ext cx="15078075" cy="3118089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3958"/>
            </a:lvl1pPr>
            <a:lvl2pPr marL="0" indent="0" algn="ctr">
              <a:buSzTx/>
              <a:buFontTx/>
              <a:buNone/>
              <a:defRPr sz="3958"/>
            </a:lvl2pPr>
            <a:lvl3pPr marL="0" indent="0" algn="ctr">
              <a:buSzTx/>
              <a:buFontTx/>
              <a:buNone/>
              <a:defRPr sz="3958"/>
            </a:lvl3pPr>
            <a:lvl4pPr marL="0" indent="0" algn="ctr">
              <a:buSzTx/>
              <a:buFontTx/>
              <a:buNone/>
              <a:defRPr sz="3958"/>
            </a:lvl4pPr>
            <a:lvl5pPr marL="0" indent="0" algn="ctr">
              <a:buSzTx/>
              <a:buFontTx/>
              <a:buNone/>
              <a:defRPr sz="3958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4474953" y="10517696"/>
            <a:ext cx="4623943" cy="34970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624384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>
          <a:xfrm>
            <a:off x="862076" y="462428"/>
            <a:ext cx="5105090" cy="492734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5/19/2026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jp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fif"/><Relationship Id="rId7" Type="http://schemas.openxmlformats.org/officeDocument/2006/relationships/image" Target="../media/image2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svg"/><Relationship Id="rId5" Type="http://schemas.openxmlformats.org/officeDocument/2006/relationships/image" Target="../media/image55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mailto:Oly.art@outlook.com" TargetMode="External"/><Relationship Id="rId3" Type="http://schemas.openxmlformats.org/officeDocument/2006/relationships/image" Target="../media/image20.png"/><Relationship Id="rId7" Type="http://schemas.openxmlformats.org/officeDocument/2006/relationships/image" Target="../media/image60.png"/><Relationship Id="rId12" Type="http://schemas.openxmlformats.org/officeDocument/2006/relationships/image" Target="../media/image64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9.jpeg"/><Relationship Id="rId11" Type="http://schemas.openxmlformats.org/officeDocument/2006/relationships/image" Target="../media/image63.jpeg"/><Relationship Id="rId5" Type="http://schemas.openxmlformats.org/officeDocument/2006/relationships/image" Target="../media/image58.jpg"/><Relationship Id="rId10" Type="http://schemas.openxmlformats.org/officeDocument/2006/relationships/image" Target="../media/image62.jpg"/><Relationship Id="rId4" Type="http://schemas.openxmlformats.org/officeDocument/2006/relationships/image" Target="../media/image57.png"/><Relationship Id="rId9" Type="http://schemas.openxmlformats.org/officeDocument/2006/relationships/image" Target="../media/image61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jpg"/><Relationship Id="rId3" Type="http://schemas.openxmlformats.org/officeDocument/2006/relationships/image" Target="../media/image20.png"/><Relationship Id="rId7" Type="http://schemas.openxmlformats.org/officeDocument/2006/relationships/image" Target="../media/image29.jp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svg"/><Relationship Id="rId11" Type="http://schemas.openxmlformats.org/officeDocument/2006/relationships/image" Target="../media/image33.sv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1.png"/><Relationship Id="rId9" Type="http://schemas.openxmlformats.org/officeDocument/2006/relationships/image" Target="../media/image31.svg"/><Relationship Id="rId14" Type="http://schemas.openxmlformats.org/officeDocument/2006/relationships/image" Target="../media/image36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0.png"/><Relationship Id="rId7" Type="http://schemas.openxmlformats.org/officeDocument/2006/relationships/image" Target="../media/image40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34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jpg"/><Relationship Id="rId5" Type="http://schemas.openxmlformats.org/officeDocument/2006/relationships/image" Target="../media/image21.png"/><Relationship Id="rId4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1.png"/><Relationship Id="rId5" Type="http://schemas.openxmlformats.org/officeDocument/2006/relationships/hyperlink" Target="https://www.tadviser.ru/index.php/&#1057;&#1090;&#1072;&#1090;&#1100;&#1103;:&#1048;&#1085;&#1092;&#1086;&#1088;&#1084;&#1072;&#1094;&#1080;&#1086;&#1085;&#1085;&#1072;&#1103;_&#1073;&#1077;&#1079;&#1086;&#1087;&#1072;&#1089;&#1085;&#1086;&#1089;&#1090;&#1100;_&#1074;_&#1056;&#1046;&#1044;" TargetMode="External"/><Relationship Id="rId10" Type="http://schemas.openxmlformats.org/officeDocument/2006/relationships/image" Target="../media/image50.svg"/><Relationship Id="rId4" Type="http://schemas.openxmlformats.org/officeDocument/2006/relationships/image" Target="../media/image20.png"/><Relationship Id="rId9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6E4791BB-D536-8164-903C-10F4A46680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314763" y="-17457"/>
            <a:ext cx="12664123" cy="1266412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2" name="object 2"/>
          <p:cNvGrpSpPr/>
          <p:nvPr/>
        </p:nvGrpSpPr>
        <p:grpSpPr bwMode="auto">
          <a:xfrm>
            <a:off x="12114814" y="963"/>
            <a:ext cx="7989570" cy="11306810"/>
            <a:chOff x="12114814" y="963"/>
            <a:chExt cx="7989570" cy="11306810"/>
          </a:xfrm>
          <a:blipFill>
            <a:blip r:embed="rId3"/>
            <a:stretch>
              <a:fillRect/>
            </a:stretch>
          </a:blipFill>
        </p:grpSpPr>
        <p:sp>
          <p:nvSpPr>
            <p:cNvPr id="3" name="object 3"/>
            <p:cNvSpPr/>
            <p:nvPr/>
          </p:nvSpPr>
          <p:spPr bwMode="auto">
            <a:xfrm>
              <a:off x="12114814" y="963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grpFill/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12114814" y="2829065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grpFill/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2114814" y="5653325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grpFill/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2114814" y="8479490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grpFill/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14112145" y="963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grpFill/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8" name="object 8"/>
            <p:cNvSpPr/>
            <p:nvPr/>
          </p:nvSpPr>
          <p:spPr bwMode="auto">
            <a:xfrm>
              <a:off x="14112145" y="2829065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grpFill/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9" name="object 9"/>
            <p:cNvSpPr/>
            <p:nvPr/>
          </p:nvSpPr>
          <p:spPr bwMode="auto">
            <a:xfrm>
              <a:off x="14112138" y="5653335"/>
              <a:ext cx="3994785" cy="5654675"/>
            </a:xfrm>
            <a:custGeom>
              <a:avLst/>
              <a:gdLst/>
              <a:ahLst/>
              <a:cxnLst/>
              <a:rect l="l" t="t" r="r" b="b"/>
              <a:pathLst>
                <a:path w="3994784" h="5654675" extrusionOk="0">
                  <a:moveTo>
                    <a:pt x="3994632" y="2826156"/>
                  </a:moveTo>
                  <a:lnTo>
                    <a:pt x="1997329" y="2826156"/>
                  </a:lnTo>
                  <a:lnTo>
                    <a:pt x="1997329" y="0"/>
                  </a:lnTo>
                  <a:lnTo>
                    <a:pt x="0" y="0"/>
                  </a:lnTo>
                  <a:lnTo>
                    <a:pt x="0" y="2828099"/>
                  </a:lnTo>
                  <a:lnTo>
                    <a:pt x="1997316" y="2828099"/>
                  </a:lnTo>
                  <a:lnTo>
                    <a:pt x="1997316" y="5654268"/>
                  </a:lnTo>
                  <a:lnTo>
                    <a:pt x="3994632" y="5654268"/>
                  </a:lnTo>
                  <a:lnTo>
                    <a:pt x="3994632" y="2826156"/>
                  </a:lnTo>
                  <a:close/>
                </a:path>
              </a:pathLst>
            </a:custGeom>
            <a:grpFill/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4112145" y="8479490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grpFill/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1" name="object 11"/>
            <p:cNvSpPr/>
            <p:nvPr/>
          </p:nvSpPr>
          <p:spPr bwMode="auto">
            <a:xfrm>
              <a:off x="16109455" y="963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grpFill/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2" name="object 12"/>
            <p:cNvSpPr/>
            <p:nvPr/>
          </p:nvSpPr>
          <p:spPr bwMode="auto">
            <a:xfrm>
              <a:off x="16109455" y="2829065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grpFill/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6109455" y="5653325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grpFill/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4" name="object 14"/>
            <p:cNvSpPr/>
            <p:nvPr/>
          </p:nvSpPr>
          <p:spPr bwMode="auto">
            <a:xfrm>
              <a:off x="18106778" y="963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grpFill/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5" name="object 15"/>
            <p:cNvSpPr/>
            <p:nvPr/>
          </p:nvSpPr>
          <p:spPr bwMode="auto">
            <a:xfrm>
              <a:off x="18106778" y="2829065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6186"/>
                  </a:lnTo>
                  <a:lnTo>
                    <a:pt x="1997321" y="2826186"/>
                  </a:lnTo>
                  <a:lnTo>
                    <a:pt x="1997321" y="0"/>
                  </a:lnTo>
                  <a:close/>
                </a:path>
              </a:pathLst>
            </a:custGeom>
            <a:grpFill/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18106778" y="5653325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grpFill/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18106778" y="8479490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grpFill/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 txBox="1"/>
          <p:nvPr/>
        </p:nvSpPr>
        <p:spPr bwMode="auto">
          <a:xfrm>
            <a:off x="119079" y="10515189"/>
            <a:ext cx="10997273" cy="678194"/>
          </a:xfrm>
          <a:prstGeom prst="rect">
            <a:avLst/>
          </a:prstGeom>
        </p:spPr>
        <p:txBody>
          <a:bodyPr vert="horz" wrap="square" lIns="36000" tIns="13335" rIns="36000" bIns="3600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defRPr/>
            </a:pPr>
            <a:r>
              <a:rPr lang="ru-RU" sz="2000" spc="-10" dirty="0" err="1">
                <a:latin typeface="Microsoft Sans Serif"/>
                <a:cs typeface="Microsoft Sans Serif"/>
              </a:rPr>
              <a:t>Founder</a:t>
            </a:r>
            <a:r>
              <a:rPr lang="ru-RU" sz="2000" spc="-10" dirty="0">
                <a:latin typeface="Microsoft Sans Serif"/>
                <a:cs typeface="Microsoft Sans Serif"/>
              </a:rPr>
              <a:t> – Артеменков Иван Андреевич </a:t>
            </a:r>
            <a:r>
              <a:rPr lang="en-US" sz="2000" spc="-10" dirty="0">
                <a:latin typeface="Microsoft Sans Serif"/>
                <a:cs typeface="Microsoft Sans Serif"/>
              </a:rPr>
              <a:t>| </a:t>
            </a:r>
            <a:r>
              <a:rPr lang="ru-RU" sz="2000" spc="-10" dirty="0">
                <a:latin typeface="Microsoft Sans Serif"/>
                <a:cs typeface="Microsoft Sans Serif"/>
              </a:rPr>
              <a:t> </a:t>
            </a:r>
            <a:r>
              <a:rPr lang="en-US" sz="2000" spc="-10" dirty="0">
                <a:latin typeface="Microsoft Sans Serif"/>
                <a:cs typeface="Microsoft Sans Serif"/>
              </a:rPr>
              <a:t>Oly.art@outlook.com | +7 950 433 4061</a:t>
            </a:r>
            <a:endParaRPr lang="ru-RU" sz="2000" spc="-10" dirty="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  <a:spcBef>
                <a:spcPts val="105"/>
              </a:spcBef>
              <a:defRPr/>
            </a:pPr>
            <a:r>
              <a:rPr lang="ru-RU" sz="2000" spc="-10" dirty="0">
                <a:latin typeface="Microsoft Sans Serif"/>
                <a:cs typeface="Microsoft Sans Serif"/>
              </a:rPr>
              <a:t>CEO – Качаев Николай Евгеньевич</a:t>
            </a:r>
            <a:r>
              <a:rPr lang="en-US" sz="2000" spc="-10" dirty="0">
                <a:latin typeface="Microsoft Sans Serif"/>
                <a:cs typeface="Microsoft Sans Serif"/>
              </a:rPr>
              <a:t> | </a:t>
            </a:r>
            <a:r>
              <a:rPr lang="ru-RU" sz="2000" spc="-10" dirty="0">
                <a:latin typeface="Microsoft Sans Serif"/>
                <a:cs typeface="Microsoft Sans Serif"/>
              </a:rPr>
              <a:t>+7 996 052 9459</a:t>
            </a:r>
          </a:p>
        </p:txBody>
      </p:sp>
      <p:pic>
        <p:nvPicPr>
          <p:cNvPr id="20" name="object 20"/>
          <p:cNvPicPr/>
          <p:nvPr/>
        </p:nvPicPr>
        <p:blipFill>
          <a:blip r:embed="rId4">
            <a:grayscl/>
          </a:blip>
          <a:stretch/>
        </p:blipFill>
        <p:spPr bwMode="auto">
          <a:xfrm>
            <a:off x="8892324" y="384616"/>
            <a:ext cx="2095668" cy="1743272"/>
          </a:xfrm>
          <a:prstGeom prst="rect">
            <a:avLst/>
          </a:prstGeom>
          <a:noFill/>
        </p:spPr>
      </p:pic>
      <p:grpSp>
        <p:nvGrpSpPr>
          <p:cNvPr id="21" name="object 21"/>
          <p:cNvGrpSpPr/>
          <p:nvPr/>
        </p:nvGrpSpPr>
        <p:grpSpPr bwMode="auto">
          <a:xfrm>
            <a:off x="1993961" y="1077625"/>
            <a:ext cx="1685925" cy="146685"/>
            <a:chOff x="1993961" y="1077625"/>
            <a:chExt cx="1685925" cy="146685"/>
          </a:xfrm>
        </p:grpSpPr>
        <p:pic>
          <p:nvPicPr>
            <p:cNvPr id="22" name="object 22"/>
            <p:cNvPicPr/>
            <p:nvPr/>
          </p:nvPicPr>
          <p:blipFill>
            <a:blip r:embed="rId5"/>
            <a:stretch/>
          </p:blipFill>
          <p:spPr bwMode="auto">
            <a:xfrm>
              <a:off x="1993961" y="1080241"/>
              <a:ext cx="141158" cy="14127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/>
            <a:stretch/>
          </p:blipFill>
          <p:spPr bwMode="auto">
            <a:xfrm>
              <a:off x="2172266" y="1080241"/>
              <a:ext cx="123765" cy="14127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 bwMode="auto">
            <a:xfrm>
              <a:off x="2333193" y="1080547"/>
              <a:ext cx="122555" cy="140970"/>
            </a:xfrm>
            <a:custGeom>
              <a:avLst/>
              <a:gdLst/>
              <a:ahLst/>
              <a:cxnLst/>
              <a:rect l="l" t="t" r="r" b="b"/>
              <a:pathLst>
                <a:path w="122555" h="140969" extrusionOk="0">
                  <a:moveTo>
                    <a:pt x="122516" y="0"/>
                  </a:moveTo>
                  <a:lnTo>
                    <a:pt x="99479" y="0"/>
                  </a:lnTo>
                  <a:lnTo>
                    <a:pt x="99479" y="55880"/>
                  </a:lnTo>
                  <a:lnTo>
                    <a:pt x="23037" y="55880"/>
                  </a:lnTo>
                  <a:lnTo>
                    <a:pt x="23037" y="0"/>
                  </a:lnTo>
                  <a:lnTo>
                    <a:pt x="0" y="0"/>
                  </a:lnTo>
                  <a:lnTo>
                    <a:pt x="0" y="55880"/>
                  </a:lnTo>
                  <a:lnTo>
                    <a:pt x="0" y="76200"/>
                  </a:lnTo>
                  <a:lnTo>
                    <a:pt x="0" y="140970"/>
                  </a:lnTo>
                  <a:lnTo>
                    <a:pt x="23037" y="140970"/>
                  </a:lnTo>
                  <a:lnTo>
                    <a:pt x="23037" y="76200"/>
                  </a:lnTo>
                  <a:lnTo>
                    <a:pt x="99479" y="76200"/>
                  </a:lnTo>
                  <a:lnTo>
                    <a:pt x="99479" y="140970"/>
                  </a:lnTo>
                  <a:lnTo>
                    <a:pt x="122516" y="140970"/>
                  </a:lnTo>
                  <a:lnTo>
                    <a:pt x="122516" y="76200"/>
                  </a:lnTo>
                  <a:lnTo>
                    <a:pt x="122516" y="55880"/>
                  </a:lnTo>
                  <a:lnTo>
                    <a:pt x="122516" y="0"/>
                  </a:lnTo>
                  <a:close/>
                </a:path>
              </a:pathLst>
            </a:custGeom>
            <a:solidFill>
              <a:srgbClr val="3F3F3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7"/>
            <a:stretch/>
          </p:blipFill>
          <p:spPr bwMode="auto">
            <a:xfrm>
              <a:off x="2486063" y="1077625"/>
              <a:ext cx="149744" cy="14650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8"/>
            <a:stretch/>
          </p:blipFill>
          <p:spPr bwMode="auto">
            <a:xfrm>
              <a:off x="2666031" y="1080238"/>
              <a:ext cx="115807" cy="14127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9"/>
            <a:stretch/>
          </p:blipFill>
          <p:spPr bwMode="auto">
            <a:xfrm>
              <a:off x="2809796" y="1080244"/>
              <a:ext cx="112048" cy="141273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 bwMode="auto">
            <a:xfrm>
              <a:off x="2948038" y="1080547"/>
              <a:ext cx="122555" cy="140970"/>
            </a:xfrm>
            <a:custGeom>
              <a:avLst/>
              <a:gdLst/>
              <a:ahLst/>
              <a:cxnLst/>
              <a:rect l="l" t="t" r="r" b="b"/>
              <a:pathLst>
                <a:path w="122555" h="140969" extrusionOk="0">
                  <a:moveTo>
                    <a:pt x="122516" y="0"/>
                  </a:moveTo>
                  <a:lnTo>
                    <a:pt x="99479" y="0"/>
                  </a:lnTo>
                  <a:lnTo>
                    <a:pt x="99479" y="55880"/>
                  </a:lnTo>
                  <a:lnTo>
                    <a:pt x="23050" y="55880"/>
                  </a:lnTo>
                  <a:lnTo>
                    <a:pt x="23050" y="0"/>
                  </a:lnTo>
                  <a:lnTo>
                    <a:pt x="0" y="0"/>
                  </a:lnTo>
                  <a:lnTo>
                    <a:pt x="0" y="55880"/>
                  </a:lnTo>
                  <a:lnTo>
                    <a:pt x="0" y="76200"/>
                  </a:lnTo>
                  <a:lnTo>
                    <a:pt x="0" y="140970"/>
                  </a:lnTo>
                  <a:lnTo>
                    <a:pt x="23050" y="140970"/>
                  </a:lnTo>
                  <a:lnTo>
                    <a:pt x="23050" y="76200"/>
                  </a:lnTo>
                  <a:lnTo>
                    <a:pt x="99479" y="76200"/>
                  </a:lnTo>
                  <a:lnTo>
                    <a:pt x="99479" y="140970"/>
                  </a:lnTo>
                  <a:lnTo>
                    <a:pt x="122516" y="140970"/>
                  </a:lnTo>
                  <a:lnTo>
                    <a:pt x="122516" y="76200"/>
                  </a:lnTo>
                  <a:lnTo>
                    <a:pt x="122516" y="55880"/>
                  </a:lnTo>
                  <a:lnTo>
                    <a:pt x="122516" y="0"/>
                  </a:lnTo>
                  <a:close/>
                </a:path>
              </a:pathLst>
            </a:custGeom>
            <a:solidFill>
              <a:srgbClr val="3F3F3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0"/>
            <a:stretch/>
          </p:blipFill>
          <p:spPr bwMode="auto">
            <a:xfrm>
              <a:off x="3094990" y="1079439"/>
              <a:ext cx="291047" cy="14469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1"/>
            <a:stretch/>
          </p:blipFill>
          <p:spPr bwMode="auto">
            <a:xfrm>
              <a:off x="3409954" y="1080241"/>
              <a:ext cx="123555" cy="14127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6"/>
            <a:stretch/>
          </p:blipFill>
          <p:spPr bwMode="auto">
            <a:xfrm>
              <a:off x="3556072" y="1080241"/>
              <a:ext cx="123765" cy="141273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 bwMode="auto">
          <a:xfrm>
            <a:off x="1993961" y="1321274"/>
            <a:ext cx="883919" cy="146685"/>
            <a:chOff x="1993961" y="1321274"/>
            <a:chExt cx="883919" cy="146685"/>
          </a:xfrm>
        </p:grpSpPr>
        <p:pic>
          <p:nvPicPr>
            <p:cNvPr id="33" name="object 33"/>
            <p:cNvPicPr/>
            <p:nvPr/>
          </p:nvPicPr>
          <p:blipFill>
            <a:blip r:embed="rId12"/>
            <a:stretch/>
          </p:blipFill>
          <p:spPr bwMode="auto">
            <a:xfrm>
              <a:off x="1993961" y="1323903"/>
              <a:ext cx="112048" cy="14127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3"/>
            <a:stretch/>
          </p:blipFill>
          <p:spPr bwMode="auto">
            <a:xfrm>
              <a:off x="2128352" y="1321284"/>
              <a:ext cx="149744" cy="14650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4"/>
            <a:stretch/>
          </p:blipFill>
          <p:spPr bwMode="auto">
            <a:xfrm>
              <a:off x="2303991" y="1321274"/>
              <a:ext cx="120195" cy="14651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4"/>
            <a:stretch/>
          </p:blipFill>
          <p:spPr bwMode="auto">
            <a:xfrm>
              <a:off x="2444112" y="1321274"/>
              <a:ext cx="120195" cy="146519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5"/>
            <a:stretch/>
          </p:blipFill>
          <p:spPr bwMode="auto">
            <a:xfrm>
              <a:off x="2593190" y="1323900"/>
              <a:ext cx="123776" cy="14127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6"/>
            <a:stretch/>
          </p:blipFill>
          <p:spPr bwMode="auto">
            <a:xfrm>
              <a:off x="2754120" y="1323900"/>
              <a:ext cx="123765" cy="141273"/>
            </a:xfrm>
            <a:prstGeom prst="rect">
              <a:avLst/>
            </a:prstGeom>
          </p:spPr>
        </p:pic>
      </p:grpSp>
      <p:pic>
        <p:nvPicPr>
          <p:cNvPr id="39" name="object 39"/>
          <p:cNvPicPr/>
          <p:nvPr/>
        </p:nvPicPr>
        <p:blipFill>
          <a:blip r:embed="rId16">
            <a:grayscl/>
          </a:blip>
          <a:stretch/>
        </p:blipFill>
        <p:spPr bwMode="auto">
          <a:xfrm>
            <a:off x="653471" y="690253"/>
            <a:ext cx="1043025" cy="1164917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7">
            <a:grayscl/>
          </a:blip>
          <a:stretch/>
        </p:blipFill>
        <p:spPr bwMode="auto">
          <a:xfrm>
            <a:off x="4067718" y="455064"/>
            <a:ext cx="4183531" cy="160237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E76FD0B1-54B8-2C89-24E9-91FA9FAB190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7807" y="2378075"/>
            <a:ext cx="5225884" cy="11309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0" name="Прямоугольник: скругленные углы 49">
            <a:extLst>
              <a:ext uri="{FF2B5EF4-FFF2-40B4-BE49-F238E27FC236}">
                <a16:creationId xmlns:a16="http://schemas.microsoft.com/office/drawing/2014/main" id="{0D0F1ABF-634C-FA79-C95E-049B662399E3}"/>
              </a:ext>
            </a:extLst>
          </p:cNvPr>
          <p:cNvSpPr/>
          <p:nvPr/>
        </p:nvSpPr>
        <p:spPr>
          <a:xfrm>
            <a:off x="10433050" y="2127888"/>
            <a:ext cx="4572000" cy="402073"/>
          </a:xfrm>
          <a:prstGeom prst="roundRect">
            <a:avLst/>
          </a:prstGeom>
          <a:solidFill>
            <a:srgbClr val="1215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63E1E621-7E1B-E95B-C512-CE72990824C9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0433" y="1890923"/>
            <a:ext cx="5575559" cy="113093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3CBCDC3-747C-7936-8D22-92BBD8EA67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597275"/>
            <a:ext cx="20104100" cy="14433550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 bwMode="auto">
          <a:xfrm>
            <a:off x="868467" y="1497723"/>
            <a:ext cx="18784783" cy="961605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 dirty="0">
                <a:solidFill>
                  <a:srgbClr val="2D3750"/>
                </a:solidFill>
                <a:latin typeface="Trebuchet MS"/>
                <a:cs typeface="Trebuchet MS"/>
              </a:rPr>
              <a:t>ПРОГРЕСС ЗА ВРЕМЯ АКСЕЛЕРАЦИИ</a:t>
            </a:r>
            <a:endParaRPr dirty="0">
              <a:solidFill>
                <a:srgbClr val="2D375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894152" y="2789093"/>
            <a:ext cx="187847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spc="-20">
                <a:latin typeface="Microsoft Sans Serif"/>
                <a:cs typeface="Microsoft Sans Serif"/>
              </a:rPr>
              <a:t>Опишите чего удалось достигнуть за время акселерации относительно решения, партнерства, проработки бизнес-составляющей.</a:t>
            </a:r>
            <a:endParaRPr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1806846"/>
              </p:ext>
            </p:extLst>
          </p:nvPr>
        </p:nvGraphicFramePr>
        <p:xfrm>
          <a:off x="894152" y="4052543"/>
          <a:ext cx="17768498" cy="605743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88842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842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27104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800" dirty="0"/>
                        <a:t>До участия в акселерационной программе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800"/>
                        <a:t>После участия в акселерационной программе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0926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800" dirty="0"/>
                        <a:t>Уровень готовности технологии </a:t>
                      </a:r>
                      <a:r>
                        <a:rPr lang="en-US" sz="2800" dirty="0"/>
                        <a:t>(TRL</a:t>
                      </a:r>
                      <a:r>
                        <a:rPr lang="ru-RU" sz="2800" dirty="0"/>
                        <a:t> 2</a:t>
                      </a:r>
                      <a:r>
                        <a:rPr lang="en-US" sz="2800" dirty="0"/>
                        <a:t>)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800" dirty="0"/>
                        <a:t>Уровень готовности технологии </a:t>
                      </a:r>
                      <a:r>
                        <a:rPr lang="en-US" sz="2800" dirty="0"/>
                        <a:t>(TRL</a:t>
                      </a:r>
                      <a:r>
                        <a:rPr lang="ru-RU" sz="2800" dirty="0"/>
                        <a:t> </a:t>
                      </a:r>
                      <a:r>
                        <a:rPr lang="en-US" sz="2800" dirty="0"/>
                        <a:t>4)</a:t>
                      </a: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800" dirty="0"/>
                        <a:t>- </a:t>
                      </a:r>
                      <a:r>
                        <a:rPr lang="ru-RU" sz="2800" dirty="0"/>
                        <a:t>сформирована архитектура и прототип</a:t>
                      </a:r>
                      <a:endParaRPr dirty="0"/>
                    </a:p>
                    <a:p>
                      <a:pPr>
                        <a:defRPr/>
                      </a:pP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6194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800" dirty="0"/>
                        <a:t>Производственная готовность - отсутствовала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800" dirty="0"/>
                        <a:t>Определены требования к разработке, подготовлен план MVP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42248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800" dirty="0"/>
                        <a:t>Рыночная готовность - низкая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800" dirty="0"/>
                        <a:t>Рыночная готовность - Подтверждена потребность, сформирован сегмент, идёт процесс расчёта экономики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00926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800" dirty="0"/>
                        <a:t>Партнерства - отсутствовали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800" dirty="0"/>
                        <a:t>Партнерства – первые отклики инвесторов. Переговоры с РЖД насчёт бета-тестов</a:t>
                      </a:r>
                      <a:endParaRPr dirty="0"/>
                    </a:p>
                    <a:p>
                      <a:pPr>
                        <a:defRPr/>
                      </a:pP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ED2E8D76-F126-3EA6-CB09-EBC04FE8D9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6" y="83185"/>
            <a:ext cx="2884714" cy="19208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Трапеция 4">
            <a:extLst>
              <a:ext uri="{FF2B5EF4-FFF2-40B4-BE49-F238E27FC236}">
                <a16:creationId xmlns:a16="http://schemas.microsoft.com/office/drawing/2014/main" id="{5F43B108-2CA9-945F-27AF-8BE24CD9526F}"/>
              </a:ext>
            </a:extLst>
          </p:cNvPr>
          <p:cNvSpPr/>
          <p:nvPr/>
        </p:nvSpPr>
        <p:spPr bwMode="auto">
          <a:xfrm>
            <a:off x="7845121" y="-35164"/>
            <a:ext cx="12276064" cy="11344887"/>
          </a:xfrm>
          <a:custGeom>
            <a:avLst/>
            <a:gdLst>
              <a:gd name="connsiteX0" fmla="*/ 0 w 12725400"/>
              <a:gd name="connsiteY0" fmla="*/ 10210800 h 10210800"/>
              <a:gd name="connsiteX1" fmla="*/ 2552700 w 12725400"/>
              <a:gd name="connsiteY1" fmla="*/ 0 h 10210800"/>
              <a:gd name="connsiteX2" fmla="*/ 10172700 w 12725400"/>
              <a:gd name="connsiteY2" fmla="*/ 0 h 10210800"/>
              <a:gd name="connsiteX3" fmla="*/ 12725400 w 12725400"/>
              <a:gd name="connsiteY3" fmla="*/ 10210800 h 10210800"/>
              <a:gd name="connsiteX4" fmla="*/ 0 w 12725400"/>
              <a:gd name="connsiteY4" fmla="*/ 10210800 h 10210800"/>
              <a:gd name="connsiteX0" fmla="*/ 0 w 12980295"/>
              <a:gd name="connsiteY0" fmla="*/ 10622924 h 10622924"/>
              <a:gd name="connsiteX1" fmla="*/ 2552700 w 12980295"/>
              <a:gd name="connsiteY1" fmla="*/ 412124 h 10622924"/>
              <a:gd name="connsiteX2" fmla="*/ 12980295 w 12980295"/>
              <a:gd name="connsiteY2" fmla="*/ 0 h 10622924"/>
              <a:gd name="connsiteX3" fmla="*/ 12725400 w 12980295"/>
              <a:gd name="connsiteY3" fmla="*/ 10622924 h 10622924"/>
              <a:gd name="connsiteX4" fmla="*/ 0 w 12980295"/>
              <a:gd name="connsiteY4" fmla="*/ 10622924 h 10622924"/>
              <a:gd name="connsiteX0" fmla="*/ 0 w 12980295"/>
              <a:gd name="connsiteY0" fmla="*/ 10622924 h 11318383"/>
              <a:gd name="connsiteX1" fmla="*/ 2552700 w 12980295"/>
              <a:gd name="connsiteY1" fmla="*/ 412124 h 11318383"/>
              <a:gd name="connsiteX2" fmla="*/ 12980295 w 12980295"/>
              <a:gd name="connsiteY2" fmla="*/ 0 h 11318383"/>
              <a:gd name="connsiteX3" fmla="*/ 12931462 w 12980295"/>
              <a:gd name="connsiteY3" fmla="*/ 11318383 h 11318383"/>
              <a:gd name="connsiteX4" fmla="*/ 0 w 12980295"/>
              <a:gd name="connsiteY4" fmla="*/ 10622924 h 11318383"/>
              <a:gd name="connsiteX0" fmla="*/ 0 w 13044690"/>
              <a:gd name="connsiteY0" fmla="*/ 11331262 h 11331262"/>
              <a:gd name="connsiteX1" fmla="*/ 2617095 w 13044690"/>
              <a:gd name="connsiteY1" fmla="*/ 412124 h 11331262"/>
              <a:gd name="connsiteX2" fmla="*/ 13044690 w 13044690"/>
              <a:gd name="connsiteY2" fmla="*/ 0 h 11331262"/>
              <a:gd name="connsiteX3" fmla="*/ 12995857 w 13044690"/>
              <a:gd name="connsiteY3" fmla="*/ 11318383 h 11331262"/>
              <a:gd name="connsiteX4" fmla="*/ 0 w 13044690"/>
              <a:gd name="connsiteY4" fmla="*/ 11331262 h 11331262"/>
              <a:gd name="connsiteX0" fmla="*/ 0 w 13044690"/>
              <a:gd name="connsiteY0" fmla="*/ 11331262 h 11331262"/>
              <a:gd name="connsiteX1" fmla="*/ 2926188 w 13044690"/>
              <a:gd name="connsiteY1" fmla="*/ 25758 h 11331262"/>
              <a:gd name="connsiteX2" fmla="*/ 13044690 w 13044690"/>
              <a:gd name="connsiteY2" fmla="*/ 0 h 11331262"/>
              <a:gd name="connsiteX3" fmla="*/ 12995857 w 13044690"/>
              <a:gd name="connsiteY3" fmla="*/ 11318383 h 11331262"/>
              <a:gd name="connsiteX4" fmla="*/ 0 w 13044690"/>
              <a:gd name="connsiteY4" fmla="*/ 11331262 h 11331262"/>
              <a:gd name="connsiteX0" fmla="*/ 0 w 13044690"/>
              <a:gd name="connsiteY0" fmla="*/ 11331262 h 11331262"/>
              <a:gd name="connsiteX1" fmla="*/ 2939067 w 13044690"/>
              <a:gd name="connsiteY1" fmla="*/ 0 h 11331262"/>
              <a:gd name="connsiteX2" fmla="*/ 13044690 w 13044690"/>
              <a:gd name="connsiteY2" fmla="*/ 0 h 11331262"/>
              <a:gd name="connsiteX3" fmla="*/ 12995857 w 13044690"/>
              <a:gd name="connsiteY3" fmla="*/ 11318383 h 11331262"/>
              <a:gd name="connsiteX4" fmla="*/ 0 w 13044690"/>
              <a:gd name="connsiteY4" fmla="*/ 11331262 h 11331262"/>
              <a:gd name="connsiteX0" fmla="*/ 0 w 17815472"/>
              <a:gd name="connsiteY0" fmla="*/ 11331262 h 11331262"/>
              <a:gd name="connsiteX1" fmla="*/ 7709849 w 17815472"/>
              <a:gd name="connsiteY1" fmla="*/ 0 h 11331262"/>
              <a:gd name="connsiteX2" fmla="*/ 17815472 w 17815472"/>
              <a:gd name="connsiteY2" fmla="*/ 0 h 11331262"/>
              <a:gd name="connsiteX3" fmla="*/ 17766639 w 17815472"/>
              <a:gd name="connsiteY3" fmla="*/ 11318383 h 11331262"/>
              <a:gd name="connsiteX4" fmla="*/ 0 w 17815472"/>
              <a:gd name="connsiteY4" fmla="*/ 11331262 h 11331262"/>
              <a:gd name="connsiteX0" fmla="*/ 0 w 17815472"/>
              <a:gd name="connsiteY0" fmla="*/ 11331262 h 11331635"/>
              <a:gd name="connsiteX1" fmla="*/ 7709849 w 17815472"/>
              <a:gd name="connsiteY1" fmla="*/ 0 h 11331635"/>
              <a:gd name="connsiteX2" fmla="*/ 17815472 w 17815472"/>
              <a:gd name="connsiteY2" fmla="*/ 0 h 11331635"/>
              <a:gd name="connsiteX3" fmla="*/ 12253735 w 17815472"/>
              <a:gd name="connsiteY3" fmla="*/ 11331635 h 11331635"/>
              <a:gd name="connsiteX4" fmla="*/ 0 w 17815472"/>
              <a:gd name="connsiteY4" fmla="*/ 11331262 h 11331635"/>
              <a:gd name="connsiteX0" fmla="*/ 0 w 12276064"/>
              <a:gd name="connsiteY0" fmla="*/ 11344514 h 11344887"/>
              <a:gd name="connsiteX1" fmla="*/ 7709849 w 12276064"/>
              <a:gd name="connsiteY1" fmla="*/ 13252 h 11344887"/>
              <a:gd name="connsiteX2" fmla="*/ 12276064 w 12276064"/>
              <a:gd name="connsiteY2" fmla="*/ 0 h 11344887"/>
              <a:gd name="connsiteX3" fmla="*/ 12253735 w 12276064"/>
              <a:gd name="connsiteY3" fmla="*/ 11344887 h 11344887"/>
              <a:gd name="connsiteX4" fmla="*/ 0 w 12276064"/>
              <a:gd name="connsiteY4" fmla="*/ 11344514 h 1134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76064" h="11344887">
                <a:moveTo>
                  <a:pt x="0" y="11344514"/>
                </a:moveTo>
                <a:lnTo>
                  <a:pt x="7709849" y="13252"/>
                </a:lnTo>
                <a:lnTo>
                  <a:pt x="12276064" y="0"/>
                </a:lnTo>
                <a:lnTo>
                  <a:pt x="12253735" y="11344887"/>
                </a:lnTo>
                <a:lnTo>
                  <a:pt x="0" y="11344514"/>
                </a:lnTo>
                <a:close/>
              </a:path>
            </a:pathLst>
          </a:cu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 r="-31231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3CBE491-7132-6479-1327-B6D26FB888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597275"/>
            <a:ext cx="20104100" cy="14433550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 bwMode="auto">
          <a:xfrm>
            <a:off x="868467" y="1497723"/>
            <a:ext cx="18784783" cy="961605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 dirty="0">
                <a:solidFill>
                  <a:srgbClr val="2D3750"/>
                </a:solidFill>
                <a:latin typeface="Trebuchet MS"/>
                <a:cs typeface="Trebuchet MS"/>
              </a:rPr>
              <a:t>ПЛАНЫ РАЗВИТИЯ</a:t>
            </a:r>
            <a:endParaRPr dirty="0">
              <a:solidFill>
                <a:srgbClr val="2D3750"/>
              </a:solidFill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EA6B53C-0E8F-C6CB-5028-8A313F381C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6" y="83185"/>
            <a:ext cx="2884714" cy="1920875"/>
          </a:xfrm>
          <a:prstGeom prst="rect">
            <a:avLst/>
          </a:prstGeom>
        </p:spPr>
      </p:pic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A8017519-E399-8042-6D14-BB22702B66C9}"/>
              </a:ext>
            </a:extLst>
          </p:cNvPr>
          <p:cNvSpPr/>
          <p:nvPr/>
        </p:nvSpPr>
        <p:spPr bwMode="auto">
          <a:xfrm>
            <a:off x="10661650" y="7559675"/>
            <a:ext cx="8991600" cy="2819400"/>
          </a:xfrm>
          <a:prstGeom prst="roundRect">
            <a:avLst/>
          </a:prstGeom>
          <a:solidFill>
            <a:srgbClr val="2D3750">
              <a:alpha val="70000"/>
            </a:srgbClr>
          </a:solidFill>
          <a:ln w="381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6AD4F11-D8A6-AD9C-B96F-B9D5E16553E6}"/>
              </a:ext>
            </a:extLst>
          </p:cNvPr>
          <p:cNvSpPr txBox="1"/>
          <p:nvPr/>
        </p:nvSpPr>
        <p:spPr bwMode="auto">
          <a:xfrm>
            <a:off x="11423650" y="7876768"/>
            <a:ext cx="8089705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b="1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В ближайшее время мы сосредотачиваемся на создании полноценного MVP</a:t>
            </a:r>
            <a:br>
              <a:rPr lang="ru-RU" sz="2400" b="1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</a:br>
            <a:endParaRPr lang="ru-RU" sz="2400" dirty="0">
              <a:solidFill>
                <a:schemeClr val="bg1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l"/>
            <a:r>
              <a:rPr lang="ru-RU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Разработка мобильного приложения, серверной части и админ‑панели, которые позволят протестировать ключевые сценарии обучения, оценки компетенций и работы с данными. Параллельно мы развиваем ИИ‑модуль, который станет основой адаптивной диагностики и персональных рекомендаций.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93B9722-A559-BC17-17F3-62D84E2565F5}"/>
              </a:ext>
            </a:extLst>
          </p:cNvPr>
          <p:cNvSpPr txBox="1"/>
          <p:nvPr/>
        </p:nvSpPr>
        <p:spPr bwMode="auto">
          <a:xfrm>
            <a:off x="868467" y="3418598"/>
            <a:ext cx="6681442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Интеллектуальная собственность</a:t>
            </a:r>
          </a:p>
          <a:p>
            <a:endParaRPr lang="ru-RU" sz="2400" b="1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Регистрация ПО</a:t>
            </a:r>
            <a:endParaRPr lang="ru-RU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Оформление прав на ИИ‑модуль и архитектуру данных</a:t>
            </a:r>
            <a:endParaRPr lang="ru-RU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Защита уникальных алгоритмов оценки компетенций</a:t>
            </a:r>
            <a:endParaRPr lang="ru-RU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C459E78-2861-437D-276D-E02B75E70CA0}"/>
              </a:ext>
            </a:extLst>
          </p:cNvPr>
          <p:cNvSpPr txBox="1"/>
          <p:nvPr/>
        </p:nvSpPr>
        <p:spPr bwMode="auto">
          <a:xfrm>
            <a:off x="868466" y="5200349"/>
            <a:ext cx="668144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Маркетинг, внедрение и продвижение</a:t>
            </a:r>
          </a:p>
          <a:p>
            <a:endParaRPr lang="ru-RU" sz="24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Пилоты в учебных центрах и филиалах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Презентации для РЖД, </a:t>
            </a:r>
            <a:r>
              <a:rPr lang="ru-RU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Россетей</a:t>
            </a:r>
            <a:r>
              <a:rPr lang="ru-RU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и других компаний из сферы тяжёлой промышленности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Формирование отраслевых кейсов и метрик эффективности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47664DD-2DC4-99A6-9FF3-B8E73A2B352A}"/>
              </a:ext>
            </a:extLst>
          </p:cNvPr>
          <p:cNvSpPr txBox="1"/>
          <p:nvPr/>
        </p:nvSpPr>
        <p:spPr bwMode="auto">
          <a:xfrm>
            <a:off x="868466" y="7536098"/>
            <a:ext cx="668144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Привлечение инвестиций</a:t>
            </a:r>
          </a:p>
          <a:p>
            <a:endParaRPr lang="ru-RU" sz="2400" b="1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Привлечение финансирования на разработку MVP и пилот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Поиск технологического партнёра для масштабирования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Подготовка к первой официальной стадии привлечения капитала в венчурном финансировании стартапа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C9C55A2-80E8-22CD-B0A0-C2D6E5358A0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7749" r="1951" b="3852"/>
          <a:stretch>
            <a:fillRect/>
          </a:stretch>
        </p:blipFill>
        <p:spPr>
          <a:xfrm>
            <a:off x="8929723" y="974521"/>
            <a:ext cx="10326391" cy="52455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46BB9ED5-DFFE-FD49-3158-A675D065A5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" y="2130117"/>
            <a:ext cx="10751669" cy="10751669"/>
          </a:xfrm>
          <a:prstGeom prst="rect">
            <a:avLst/>
          </a:prstGeom>
        </p:spPr>
      </p:pic>
      <p:sp>
        <p:nvSpPr>
          <p:cNvPr id="25" name="Трапеция 4">
            <a:extLst>
              <a:ext uri="{FF2B5EF4-FFF2-40B4-BE49-F238E27FC236}">
                <a16:creationId xmlns:a16="http://schemas.microsoft.com/office/drawing/2014/main" id="{2D3E5D45-5196-722F-C7F7-7C3280288D64}"/>
              </a:ext>
            </a:extLst>
          </p:cNvPr>
          <p:cNvSpPr/>
          <p:nvPr/>
        </p:nvSpPr>
        <p:spPr bwMode="auto">
          <a:xfrm>
            <a:off x="7845121" y="-35164"/>
            <a:ext cx="12276064" cy="11344887"/>
          </a:xfrm>
          <a:custGeom>
            <a:avLst/>
            <a:gdLst>
              <a:gd name="connsiteX0" fmla="*/ 0 w 12725400"/>
              <a:gd name="connsiteY0" fmla="*/ 10210800 h 10210800"/>
              <a:gd name="connsiteX1" fmla="*/ 2552700 w 12725400"/>
              <a:gd name="connsiteY1" fmla="*/ 0 h 10210800"/>
              <a:gd name="connsiteX2" fmla="*/ 10172700 w 12725400"/>
              <a:gd name="connsiteY2" fmla="*/ 0 h 10210800"/>
              <a:gd name="connsiteX3" fmla="*/ 12725400 w 12725400"/>
              <a:gd name="connsiteY3" fmla="*/ 10210800 h 10210800"/>
              <a:gd name="connsiteX4" fmla="*/ 0 w 12725400"/>
              <a:gd name="connsiteY4" fmla="*/ 10210800 h 10210800"/>
              <a:gd name="connsiteX0" fmla="*/ 0 w 12980295"/>
              <a:gd name="connsiteY0" fmla="*/ 10622924 h 10622924"/>
              <a:gd name="connsiteX1" fmla="*/ 2552700 w 12980295"/>
              <a:gd name="connsiteY1" fmla="*/ 412124 h 10622924"/>
              <a:gd name="connsiteX2" fmla="*/ 12980295 w 12980295"/>
              <a:gd name="connsiteY2" fmla="*/ 0 h 10622924"/>
              <a:gd name="connsiteX3" fmla="*/ 12725400 w 12980295"/>
              <a:gd name="connsiteY3" fmla="*/ 10622924 h 10622924"/>
              <a:gd name="connsiteX4" fmla="*/ 0 w 12980295"/>
              <a:gd name="connsiteY4" fmla="*/ 10622924 h 10622924"/>
              <a:gd name="connsiteX0" fmla="*/ 0 w 12980295"/>
              <a:gd name="connsiteY0" fmla="*/ 10622924 h 11318383"/>
              <a:gd name="connsiteX1" fmla="*/ 2552700 w 12980295"/>
              <a:gd name="connsiteY1" fmla="*/ 412124 h 11318383"/>
              <a:gd name="connsiteX2" fmla="*/ 12980295 w 12980295"/>
              <a:gd name="connsiteY2" fmla="*/ 0 h 11318383"/>
              <a:gd name="connsiteX3" fmla="*/ 12931462 w 12980295"/>
              <a:gd name="connsiteY3" fmla="*/ 11318383 h 11318383"/>
              <a:gd name="connsiteX4" fmla="*/ 0 w 12980295"/>
              <a:gd name="connsiteY4" fmla="*/ 10622924 h 11318383"/>
              <a:gd name="connsiteX0" fmla="*/ 0 w 13044690"/>
              <a:gd name="connsiteY0" fmla="*/ 11331262 h 11331262"/>
              <a:gd name="connsiteX1" fmla="*/ 2617095 w 13044690"/>
              <a:gd name="connsiteY1" fmla="*/ 412124 h 11331262"/>
              <a:gd name="connsiteX2" fmla="*/ 13044690 w 13044690"/>
              <a:gd name="connsiteY2" fmla="*/ 0 h 11331262"/>
              <a:gd name="connsiteX3" fmla="*/ 12995857 w 13044690"/>
              <a:gd name="connsiteY3" fmla="*/ 11318383 h 11331262"/>
              <a:gd name="connsiteX4" fmla="*/ 0 w 13044690"/>
              <a:gd name="connsiteY4" fmla="*/ 11331262 h 11331262"/>
              <a:gd name="connsiteX0" fmla="*/ 0 w 13044690"/>
              <a:gd name="connsiteY0" fmla="*/ 11331262 h 11331262"/>
              <a:gd name="connsiteX1" fmla="*/ 2926188 w 13044690"/>
              <a:gd name="connsiteY1" fmla="*/ 25758 h 11331262"/>
              <a:gd name="connsiteX2" fmla="*/ 13044690 w 13044690"/>
              <a:gd name="connsiteY2" fmla="*/ 0 h 11331262"/>
              <a:gd name="connsiteX3" fmla="*/ 12995857 w 13044690"/>
              <a:gd name="connsiteY3" fmla="*/ 11318383 h 11331262"/>
              <a:gd name="connsiteX4" fmla="*/ 0 w 13044690"/>
              <a:gd name="connsiteY4" fmla="*/ 11331262 h 11331262"/>
              <a:gd name="connsiteX0" fmla="*/ 0 w 13044690"/>
              <a:gd name="connsiteY0" fmla="*/ 11331262 h 11331262"/>
              <a:gd name="connsiteX1" fmla="*/ 2939067 w 13044690"/>
              <a:gd name="connsiteY1" fmla="*/ 0 h 11331262"/>
              <a:gd name="connsiteX2" fmla="*/ 13044690 w 13044690"/>
              <a:gd name="connsiteY2" fmla="*/ 0 h 11331262"/>
              <a:gd name="connsiteX3" fmla="*/ 12995857 w 13044690"/>
              <a:gd name="connsiteY3" fmla="*/ 11318383 h 11331262"/>
              <a:gd name="connsiteX4" fmla="*/ 0 w 13044690"/>
              <a:gd name="connsiteY4" fmla="*/ 11331262 h 11331262"/>
              <a:gd name="connsiteX0" fmla="*/ 0 w 17815472"/>
              <a:gd name="connsiteY0" fmla="*/ 11331262 h 11331262"/>
              <a:gd name="connsiteX1" fmla="*/ 7709849 w 17815472"/>
              <a:gd name="connsiteY1" fmla="*/ 0 h 11331262"/>
              <a:gd name="connsiteX2" fmla="*/ 17815472 w 17815472"/>
              <a:gd name="connsiteY2" fmla="*/ 0 h 11331262"/>
              <a:gd name="connsiteX3" fmla="*/ 17766639 w 17815472"/>
              <a:gd name="connsiteY3" fmla="*/ 11318383 h 11331262"/>
              <a:gd name="connsiteX4" fmla="*/ 0 w 17815472"/>
              <a:gd name="connsiteY4" fmla="*/ 11331262 h 11331262"/>
              <a:gd name="connsiteX0" fmla="*/ 0 w 17815472"/>
              <a:gd name="connsiteY0" fmla="*/ 11331262 h 11331635"/>
              <a:gd name="connsiteX1" fmla="*/ 7709849 w 17815472"/>
              <a:gd name="connsiteY1" fmla="*/ 0 h 11331635"/>
              <a:gd name="connsiteX2" fmla="*/ 17815472 w 17815472"/>
              <a:gd name="connsiteY2" fmla="*/ 0 h 11331635"/>
              <a:gd name="connsiteX3" fmla="*/ 12253735 w 17815472"/>
              <a:gd name="connsiteY3" fmla="*/ 11331635 h 11331635"/>
              <a:gd name="connsiteX4" fmla="*/ 0 w 17815472"/>
              <a:gd name="connsiteY4" fmla="*/ 11331262 h 11331635"/>
              <a:gd name="connsiteX0" fmla="*/ 0 w 12276064"/>
              <a:gd name="connsiteY0" fmla="*/ 11344514 h 11344887"/>
              <a:gd name="connsiteX1" fmla="*/ 7709849 w 12276064"/>
              <a:gd name="connsiteY1" fmla="*/ 13252 h 11344887"/>
              <a:gd name="connsiteX2" fmla="*/ 12276064 w 12276064"/>
              <a:gd name="connsiteY2" fmla="*/ 0 h 11344887"/>
              <a:gd name="connsiteX3" fmla="*/ 12253735 w 12276064"/>
              <a:gd name="connsiteY3" fmla="*/ 11344887 h 11344887"/>
              <a:gd name="connsiteX4" fmla="*/ 0 w 12276064"/>
              <a:gd name="connsiteY4" fmla="*/ 11344514 h 1134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76064" h="11344887">
                <a:moveTo>
                  <a:pt x="0" y="11344514"/>
                </a:moveTo>
                <a:lnTo>
                  <a:pt x="7709849" y="13252"/>
                </a:lnTo>
                <a:lnTo>
                  <a:pt x="12276064" y="0"/>
                </a:lnTo>
                <a:lnTo>
                  <a:pt x="12253735" y="11344887"/>
                </a:lnTo>
                <a:lnTo>
                  <a:pt x="0" y="11344514"/>
                </a:lnTo>
                <a:close/>
              </a:path>
            </a:pathLst>
          </a:custGeom>
          <a:blipFill dpi="0" rotWithShape="1"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 r="-31231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20" name="object 20"/>
          <p:cNvSpPr txBox="1"/>
          <p:nvPr/>
        </p:nvSpPr>
        <p:spPr bwMode="auto">
          <a:xfrm>
            <a:off x="868467" y="1497723"/>
            <a:ext cx="18784783" cy="961605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 dirty="0">
                <a:solidFill>
                  <a:srgbClr val="2D3750"/>
                </a:solidFill>
                <a:latin typeface="Trebuchet MS"/>
                <a:cs typeface="Trebuchet MS"/>
              </a:rPr>
              <a:t>ЗАПРОС</a:t>
            </a:r>
            <a:endParaRPr dirty="0">
              <a:solidFill>
                <a:srgbClr val="2D3750"/>
              </a:solidFill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2C961C4-302D-D2D2-47FE-26893470D6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6" y="83185"/>
            <a:ext cx="2884714" cy="1920875"/>
          </a:xfrm>
          <a:prstGeom prst="rect">
            <a:avLst/>
          </a:prstGeom>
        </p:spPr>
      </p:pic>
      <p:sp>
        <p:nvSpPr>
          <p:cNvPr id="26" name="Прямоугольник 6">
            <a:extLst>
              <a:ext uri="{FF2B5EF4-FFF2-40B4-BE49-F238E27FC236}">
                <a16:creationId xmlns:a16="http://schemas.microsoft.com/office/drawing/2014/main" id="{332A308F-F182-6A6D-146B-EEFB3245277A}"/>
              </a:ext>
            </a:extLst>
          </p:cNvPr>
          <p:cNvSpPr/>
          <p:nvPr/>
        </p:nvSpPr>
        <p:spPr bwMode="auto">
          <a:xfrm>
            <a:off x="-300595" y="2832355"/>
            <a:ext cx="17937770" cy="2158654"/>
          </a:xfrm>
          <a:custGeom>
            <a:avLst/>
            <a:gdLst>
              <a:gd name="connsiteX0" fmla="*/ 0 w 8229600"/>
              <a:gd name="connsiteY0" fmla="*/ 0 h 1752600"/>
              <a:gd name="connsiteX1" fmla="*/ 8229600 w 8229600"/>
              <a:gd name="connsiteY1" fmla="*/ 0 h 1752600"/>
              <a:gd name="connsiteX2" fmla="*/ 8229600 w 8229600"/>
              <a:gd name="connsiteY2" fmla="*/ 1752600 h 1752600"/>
              <a:gd name="connsiteX3" fmla="*/ 0 w 8229600"/>
              <a:gd name="connsiteY3" fmla="*/ 1752600 h 1752600"/>
              <a:gd name="connsiteX4" fmla="*/ 0 w 8229600"/>
              <a:gd name="connsiteY4" fmla="*/ 0 h 1752600"/>
              <a:gd name="connsiteX0" fmla="*/ 0 w 8229600"/>
              <a:gd name="connsiteY0" fmla="*/ 0 h 1752600"/>
              <a:gd name="connsiteX1" fmla="*/ 8229600 w 8229600"/>
              <a:gd name="connsiteY1" fmla="*/ 0 h 1752600"/>
              <a:gd name="connsiteX2" fmla="*/ 6555347 w 8229600"/>
              <a:gd name="connsiteY2" fmla="*/ 1752600 h 1752600"/>
              <a:gd name="connsiteX3" fmla="*/ 0 w 8229600"/>
              <a:gd name="connsiteY3" fmla="*/ 1752600 h 1752600"/>
              <a:gd name="connsiteX4" fmla="*/ 0 w 8229600"/>
              <a:gd name="connsiteY4" fmla="*/ 0 h 1752600"/>
              <a:gd name="connsiteX0" fmla="*/ 0 w 8395924"/>
              <a:gd name="connsiteY0" fmla="*/ 0 h 1752600"/>
              <a:gd name="connsiteX1" fmla="*/ 8395924 w 8395924"/>
              <a:gd name="connsiteY1" fmla="*/ 10586 h 1752600"/>
              <a:gd name="connsiteX2" fmla="*/ 6555347 w 8395924"/>
              <a:gd name="connsiteY2" fmla="*/ 1752600 h 1752600"/>
              <a:gd name="connsiteX3" fmla="*/ 0 w 8395924"/>
              <a:gd name="connsiteY3" fmla="*/ 1752600 h 1752600"/>
              <a:gd name="connsiteX4" fmla="*/ 0 w 8395924"/>
              <a:gd name="connsiteY4" fmla="*/ 0 h 1752600"/>
              <a:gd name="connsiteX0" fmla="*/ 14769627 w 23165551"/>
              <a:gd name="connsiteY0" fmla="*/ 0 h 1752600"/>
              <a:gd name="connsiteX1" fmla="*/ 23165551 w 23165551"/>
              <a:gd name="connsiteY1" fmla="*/ 10586 h 1752600"/>
              <a:gd name="connsiteX2" fmla="*/ 21324974 w 23165551"/>
              <a:gd name="connsiteY2" fmla="*/ 1752600 h 1752600"/>
              <a:gd name="connsiteX3" fmla="*/ 0 w 23165551"/>
              <a:gd name="connsiteY3" fmla="*/ 1742014 h 1752600"/>
              <a:gd name="connsiteX4" fmla="*/ 14769627 w 23165551"/>
              <a:gd name="connsiteY4" fmla="*/ 0 h 1752600"/>
              <a:gd name="connsiteX0" fmla="*/ 0 w 23165793"/>
              <a:gd name="connsiteY0" fmla="*/ 0 h 1774386"/>
              <a:gd name="connsiteX1" fmla="*/ 23165793 w 23165793"/>
              <a:gd name="connsiteY1" fmla="*/ 32372 h 1774386"/>
              <a:gd name="connsiteX2" fmla="*/ 21325216 w 23165793"/>
              <a:gd name="connsiteY2" fmla="*/ 1774386 h 1774386"/>
              <a:gd name="connsiteX3" fmla="*/ 242 w 23165793"/>
              <a:gd name="connsiteY3" fmla="*/ 1763800 h 1774386"/>
              <a:gd name="connsiteX4" fmla="*/ 0 w 23165793"/>
              <a:gd name="connsiteY4" fmla="*/ 0 h 1774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65793" h="1774386">
                <a:moveTo>
                  <a:pt x="0" y="0"/>
                </a:moveTo>
                <a:lnTo>
                  <a:pt x="23165793" y="32372"/>
                </a:lnTo>
                <a:lnTo>
                  <a:pt x="21325216" y="1774386"/>
                </a:lnTo>
                <a:lnTo>
                  <a:pt x="242" y="1763800"/>
                </a:lnTo>
                <a:cubicBezTo>
                  <a:pt x="161" y="1175867"/>
                  <a:pt x="81" y="587933"/>
                  <a:pt x="0" y="0"/>
                </a:cubicBezTo>
                <a:close/>
              </a:path>
            </a:pathLst>
          </a:custGeom>
          <a:solidFill>
            <a:srgbClr val="2D375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14E9F0AB-9BF3-1720-7054-E48368D7C5CB}"/>
              </a:ext>
            </a:extLst>
          </p:cNvPr>
          <p:cNvSpPr/>
          <p:nvPr/>
        </p:nvSpPr>
        <p:spPr bwMode="auto">
          <a:xfrm>
            <a:off x="11112331" y="7505952"/>
            <a:ext cx="2438400" cy="2819400"/>
          </a:xfrm>
          <a:prstGeom prst="roundRect">
            <a:avLst/>
          </a:prstGeom>
          <a:solidFill>
            <a:srgbClr val="2D3750">
              <a:alpha val="50000"/>
            </a:srgbClr>
          </a:solidFill>
          <a:ln w="381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E65A7C37-A7B8-94B4-5603-BF20066C91EA}"/>
              </a:ext>
            </a:extLst>
          </p:cNvPr>
          <p:cNvSpPr/>
          <p:nvPr/>
        </p:nvSpPr>
        <p:spPr bwMode="auto">
          <a:xfrm>
            <a:off x="9671050" y="5854967"/>
            <a:ext cx="10450135" cy="1037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D396BA1-4CB3-CC4A-9C6F-8B927F51E45B}"/>
              </a:ext>
            </a:extLst>
          </p:cNvPr>
          <p:cNvSpPr txBox="1"/>
          <p:nvPr/>
        </p:nvSpPr>
        <p:spPr bwMode="auto">
          <a:xfrm>
            <a:off x="9671050" y="5854967"/>
            <a:ext cx="1041344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400" b="1" spc="-65" dirty="0">
                <a:solidFill>
                  <a:srgbClr val="2D3750"/>
                </a:solidFill>
                <a:latin typeface="Microsoft Sans Serif"/>
                <a:cs typeface="Microsoft Sans Serif"/>
              </a:rPr>
              <a:t>Что необходимо проекту сейчас</a:t>
            </a:r>
            <a:endParaRPr lang="ru-RU" sz="5400" dirty="0"/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80E7F179-8926-CEBF-D79C-C9168CD80071}"/>
              </a:ext>
            </a:extLst>
          </p:cNvPr>
          <p:cNvSpPr/>
          <p:nvPr/>
        </p:nvSpPr>
        <p:spPr bwMode="auto">
          <a:xfrm>
            <a:off x="14062597" y="7505952"/>
            <a:ext cx="2438400" cy="2819400"/>
          </a:xfrm>
          <a:prstGeom prst="roundRect">
            <a:avLst/>
          </a:prstGeom>
          <a:solidFill>
            <a:srgbClr val="2D3750">
              <a:alpha val="50000"/>
            </a:srgbClr>
          </a:solidFill>
          <a:ln w="381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B35F393A-0403-952C-AFD0-7C0612C361AC}"/>
              </a:ext>
            </a:extLst>
          </p:cNvPr>
          <p:cNvSpPr/>
          <p:nvPr/>
        </p:nvSpPr>
        <p:spPr bwMode="auto">
          <a:xfrm>
            <a:off x="17012863" y="7508575"/>
            <a:ext cx="2438400" cy="2819400"/>
          </a:xfrm>
          <a:prstGeom prst="roundRect">
            <a:avLst/>
          </a:prstGeom>
          <a:solidFill>
            <a:srgbClr val="2D3750">
              <a:alpha val="50000"/>
            </a:srgbClr>
          </a:solidFill>
          <a:ln w="381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94EADC3-E801-0EA2-9A16-1A33EE4387CA}"/>
              </a:ext>
            </a:extLst>
          </p:cNvPr>
          <p:cNvSpPr txBox="1"/>
          <p:nvPr/>
        </p:nvSpPr>
        <p:spPr bwMode="auto">
          <a:xfrm>
            <a:off x="11226464" y="8211348"/>
            <a:ext cx="2279763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pc="-65" dirty="0">
                <a:solidFill>
                  <a:schemeClr val="bg1"/>
                </a:solidFill>
                <a:latin typeface="Microsoft Sans Serif"/>
                <a:cs typeface="Microsoft Sans Serif"/>
              </a:rPr>
              <a:t>Разработчики мобильного приложения, </a:t>
            </a:r>
            <a:r>
              <a:rPr lang="ru-RU" spc="-65" dirty="0" err="1">
                <a:solidFill>
                  <a:schemeClr val="bg1"/>
                </a:solidFill>
                <a:latin typeface="Microsoft Sans Serif"/>
                <a:cs typeface="Microsoft Sans Serif"/>
              </a:rPr>
              <a:t>backend</a:t>
            </a:r>
            <a:r>
              <a:rPr lang="ru-RU" spc="-65" dirty="0">
                <a:solidFill>
                  <a:schemeClr val="bg1"/>
                </a:solidFill>
                <a:latin typeface="Microsoft Sans Serif"/>
                <a:cs typeface="Microsoft Sans Serif"/>
              </a:rPr>
              <a:t>‑инженеры, </a:t>
            </a:r>
            <a:r>
              <a:rPr lang="ru-RU" spc="-65" dirty="0" err="1">
                <a:solidFill>
                  <a:schemeClr val="bg1"/>
                </a:solidFill>
                <a:latin typeface="Microsoft Sans Serif"/>
                <a:cs typeface="Microsoft Sans Serif"/>
              </a:rPr>
              <a:t>DevOps</a:t>
            </a:r>
            <a:r>
              <a:rPr lang="ru-RU" spc="-65" dirty="0">
                <a:solidFill>
                  <a:schemeClr val="bg1"/>
                </a:solidFill>
                <a:latin typeface="Microsoft Sans Serif"/>
                <a:cs typeface="Microsoft Sans Serif"/>
              </a:rPr>
              <a:t>, специалисты по безопасности.</a:t>
            </a:r>
            <a:br>
              <a:rPr lang="ru-RU" sz="2000" spc="-65" dirty="0">
                <a:solidFill>
                  <a:schemeClr val="bg1"/>
                </a:solidFill>
                <a:latin typeface="Microsoft Sans Serif"/>
                <a:cs typeface="Microsoft Sans Serif"/>
              </a:rPr>
            </a:b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C575D28-A437-B439-B159-56F54F15C4BE}"/>
              </a:ext>
            </a:extLst>
          </p:cNvPr>
          <p:cNvSpPr txBox="1"/>
          <p:nvPr/>
        </p:nvSpPr>
        <p:spPr bwMode="auto">
          <a:xfrm>
            <a:off x="14141916" y="8211347"/>
            <a:ext cx="2279763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pc="-65" dirty="0">
                <a:solidFill>
                  <a:schemeClr val="bg1"/>
                </a:solidFill>
                <a:latin typeface="Microsoft Sans Serif"/>
                <a:cs typeface="Microsoft Sans Serif"/>
              </a:rPr>
              <a:t>Доступ к методистам, учебным центрам, ИТ‑департаментам для уточнения требований.</a:t>
            </a:r>
            <a:br>
              <a:rPr lang="ru-RU" sz="2400" spc="-65" dirty="0">
                <a:solidFill>
                  <a:schemeClr val="bg1"/>
                </a:solidFill>
                <a:latin typeface="Microsoft Sans Serif"/>
                <a:cs typeface="Microsoft Sans Serif"/>
              </a:rPr>
            </a:b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C370F32-32FF-9572-7CC9-8800EA78E2B0}"/>
              </a:ext>
            </a:extLst>
          </p:cNvPr>
          <p:cNvSpPr txBox="1"/>
          <p:nvPr/>
        </p:nvSpPr>
        <p:spPr bwMode="auto">
          <a:xfrm>
            <a:off x="17092181" y="8211346"/>
            <a:ext cx="227976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pc="-65" dirty="0">
                <a:solidFill>
                  <a:schemeClr val="bg1"/>
                </a:solidFill>
                <a:latin typeface="Microsoft Sans Serif"/>
                <a:cs typeface="Microsoft Sans Serif"/>
              </a:rPr>
              <a:t>Средства на разработку MVP, инфраструктуру и проведение пилота.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2B3D96F-342A-0DF7-00FA-51350B2CC727}"/>
              </a:ext>
            </a:extLst>
          </p:cNvPr>
          <p:cNvSpPr txBox="1"/>
          <p:nvPr/>
        </p:nvSpPr>
        <p:spPr bwMode="auto">
          <a:xfrm>
            <a:off x="11213324" y="7597771"/>
            <a:ext cx="3713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spc="140" dirty="0">
                <a:solidFill>
                  <a:schemeClr val="bg1"/>
                </a:solidFill>
                <a:latin typeface="Trebuchet MS"/>
                <a:cs typeface="Trebuchet MS"/>
              </a:rPr>
              <a:t>1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D8F253E-94E5-2A59-10FB-FFA2B8780F7A}"/>
              </a:ext>
            </a:extLst>
          </p:cNvPr>
          <p:cNvSpPr txBox="1"/>
          <p:nvPr/>
        </p:nvSpPr>
        <p:spPr bwMode="auto">
          <a:xfrm>
            <a:off x="14141916" y="7597770"/>
            <a:ext cx="3713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spc="140" dirty="0">
                <a:solidFill>
                  <a:schemeClr val="bg1"/>
                </a:solidFill>
                <a:latin typeface="Trebuchet MS"/>
              </a:rPr>
              <a:t>2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155FA5C-B5CD-AC8D-342E-6AD226A98D81}"/>
              </a:ext>
            </a:extLst>
          </p:cNvPr>
          <p:cNvSpPr txBox="1"/>
          <p:nvPr/>
        </p:nvSpPr>
        <p:spPr bwMode="auto">
          <a:xfrm>
            <a:off x="17123531" y="7595146"/>
            <a:ext cx="3713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spc="140" dirty="0">
                <a:solidFill>
                  <a:schemeClr val="bg1"/>
                </a:solidFill>
                <a:latin typeface="Trebuchet MS"/>
              </a:rPr>
              <a:t>3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9" name="Прямоугольник 6">
            <a:extLst>
              <a:ext uri="{FF2B5EF4-FFF2-40B4-BE49-F238E27FC236}">
                <a16:creationId xmlns:a16="http://schemas.microsoft.com/office/drawing/2014/main" id="{C298BC46-A27A-7E5A-5969-E1BFDF659438}"/>
              </a:ext>
            </a:extLst>
          </p:cNvPr>
          <p:cNvSpPr/>
          <p:nvPr/>
        </p:nvSpPr>
        <p:spPr bwMode="auto">
          <a:xfrm>
            <a:off x="-300595" y="2832355"/>
            <a:ext cx="17937770" cy="2158654"/>
          </a:xfrm>
          <a:custGeom>
            <a:avLst/>
            <a:gdLst>
              <a:gd name="connsiteX0" fmla="*/ 0 w 8229600"/>
              <a:gd name="connsiteY0" fmla="*/ 0 h 1752600"/>
              <a:gd name="connsiteX1" fmla="*/ 8229600 w 8229600"/>
              <a:gd name="connsiteY1" fmla="*/ 0 h 1752600"/>
              <a:gd name="connsiteX2" fmla="*/ 8229600 w 8229600"/>
              <a:gd name="connsiteY2" fmla="*/ 1752600 h 1752600"/>
              <a:gd name="connsiteX3" fmla="*/ 0 w 8229600"/>
              <a:gd name="connsiteY3" fmla="*/ 1752600 h 1752600"/>
              <a:gd name="connsiteX4" fmla="*/ 0 w 8229600"/>
              <a:gd name="connsiteY4" fmla="*/ 0 h 1752600"/>
              <a:gd name="connsiteX0" fmla="*/ 0 w 8229600"/>
              <a:gd name="connsiteY0" fmla="*/ 0 h 1752600"/>
              <a:gd name="connsiteX1" fmla="*/ 8229600 w 8229600"/>
              <a:gd name="connsiteY1" fmla="*/ 0 h 1752600"/>
              <a:gd name="connsiteX2" fmla="*/ 6555347 w 8229600"/>
              <a:gd name="connsiteY2" fmla="*/ 1752600 h 1752600"/>
              <a:gd name="connsiteX3" fmla="*/ 0 w 8229600"/>
              <a:gd name="connsiteY3" fmla="*/ 1752600 h 1752600"/>
              <a:gd name="connsiteX4" fmla="*/ 0 w 8229600"/>
              <a:gd name="connsiteY4" fmla="*/ 0 h 1752600"/>
              <a:gd name="connsiteX0" fmla="*/ 0 w 8395924"/>
              <a:gd name="connsiteY0" fmla="*/ 0 h 1752600"/>
              <a:gd name="connsiteX1" fmla="*/ 8395924 w 8395924"/>
              <a:gd name="connsiteY1" fmla="*/ 10586 h 1752600"/>
              <a:gd name="connsiteX2" fmla="*/ 6555347 w 8395924"/>
              <a:gd name="connsiteY2" fmla="*/ 1752600 h 1752600"/>
              <a:gd name="connsiteX3" fmla="*/ 0 w 8395924"/>
              <a:gd name="connsiteY3" fmla="*/ 1752600 h 1752600"/>
              <a:gd name="connsiteX4" fmla="*/ 0 w 8395924"/>
              <a:gd name="connsiteY4" fmla="*/ 0 h 1752600"/>
              <a:gd name="connsiteX0" fmla="*/ 14769627 w 23165551"/>
              <a:gd name="connsiteY0" fmla="*/ 0 h 1752600"/>
              <a:gd name="connsiteX1" fmla="*/ 23165551 w 23165551"/>
              <a:gd name="connsiteY1" fmla="*/ 10586 h 1752600"/>
              <a:gd name="connsiteX2" fmla="*/ 21324974 w 23165551"/>
              <a:gd name="connsiteY2" fmla="*/ 1752600 h 1752600"/>
              <a:gd name="connsiteX3" fmla="*/ 0 w 23165551"/>
              <a:gd name="connsiteY3" fmla="*/ 1742014 h 1752600"/>
              <a:gd name="connsiteX4" fmla="*/ 14769627 w 23165551"/>
              <a:gd name="connsiteY4" fmla="*/ 0 h 1752600"/>
              <a:gd name="connsiteX0" fmla="*/ 0 w 23165793"/>
              <a:gd name="connsiteY0" fmla="*/ 0 h 1774386"/>
              <a:gd name="connsiteX1" fmla="*/ 23165793 w 23165793"/>
              <a:gd name="connsiteY1" fmla="*/ 32372 h 1774386"/>
              <a:gd name="connsiteX2" fmla="*/ 21325216 w 23165793"/>
              <a:gd name="connsiteY2" fmla="*/ 1774386 h 1774386"/>
              <a:gd name="connsiteX3" fmla="*/ 242 w 23165793"/>
              <a:gd name="connsiteY3" fmla="*/ 1763800 h 1774386"/>
              <a:gd name="connsiteX4" fmla="*/ 0 w 23165793"/>
              <a:gd name="connsiteY4" fmla="*/ 0 h 1774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65793" h="1774386">
                <a:moveTo>
                  <a:pt x="0" y="0"/>
                </a:moveTo>
                <a:lnTo>
                  <a:pt x="23165793" y="32372"/>
                </a:lnTo>
                <a:lnTo>
                  <a:pt x="21325216" y="1774386"/>
                </a:lnTo>
                <a:lnTo>
                  <a:pt x="242" y="1763800"/>
                </a:lnTo>
                <a:cubicBezTo>
                  <a:pt x="161" y="1175867"/>
                  <a:pt x="81" y="587933"/>
                  <a:pt x="0" y="0"/>
                </a:cubicBezTo>
                <a:close/>
              </a:path>
            </a:pathLst>
          </a:custGeom>
          <a:solidFill>
            <a:srgbClr val="2D375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8CEE969-784E-72F1-4BCA-2197C61E1BDD}"/>
              </a:ext>
            </a:extLst>
          </p:cNvPr>
          <p:cNvSpPr txBox="1"/>
          <p:nvPr/>
        </p:nvSpPr>
        <p:spPr bwMode="auto">
          <a:xfrm>
            <a:off x="799949" y="3089036"/>
            <a:ext cx="771804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Для ускорения разработки и подготовки пилота требуется финансирование, которое позволит закрыть ключевые технические задачи и обеспечить инфраструктуру.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A8BE0566-4D2D-51B5-D172-2A543D0FDA27}"/>
              </a:ext>
            </a:extLst>
          </p:cNvPr>
          <p:cNvSpPr/>
          <p:nvPr/>
        </p:nvSpPr>
        <p:spPr bwMode="auto">
          <a:xfrm>
            <a:off x="10679891" y="3284633"/>
            <a:ext cx="6477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spc="-65" dirty="0">
                <a:solidFill>
                  <a:schemeClr val="bg1"/>
                </a:solidFill>
                <a:latin typeface="Microsoft Sans Serif"/>
                <a:cs typeface="Microsoft Sans Serif"/>
              </a:rPr>
              <a:t>Сейчас проекту не хватает технических ресурсов, чтобы перейти от прототипа к рабочему MVP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43" name="그래픽 584">
            <a:extLst>
              <a:ext uri="{FF2B5EF4-FFF2-40B4-BE49-F238E27FC236}">
                <a16:creationId xmlns:a16="http://schemas.microsoft.com/office/drawing/2014/main" id="{0CF8AB47-29A4-AD72-63B5-573BD1CFAF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68290" y="3168959"/>
            <a:ext cx="1511947" cy="1511947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F1A595A-AEE6-69B3-E716-6F4859FCB6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597275"/>
            <a:ext cx="20104100" cy="144335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" name="TextBox 78">
            <a:extLst>
              <a:ext uri="{FF2B5EF4-FFF2-40B4-BE49-F238E27FC236}">
                <a16:creationId xmlns:a16="http://schemas.microsoft.com/office/drawing/2014/main" id="{75456489-46D8-59BD-5053-AF157CFE058A}"/>
              </a:ext>
            </a:extLst>
          </p:cNvPr>
          <p:cNvSpPr txBox="1"/>
          <p:nvPr/>
        </p:nvSpPr>
        <p:spPr bwMode="auto">
          <a:xfrm>
            <a:off x="-387350" y="9811625"/>
            <a:ext cx="26746200" cy="21993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algn="just">
              <a:lnSpc>
                <a:spcPts val="6600"/>
              </a:lnSpc>
              <a:spcBef>
                <a:spcPts val="710"/>
              </a:spcBef>
              <a:defRPr/>
            </a:pPr>
            <a:r>
              <a:rPr lang="en-US" sz="50000" b="1" spc="-45" dirty="0">
                <a:solidFill>
                  <a:srgbClr val="F8F8F8"/>
                </a:solidFill>
                <a:latin typeface="Trebuchet MS"/>
                <a:cs typeface="Trebuchet MS"/>
              </a:rPr>
              <a:t>LOKOR</a:t>
            </a:r>
            <a:endParaRPr lang="ru-RU" sz="50000" dirty="0">
              <a:solidFill>
                <a:srgbClr val="F8F8F8"/>
              </a:solidFill>
              <a:latin typeface="Trebuchet MS"/>
              <a:cs typeface="Trebuchet MS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D5D4A72-635A-F3AA-A785-8CB389477044}"/>
              </a:ext>
            </a:extLst>
          </p:cNvPr>
          <p:cNvSpPr txBox="1"/>
          <p:nvPr/>
        </p:nvSpPr>
        <p:spPr bwMode="auto">
          <a:xfrm>
            <a:off x="-387350" y="4454714"/>
            <a:ext cx="26746200" cy="21993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algn="just">
              <a:lnSpc>
                <a:spcPts val="6600"/>
              </a:lnSpc>
              <a:spcBef>
                <a:spcPts val="710"/>
              </a:spcBef>
              <a:defRPr/>
            </a:pPr>
            <a:r>
              <a:rPr lang="en-US" sz="50000" b="1" spc="-45" dirty="0">
                <a:solidFill>
                  <a:srgbClr val="F8F8F8"/>
                </a:solidFill>
                <a:latin typeface="Trebuchet MS"/>
                <a:cs typeface="Trebuchet MS"/>
              </a:rPr>
              <a:t>LOKOR</a:t>
            </a:r>
            <a:endParaRPr lang="ru-RU" sz="50000" dirty="0">
              <a:solidFill>
                <a:srgbClr val="F8F8F8"/>
              </a:solidFill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 bwMode="auto"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099835" y="10832026"/>
              <a:ext cx="2004694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 extrusionOk="0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6376" y="10832026"/>
            <a:ext cx="10053319" cy="476884"/>
            <a:chOff x="6376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6375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id="{F84DA21D-B85A-FC36-39FE-D0459550BE48}"/>
              </a:ext>
            </a:extLst>
          </p:cNvPr>
          <p:cNvSpPr/>
          <p:nvPr/>
        </p:nvSpPr>
        <p:spPr bwMode="auto">
          <a:xfrm>
            <a:off x="-233847" y="8120165"/>
            <a:ext cx="13106400" cy="1694576"/>
          </a:xfrm>
          <a:custGeom>
            <a:avLst/>
            <a:gdLst>
              <a:gd name="connsiteX0" fmla="*/ 0 w 13106400"/>
              <a:gd name="connsiteY0" fmla="*/ 0 h 1694576"/>
              <a:gd name="connsiteX1" fmla="*/ 13106400 w 13106400"/>
              <a:gd name="connsiteY1" fmla="*/ 0 h 1694576"/>
              <a:gd name="connsiteX2" fmla="*/ 13106400 w 13106400"/>
              <a:gd name="connsiteY2" fmla="*/ 1694576 h 1694576"/>
              <a:gd name="connsiteX3" fmla="*/ 0 w 13106400"/>
              <a:gd name="connsiteY3" fmla="*/ 1694576 h 1694576"/>
              <a:gd name="connsiteX4" fmla="*/ 0 w 13106400"/>
              <a:gd name="connsiteY4" fmla="*/ 0 h 1694576"/>
              <a:gd name="connsiteX0" fmla="*/ 0 w 13106400"/>
              <a:gd name="connsiteY0" fmla="*/ 0 h 1694576"/>
              <a:gd name="connsiteX1" fmla="*/ 13106400 w 13106400"/>
              <a:gd name="connsiteY1" fmla="*/ 0 h 1694576"/>
              <a:gd name="connsiteX2" fmla="*/ 11582400 w 13106400"/>
              <a:gd name="connsiteY2" fmla="*/ 1694576 h 1694576"/>
              <a:gd name="connsiteX3" fmla="*/ 0 w 13106400"/>
              <a:gd name="connsiteY3" fmla="*/ 1694576 h 1694576"/>
              <a:gd name="connsiteX4" fmla="*/ 0 w 13106400"/>
              <a:gd name="connsiteY4" fmla="*/ 0 h 1694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06400" h="1694576">
                <a:moveTo>
                  <a:pt x="0" y="0"/>
                </a:moveTo>
                <a:lnTo>
                  <a:pt x="13106400" y="0"/>
                </a:lnTo>
                <a:lnTo>
                  <a:pt x="11582400" y="1694576"/>
                </a:lnTo>
                <a:lnTo>
                  <a:pt x="0" y="1694576"/>
                </a:lnTo>
                <a:lnTo>
                  <a:pt x="0" y="0"/>
                </a:lnTo>
                <a:close/>
              </a:path>
            </a:pathLst>
          </a:custGeom>
          <a:solidFill>
            <a:srgbClr val="2D375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5" name="Рисунок 74">
            <a:extLst>
              <a:ext uri="{FF2B5EF4-FFF2-40B4-BE49-F238E27FC236}">
                <a16:creationId xmlns:a16="http://schemas.microsoft.com/office/drawing/2014/main" id="{AF79152E-90CB-362A-332E-9DB26A7DE2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6" y="83185"/>
            <a:ext cx="2884714" cy="1920875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F502C932-E74D-F7CF-3CFF-DEFBE7138A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597275"/>
            <a:ext cx="20104100" cy="1443355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7DED31A-913B-8620-3BE6-99BDEAE1F8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t="15722" r="69143" b="14049"/>
          <a:stretch/>
        </p:blipFill>
        <p:spPr>
          <a:xfrm>
            <a:off x="2023301" y="3749675"/>
            <a:ext cx="3762103" cy="48163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Прямоугольник: скругленные противолежащие углы 23">
            <a:extLst>
              <a:ext uri="{FF2B5EF4-FFF2-40B4-BE49-F238E27FC236}">
                <a16:creationId xmlns:a16="http://schemas.microsoft.com/office/drawing/2014/main" id="{D51D8420-66D1-594F-DB1F-43679830F628}"/>
              </a:ext>
            </a:extLst>
          </p:cNvPr>
          <p:cNvSpPr/>
          <p:nvPr/>
        </p:nvSpPr>
        <p:spPr>
          <a:xfrm>
            <a:off x="2149573" y="6344783"/>
            <a:ext cx="3509553" cy="412812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1400" b="1" dirty="0">
                <a:latin typeface="TT Hoves DemiBold" panose="02000503030000020004" charset="-52"/>
              </a:rPr>
              <a:t>Артеменков Иван</a:t>
            </a:r>
          </a:p>
        </p:txBody>
      </p:sp>
      <p:sp>
        <p:nvSpPr>
          <p:cNvPr id="25" name="Прямоугольник: скругленные противолежащие углы 24">
            <a:extLst>
              <a:ext uri="{FF2B5EF4-FFF2-40B4-BE49-F238E27FC236}">
                <a16:creationId xmlns:a16="http://schemas.microsoft.com/office/drawing/2014/main" id="{476CFE01-E95C-4B86-AD19-010ECE9027F8}"/>
              </a:ext>
            </a:extLst>
          </p:cNvPr>
          <p:cNvSpPr/>
          <p:nvPr/>
        </p:nvSpPr>
        <p:spPr>
          <a:xfrm>
            <a:off x="2243744" y="8279361"/>
            <a:ext cx="3268845" cy="250937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  <a:latin typeface="TT Hoves Light" panose="02000503020000020004" charset="-52"/>
              </a:rPr>
              <a:t>Oly.art@outlook.com</a:t>
            </a:r>
            <a:r>
              <a:rPr lang="ru-RU" sz="1100" dirty="0">
                <a:solidFill>
                  <a:schemeClr val="tx1"/>
                </a:solidFill>
                <a:latin typeface="TT Hoves Light" panose="02000503020000020004" charset="-52"/>
              </a:rPr>
              <a:t> </a:t>
            </a:r>
            <a:r>
              <a:rPr lang="en-US" sz="1100" dirty="0">
                <a:solidFill>
                  <a:schemeClr val="tx1"/>
                </a:solidFill>
                <a:latin typeface="TT Hoves Light" panose="02000503020000020004" charset="-52"/>
              </a:rPr>
              <a:t>|</a:t>
            </a:r>
            <a:r>
              <a:rPr lang="ru-RU" sz="1100" dirty="0">
                <a:solidFill>
                  <a:schemeClr val="tx1"/>
                </a:solidFill>
                <a:latin typeface="TT Hoves Light" panose="02000503020000020004" charset="-52"/>
              </a:rPr>
              <a:t> +7 950 433 4061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2448092-4966-C5E4-E703-EF031A4AAB13}"/>
              </a:ext>
            </a:extLst>
          </p:cNvPr>
          <p:cNvSpPr txBox="1"/>
          <p:nvPr/>
        </p:nvSpPr>
        <p:spPr>
          <a:xfrm>
            <a:off x="2336808" y="7252425"/>
            <a:ext cx="313508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  <a:latin typeface="TT Hoves" panose="02000503030000020004" charset="-52"/>
              </a:rPr>
              <a:t>Official </a:t>
            </a:r>
            <a:r>
              <a:rPr lang="en-US" sz="1050" dirty="0" err="1">
                <a:solidFill>
                  <a:schemeClr val="bg1"/>
                </a:solidFill>
                <a:latin typeface="TT Hoves" panose="02000503030000020004" charset="-52"/>
              </a:rPr>
              <a:t>BizDev</a:t>
            </a:r>
            <a:r>
              <a:rPr lang="en-US" sz="1050" dirty="0">
                <a:solidFill>
                  <a:schemeClr val="bg1"/>
                </a:solidFill>
                <a:latin typeface="TT Hoves" panose="02000503030000020004" charset="-52"/>
              </a:rPr>
              <a:t> PRO.UP team | @PROUP_Solution  </a:t>
            </a:r>
            <a:r>
              <a:rPr lang="ru-RU" sz="1050" dirty="0">
                <a:solidFill>
                  <a:schemeClr val="bg1"/>
                </a:solidFill>
                <a:latin typeface="TT Hoves" panose="02000503030000020004" charset="-52"/>
              </a:rPr>
              <a:t>Развивайте свой проект быстрее благодаря нашим инновационным решениям!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1C7C3EE-CF02-E811-9778-BF114AB789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t="15722" r="69143" b="14049"/>
          <a:stretch/>
        </p:blipFill>
        <p:spPr>
          <a:xfrm>
            <a:off x="6098910" y="3749675"/>
            <a:ext cx="3762103" cy="48163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8" name="Прямоугольник: скругленные противолежащие углы 27">
            <a:extLst>
              <a:ext uri="{FF2B5EF4-FFF2-40B4-BE49-F238E27FC236}">
                <a16:creationId xmlns:a16="http://schemas.microsoft.com/office/drawing/2014/main" id="{33F62481-7506-9105-0B53-8E5764119798}"/>
              </a:ext>
            </a:extLst>
          </p:cNvPr>
          <p:cNvSpPr/>
          <p:nvPr/>
        </p:nvSpPr>
        <p:spPr>
          <a:xfrm>
            <a:off x="6225182" y="6344783"/>
            <a:ext cx="3509553" cy="412812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1400" b="1" dirty="0">
                <a:latin typeface="TT Hoves DemiBold" panose="02000503030000020004" charset="-52"/>
              </a:rPr>
              <a:t>Качаев Николай</a:t>
            </a:r>
          </a:p>
        </p:txBody>
      </p:sp>
      <p:sp>
        <p:nvSpPr>
          <p:cNvPr id="29" name="Прямоугольник: скругленные противолежащие углы 28">
            <a:extLst>
              <a:ext uri="{FF2B5EF4-FFF2-40B4-BE49-F238E27FC236}">
                <a16:creationId xmlns:a16="http://schemas.microsoft.com/office/drawing/2014/main" id="{75649E1E-0B49-9E55-C3D2-49068619E001}"/>
              </a:ext>
            </a:extLst>
          </p:cNvPr>
          <p:cNvSpPr/>
          <p:nvPr/>
        </p:nvSpPr>
        <p:spPr>
          <a:xfrm>
            <a:off x="6319353" y="8279361"/>
            <a:ext cx="3268845" cy="250937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TT Hoves Light" panose="02000503020000020004" charset="-52"/>
              </a:rPr>
              <a:t>+7 996 052 9459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0018559-22DB-84AB-19B0-92B16BC49109}"/>
              </a:ext>
            </a:extLst>
          </p:cNvPr>
          <p:cNvSpPr txBox="1"/>
          <p:nvPr/>
        </p:nvSpPr>
        <p:spPr>
          <a:xfrm>
            <a:off x="6412417" y="7252425"/>
            <a:ext cx="31350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solidFill>
                  <a:schemeClr val="bg1"/>
                </a:solidFill>
                <a:latin typeface="TT Hoves" panose="02000503030000020004" charset="-52"/>
              </a:rPr>
              <a:t>Студент факультета управления персоналом</a:t>
            </a:r>
          </a:p>
          <a:p>
            <a:pPr algn="ctr"/>
            <a:endParaRPr lang="ru-RU" sz="1100" dirty="0">
              <a:solidFill>
                <a:schemeClr val="bg1"/>
              </a:solidFill>
              <a:latin typeface="TT Hoves" panose="02000503030000020004" charset="-52"/>
            </a:endParaRPr>
          </a:p>
          <a:p>
            <a:pPr algn="ctr"/>
            <a:r>
              <a:rPr lang="ru-RU" sz="1100" dirty="0">
                <a:solidFill>
                  <a:schemeClr val="bg1"/>
                </a:solidFill>
                <a:latin typeface="TT Hoves" panose="02000503030000020004" charset="-52"/>
              </a:rPr>
              <a:t>Красноярский институт железнодорожного транспорта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F71E8E8-7591-34A3-2F8A-FF84446E5F39}"/>
              </a:ext>
            </a:extLst>
          </p:cNvPr>
          <p:cNvSpPr txBox="1"/>
          <p:nvPr/>
        </p:nvSpPr>
        <p:spPr>
          <a:xfrm>
            <a:off x="6097008" y="6851121"/>
            <a:ext cx="376210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TT Hoves DemiBold" panose="02000503030000020004" charset="-52"/>
              </a:rPr>
              <a:t>Генератор идей (Главный </a:t>
            </a:r>
            <a:r>
              <a:rPr lang="en-US" sz="1400" dirty="0">
                <a:solidFill>
                  <a:schemeClr val="bg1"/>
                </a:solidFill>
                <a:latin typeface="TT Hoves DemiBold" panose="02000503030000020004" charset="-52"/>
              </a:rPr>
              <a:t>BD)</a:t>
            </a:r>
            <a:endParaRPr lang="ru-RU" sz="1400" dirty="0">
              <a:solidFill>
                <a:schemeClr val="bg1"/>
              </a:solidFill>
              <a:latin typeface="TT Hoves DemiBold" panose="02000503030000020004" charset="-52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E64FBDF-5C80-D10B-9BC6-8E1A2F4F18F2}"/>
              </a:ext>
            </a:extLst>
          </p:cNvPr>
          <p:cNvSpPr txBox="1"/>
          <p:nvPr/>
        </p:nvSpPr>
        <p:spPr>
          <a:xfrm>
            <a:off x="2021399" y="6871819"/>
            <a:ext cx="37621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TT Hoves DemiBold" panose="02000503030000020004" charset="-52"/>
              </a:rPr>
              <a:t>Координатор </a:t>
            </a:r>
            <a:r>
              <a:rPr lang="en-US" sz="1400" dirty="0" err="1">
                <a:solidFill>
                  <a:schemeClr val="bg1"/>
                </a:solidFill>
                <a:latin typeface="TT Hoves DemiBold" panose="02000503030000020004" charset="-52"/>
              </a:rPr>
              <a:t>Lokosystem</a:t>
            </a:r>
            <a:r>
              <a:rPr lang="ru-RU" sz="1400" dirty="0">
                <a:solidFill>
                  <a:schemeClr val="bg1"/>
                </a:solidFill>
                <a:latin typeface="TT Hoves DemiBold" panose="02000503030000020004" charset="-52"/>
              </a:rPr>
              <a:t> (лидер)</a:t>
            </a: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3EDCB01B-AD96-7720-9D35-F3E37099861B}"/>
              </a:ext>
            </a:extLst>
          </p:cNvPr>
          <p:cNvSpPr/>
          <p:nvPr/>
        </p:nvSpPr>
        <p:spPr>
          <a:xfrm>
            <a:off x="2926685" y="4186287"/>
            <a:ext cx="1830738" cy="1796073"/>
          </a:xfrm>
          <a:prstGeom prst="ellipse">
            <a:avLst/>
          </a:prstGeom>
          <a:blipFill dpi="0" rotWithShape="1">
            <a:blip r:embed="rId5"/>
            <a:srcRect/>
            <a:stretch>
              <a:fillRect l="100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23455D5E-C007-46C4-13DE-B09FF266FEC0}"/>
              </a:ext>
            </a:extLst>
          </p:cNvPr>
          <p:cNvSpPr/>
          <p:nvPr/>
        </p:nvSpPr>
        <p:spPr>
          <a:xfrm>
            <a:off x="7109890" y="4133735"/>
            <a:ext cx="1830738" cy="1796073"/>
          </a:xfrm>
          <a:prstGeom prst="ellipse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F2F5DDB2-D231-0483-8A19-5873D99721B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01" y="3749675"/>
            <a:ext cx="787525" cy="778131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91B10FCF-8CB5-06DF-6EA0-3A2DB86B93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722" r="69143" b="14049"/>
          <a:stretch/>
        </p:blipFill>
        <p:spPr>
          <a:xfrm>
            <a:off x="10179975" y="3749675"/>
            <a:ext cx="3762103" cy="4816356"/>
          </a:xfrm>
          <a:prstGeom prst="rect">
            <a:avLst/>
          </a:prstGeom>
        </p:spPr>
      </p:pic>
      <p:sp>
        <p:nvSpPr>
          <p:cNvPr id="50" name="Прямоугольник: скругленные противолежащие углы 49">
            <a:extLst>
              <a:ext uri="{FF2B5EF4-FFF2-40B4-BE49-F238E27FC236}">
                <a16:creationId xmlns:a16="http://schemas.microsoft.com/office/drawing/2014/main" id="{1A81695E-0CB1-105F-83CB-1E5FF028B10A}"/>
              </a:ext>
            </a:extLst>
          </p:cNvPr>
          <p:cNvSpPr/>
          <p:nvPr/>
        </p:nvSpPr>
        <p:spPr>
          <a:xfrm>
            <a:off x="10306247" y="6344783"/>
            <a:ext cx="3509553" cy="412812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6B29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1400" b="1" dirty="0">
                <a:latin typeface="TT Hoves DemiBold" panose="02000503030000020004" charset="-52"/>
              </a:rPr>
              <a:t>Артеменков Иван</a:t>
            </a:r>
          </a:p>
        </p:txBody>
      </p:sp>
      <p:sp>
        <p:nvSpPr>
          <p:cNvPr id="51" name="Прямоугольник: скругленные противолежащие углы 50">
            <a:extLst>
              <a:ext uri="{FF2B5EF4-FFF2-40B4-BE49-F238E27FC236}">
                <a16:creationId xmlns:a16="http://schemas.microsoft.com/office/drawing/2014/main" id="{8A540E3B-0A44-4CF4-2E33-0A35AE2AE4A6}"/>
              </a:ext>
            </a:extLst>
          </p:cNvPr>
          <p:cNvSpPr/>
          <p:nvPr/>
        </p:nvSpPr>
        <p:spPr>
          <a:xfrm>
            <a:off x="10400418" y="8279361"/>
            <a:ext cx="3268845" cy="250937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  <a:latin typeface="TT Hoves Light" panose="02000503020000020004" charset="-52"/>
                <a:hlinkClick r:id="rId8"/>
              </a:rPr>
              <a:t>Oly.art@outlook.com</a:t>
            </a:r>
            <a:r>
              <a:rPr lang="ru-RU" sz="1100" dirty="0">
                <a:solidFill>
                  <a:schemeClr val="tx1"/>
                </a:solidFill>
                <a:latin typeface="TT Hoves Light" panose="02000503020000020004" charset="-52"/>
              </a:rPr>
              <a:t> </a:t>
            </a:r>
            <a:r>
              <a:rPr lang="en-US" sz="1100" dirty="0">
                <a:solidFill>
                  <a:schemeClr val="tx1"/>
                </a:solidFill>
                <a:latin typeface="TT Hoves Light" panose="02000503020000020004" charset="-52"/>
              </a:rPr>
              <a:t>|</a:t>
            </a:r>
            <a:r>
              <a:rPr lang="ru-RU" sz="1100" dirty="0">
                <a:solidFill>
                  <a:schemeClr val="tx1"/>
                </a:solidFill>
                <a:latin typeface="TT Hoves Light" panose="02000503020000020004" charset="-52"/>
              </a:rPr>
              <a:t> +7 950 433 4061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F43E8C2-A58E-D36C-11A1-CD976CB851E8}"/>
              </a:ext>
            </a:extLst>
          </p:cNvPr>
          <p:cNvSpPr txBox="1"/>
          <p:nvPr/>
        </p:nvSpPr>
        <p:spPr>
          <a:xfrm>
            <a:off x="10493482" y="7252425"/>
            <a:ext cx="313508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  <a:latin typeface="TT Hoves" panose="02000503030000020004" charset="-52"/>
              </a:rPr>
              <a:t>Official </a:t>
            </a:r>
            <a:r>
              <a:rPr lang="en-US" sz="1050" dirty="0" err="1">
                <a:solidFill>
                  <a:schemeClr val="bg1"/>
                </a:solidFill>
                <a:latin typeface="TT Hoves" panose="02000503030000020004" charset="-52"/>
              </a:rPr>
              <a:t>BizDev</a:t>
            </a:r>
            <a:r>
              <a:rPr lang="en-US" sz="1050" dirty="0">
                <a:solidFill>
                  <a:schemeClr val="bg1"/>
                </a:solidFill>
                <a:latin typeface="TT Hoves" panose="02000503030000020004" charset="-52"/>
              </a:rPr>
              <a:t> PRO.UP team | @PROUP_Solution • Accelerate your project's growth with our innovative solutions!</a:t>
            </a:r>
            <a:endParaRPr lang="ru-RU" sz="1050" dirty="0">
              <a:solidFill>
                <a:schemeClr val="bg1"/>
              </a:solidFill>
              <a:latin typeface="TT Hoves" panose="02000503030000020004" charset="-52"/>
            </a:endParaRP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3B4F43D6-40E1-D646-6DD7-C71F74409CE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722" r="69143" b="14049"/>
          <a:stretch/>
        </p:blipFill>
        <p:spPr>
          <a:xfrm>
            <a:off x="14255584" y="3749675"/>
            <a:ext cx="3762103" cy="4816356"/>
          </a:xfrm>
          <a:prstGeom prst="rect">
            <a:avLst/>
          </a:prstGeom>
        </p:spPr>
      </p:pic>
      <p:sp>
        <p:nvSpPr>
          <p:cNvPr id="54" name="Прямоугольник: скругленные противолежащие углы 53">
            <a:extLst>
              <a:ext uri="{FF2B5EF4-FFF2-40B4-BE49-F238E27FC236}">
                <a16:creationId xmlns:a16="http://schemas.microsoft.com/office/drawing/2014/main" id="{F2B6825E-1745-075D-8359-F4BBD1DBC2A7}"/>
              </a:ext>
            </a:extLst>
          </p:cNvPr>
          <p:cNvSpPr/>
          <p:nvPr/>
        </p:nvSpPr>
        <p:spPr>
          <a:xfrm>
            <a:off x="14381856" y="6344783"/>
            <a:ext cx="3509553" cy="412812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6B29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1400" b="1" dirty="0">
                <a:latin typeface="TT Hoves DemiBold" panose="02000503030000020004" charset="-52"/>
              </a:rPr>
              <a:t>Качаев Николай</a:t>
            </a:r>
          </a:p>
        </p:txBody>
      </p:sp>
      <p:sp>
        <p:nvSpPr>
          <p:cNvPr id="55" name="Прямоугольник: скругленные противолежащие углы 54">
            <a:extLst>
              <a:ext uri="{FF2B5EF4-FFF2-40B4-BE49-F238E27FC236}">
                <a16:creationId xmlns:a16="http://schemas.microsoft.com/office/drawing/2014/main" id="{8BDC3273-8A2C-1F2D-E4D7-174C39939418}"/>
              </a:ext>
            </a:extLst>
          </p:cNvPr>
          <p:cNvSpPr/>
          <p:nvPr/>
        </p:nvSpPr>
        <p:spPr>
          <a:xfrm>
            <a:off x="14476027" y="8279361"/>
            <a:ext cx="3268845" cy="250937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TT Hoves Light" panose="02000503020000020004" charset="-52"/>
              </a:rPr>
              <a:t>+7 996 052 9459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E7C5F49-3D89-0986-3E61-9D3C212DBBF4}"/>
              </a:ext>
            </a:extLst>
          </p:cNvPr>
          <p:cNvSpPr txBox="1"/>
          <p:nvPr/>
        </p:nvSpPr>
        <p:spPr>
          <a:xfrm>
            <a:off x="14569091" y="7252425"/>
            <a:ext cx="31350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solidFill>
                  <a:schemeClr val="bg1"/>
                </a:solidFill>
                <a:latin typeface="TT Hoves" panose="02000503030000020004" charset="-52"/>
              </a:rPr>
              <a:t>Студент факультета управления персоналом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3A9E1D2-19B0-3DC7-AB29-F2CF09AF7D2E}"/>
              </a:ext>
            </a:extLst>
          </p:cNvPr>
          <p:cNvSpPr txBox="1"/>
          <p:nvPr/>
        </p:nvSpPr>
        <p:spPr>
          <a:xfrm>
            <a:off x="14253682" y="6851121"/>
            <a:ext cx="376210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TT Hoves DemiBold" panose="02000503030000020004" charset="-52"/>
              </a:rPr>
              <a:t>Генератор идей (Главный </a:t>
            </a:r>
            <a:r>
              <a:rPr lang="en-US" sz="1400" dirty="0">
                <a:solidFill>
                  <a:schemeClr val="bg1"/>
                </a:solidFill>
                <a:latin typeface="TT Hoves DemiBold" panose="02000503030000020004" charset="-52"/>
              </a:rPr>
              <a:t>BD)</a:t>
            </a:r>
            <a:endParaRPr lang="ru-RU" sz="1400" dirty="0">
              <a:solidFill>
                <a:schemeClr val="bg1"/>
              </a:solidFill>
              <a:latin typeface="TT Hoves DemiBold" panose="02000503030000020004" charset="-52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177CAB9-865A-BC31-D11C-637CA89DD0EF}"/>
              </a:ext>
            </a:extLst>
          </p:cNvPr>
          <p:cNvSpPr txBox="1"/>
          <p:nvPr/>
        </p:nvSpPr>
        <p:spPr>
          <a:xfrm>
            <a:off x="10178073" y="6871819"/>
            <a:ext cx="37621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TT Hoves DemiBold" panose="02000503030000020004" charset="-52"/>
              </a:rPr>
              <a:t>Координатор </a:t>
            </a:r>
            <a:r>
              <a:rPr lang="en-US" sz="1400" dirty="0" err="1">
                <a:solidFill>
                  <a:schemeClr val="bg1"/>
                </a:solidFill>
                <a:latin typeface="TT Hoves DemiBold" panose="02000503030000020004" charset="-52"/>
              </a:rPr>
              <a:t>Lokosystem</a:t>
            </a:r>
            <a:endParaRPr lang="ru-RU" sz="1400" dirty="0">
              <a:solidFill>
                <a:schemeClr val="bg1"/>
              </a:solidFill>
              <a:latin typeface="TT Hoves DemiBold" panose="02000503030000020004" charset="-52"/>
            </a:endParaRPr>
          </a:p>
        </p:txBody>
      </p:sp>
      <p:sp>
        <p:nvSpPr>
          <p:cNvPr id="59" name="Овал 58">
            <a:extLst>
              <a:ext uri="{FF2B5EF4-FFF2-40B4-BE49-F238E27FC236}">
                <a16:creationId xmlns:a16="http://schemas.microsoft.com/office/drawing/2014/main" id="{962125D8-97A0-D19C-028E-DA355C592F2E}"/>
              </a:ext>
            </a:extLst>
          </p:cNvPr>
          <p:cNvSpPr/>
          <p:nvPr/>
        </p:nvSpPr>
        <p:spPr>
          <a:xfrm>
            <a:off x="11083359" y="4186287"/>
            <a:ext cx="1830738" cy="1796073"/>
          </a:xfrm>
          <a:prstGeom prst="ellipse">
            <a:avLst/>
          </a:prstGeom>
          <a:blipFill>
            <a:blip r:embed="rId9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16A334F1-97B7-3096-27DC-E5A5A256A536}"/>
              </a:ext>
            </a:extLst>
          </p:cNvPr>
          <p:cNvSpPr/>
          <p:nvPr/>
        </p:nvSpPr>
        <p:spPr>
          <a:xfrm>
            <a:off x="15266564" y="4133735"/>
            <a:ext cx="1830738" cy="1796073"/>
          </a:xfrm>
          <a:prstGeom prst="ellipse">
            <a:avLst/>
          </a:prstGeom>
          <a:blipFill>
            <a:blip r:embed="rId10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29EB6F30-07CB-F021-3B82-B58AAD06DCC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t="15722" r="69143" b="14049"/>
          <a:stretch/>
        </p:blipFill>
        <p:spPr>
          <a:xfrm>
            <a:off x="10178073" y="3749675"/>
            <a:ext cx="3762103" cy="48163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2" name="Прямоугольник: скругленные противолежащие углы 61">
            <a:extLst>
              <a:ext uri="{FF2B5EF4-FFF2-40B4-BE49-F238E27FC236}">
                <a16:creationId xmlns:a16="http://schemas.microsoft.com/office/drawing/2014/main" id="{3FECFB9F-16C8-1524-CB16-7179D0D46085}"/>
              </a:ext>
            </a:extLst>
          </p:cNvPr>
          <p:cNvSpPr/>
          <p:nvPr/>
        </p:nvSpPr>
        <p:spPr>
          <a:xfrm>
            <a:off x="10304345" y="6344783"/>
            <a:ext cx="3509553" cy="412812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1400" b="1" dirty="0">
                <a:latin typeface="TT Hoves DemiBold" panose="02000503030000020004" charset="-52"/>
              </a:rPr>
              <a:t>Афанасьев Иван</a:t>
            </a:r>
            <a:endParaRPr lang="ru-RU" sz="1400" b="1" dirty="0">
              <a:solidFill>
                <a:schemeClr val="bg1"/>
              </a:solidFill>
              <a:latin typeface="TT Hoves DemiBold" panose="02000503030000020004" charset="-52"/>
              <a:ea typeface="+mj-ea"/>
              <a:cs typeface="+mj-cs"/>
            </a:endParaRPr>
          </a:p>
        </p:txBody>
      </p:sp>
      <p:sp>
        <p:nvSpPr>
          <p:cNvPr id="63" name="Прямоугольник: скругленные противолежащие углы 62">
            <a:extLst>
              <a:ext uri="{FF2B5EF4-FFF2-40B4-BE49-F238E27FC236}">
                <a16:creationId xmlns:a16="http://schemas.microsoft.com/office/drawing/2014/main" id="{EAA207BF-11F9-89B7-CE15-B631F084BA84}"/>
              </a:ext>
            </a:extLst>
          </p:cNvPr>
          <p:cNvSpPr/>
          <p:nvPr/>
        </p:nvSpPr>
        <p:spPr>
          <a:xfrm>
            <a:off x="10398516" y="8279361"/>
            <a:ext cx="3268845" cy="250937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TT Hoves Light" panose="02000503020000020004" charset="-52"/>
              </a:rPr>
              <a:t>+7 913 037 0252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92BB4F1-1D43-41A2-AAE0-2601D567C33C}"/>
              </a:ext>
            </a:extLst>
          </p:cNvPr>
          <p:cNvSpPr txBox="1"/>
          <p:nvPr/>
        </p:nvSpPr>
        <p:spPr>
          <a:xfrm>
            <a:off x="10491580" y="7252425"/>
            <a:ext cx="31350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>
                <a:solidFill>
                  <a:schemeClr val="bg1"/>
                </a:solidFill>
                <a:latin typeface="TT Hoves" panose="02000503030000020004" charset="-52"/>
              </a:rPr>
              <a:t>Студент факультета экономики</a:t>
            </a:r>
          </a:p>
          <a:p>
            <a:pPr algn="ctr"/>
            <a:br>
              <a:rPr lang="ru-RU" sz="1050" dirty="0">
                <a:solidFill>
                  <a:schemeClr val="bg1"/>
                </a:solidFill>
                <a:latin typeface="TT Hoves" panose="02000503030000020004" charset="-52"/>
              </a:rPr>
            </a:br>
            <a:r>
              <a:rPr lang="ru-RU" sz="1050" dirty="0">
                <a:solidFill>
                  <a:schemeClr val="bg1"/>
                </a:solidFill>
                <a:latin typeface="TT Hoves" panose="02000503030000020004" charset="-52"/>
              </a:rPr>
              <a:t>Красноярский институт железнодорожного транспорта</a:t>
            </a:r>
          </a:p>
        </p:txBody>
      </p:sp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48800A57-14A2-529A-7685-5CAC994E06B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t="15722" r="69143" b="14049"/>
          <a:stretch/>
        </p:blipFill>
        <p:spPr>
          <a:xfrm>
            <a:off x="14253682" y="3749675"/>
            <a:ext cx="3762103" cy="48163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6" name="Прямоугольник: скругленные противолежащие углы 65">
            <a:extLst>
              <a:ext uri="{FF2B5EF4-FFF2-40B4-BE49-F238E27FC236}">
                <a16:creationId xmlns:a16="http://schemas.microsoft.com/office/drawing/2014/main" id="{D3C022F3-F6DF-0499-018D-BA1D992B42BB}"/>
              </a:ext>
            </a:extLst>
          </p:cNvPr>
          <p:cNvSpPr/>
          <p:nvPr/>
        </p:nvSpPr>
        <p:spPr>
          <a:xfrm>
            <a:off x="14379954" y="6344783"/>
            <a:ext cx="3509553" cy="412812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1400" b="1" dirty="0">
                <a:solidFill>
                  <a:schemeClr val="bg1"/>
                </a:solidFill>
                <a:latin typeface="TT Hoves DemiBold" panose="02000503030000020004" charset="-52"/>
                <a:ea typeface="+mj-ea"/>
                <a:cs typeface="+mj-cs"/>
              </a:rPr>
              <a:t>Ничипорук Глеб</a:t>
            </a:r>
          </a:p>
        </p:txBody>
      </p:sp>
      <p:sp>
        <p:nvSpPr>
          <p:cNvPr id="67" name="Прямоугольник: скругленные противолежащие углы 66">
            <a:extLst>
              <a:ext uri="{FF2B5EF4-FFF2-40B4-BE49-F238E27FC236}">
                <a16:creationId xmlns:a16="http://schemas.microsoft.com/office/drawing/2014/main" id="{FE540676-90DD-C0CF-0D82-BA745D03A66B}"/>
              </a:ext>
            </a:extLst>
          </p:cNvPr>
          <p:cNvSpPr/>
          <p:nvPr/>
        </p:nvSpPr>
        <p:spPr>
          <a:xfrm>
            <a:off x="14474125" y="8279361"/>
            <a:ext cx="3268845" cy="250937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TT Hoves Light" panose="02000503020000020004" charset="-52"/>
              </a:rPr>
              <a:t>+7 950 987 7978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9B0505F-1C5D-1A02-9568-6C061E53EDAB}"/>
              </a:ext>
            </a:extLst>
          </p:cNvPr>
          <p:cNvSpPr txBox="1"/>
          <p:nvPr/>
        </p:nvSpPr>
        <p:spPr>
          <a:xfrm>
            <a:off x="14567189" y="7252425"/>
            <a:ext cx="31350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solidFill>
                  <a:schemeClr val="bg1"/>
                </a:solidFill>
                <a:latin typeface="TT Hoves" panose="02000503030000020004" charset="-52"/>
              </a:rPr>
              <a:t>Студент факультета экономики</a:t>
            </a:r>
          </a:p>
          <a:p>
            <a:pPr algn="ctr"/>
            <a:endParaRPr lang="ru-RU" sz="1100" dirty="0">
              <a:solidFill>
                <a:schemeClr val="bg1"/>
              </a:solidFill>
              <a:latin typeface="TT Hoves" panose="02000503030000020004" charset="-52"/>
            </a:endParaRPr>
          </a:p>
          <a:p>
            <a:pPr algn="ctr"/>
            <a:r>
              <a:rPr lang="ru-RU" sz="1100" dirty="0">
                <a:solidFill>
                  <a:schemeClr val="bg1"/>
                </a:solidFill>
                <a:latin typeface="TT Hoves" panose="02000503030000020004" charset="-52"/>
              </a:rPr>
              <a:t>Красноярский институт железнодорожного транспорта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AA289B1-70D0-CB6B-7E72-035B28697D81}"/>
              </a:ext>
            </a:extLst>
          </p:cNvPr>
          <p:cNvSpPr txBox="1"/>
          <p:nvPr/>
        </p:nvSpPr>
        <p:spPr>
          <a:xfrm>
            <a:off x="14251780" y="6851121"/>
            <a:ext cx="376210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TT Hoves DemiBold" panose="02000503030000020004" charset="-52"/>
              </a:rPr>
              <a:t>Исследователь ресурсов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73384582-BF53-E94C-B088-FE8FB5F3DBC0}"/>
              </a:ext>
            </a:extLst>
          </p:cNvPr>
          <p:cNvSpPr txBox="1"/>
          <p:nvPr/>
        </p:nvSpPr>
        <p:spPr>
          <a:xfrm>
            <a:off x="10176171" y="6871819"/>
            <a:ext cx="37621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TT Hoves DemiBold" panose="02000503030000020004" charset="-52"/>
              </a:rPr>
              <a:t>Специалист по дизайну</a:t>
            </a:r>
          </a:p>
        </p:txBody>
      </p:sp>
      <p:sp>
        <p:nvSpPr>
          <p:cNvPr id="71" name="Овал 70">
            <a:extLst>
              <a:ext uri="{FF2B5EF4-FFF2-40B4-BE49-F238E27FC236}">
                <a16:creationId xmlns:a16="http://schemas.microsoft.com/office/drawing/2014/main" id="{160F5411-2848-004E-9BE5-87113FC6FA7A}"/>
              </a:ext>
            </a:extLst>
          </p:cNvPr>
          <p:cNvSpPr/>
          <p:nvPr/>
        </p:nvSpPr>
        <p:spPr>
          <a:xfrm>
            <a:off x="11081457" y="4186287"/>
            <a:ext cx="1830738" cy="1796073"/>
          </a:xfrm>
          <a:prstGeom prst="ellipse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72" name="Овал 71">
            <a:extLst>
              <a:ext uri="{FF2B5EF4-FFF2-40B4-BE49-F238E27FC236}">
                <a16:creationId xmlns:a16="http://schemas.microsoft.com/office/drawing/2014/main" id="{887BB42D-7C81-3651-7FE5-F9894BD9C9F1}"/>
              </a:ext>
            </a:extLst>
          </p:cNvPr>
          <p:cNvSpPr/>
          <p:nvPr/>
        </p:nvSpPr>
        <p:spPr>
          <a:xfrm>
            <a:off x="15264662" y="4133735"/>
            <a:ext cx="1830738" cy="1796073"/>
          </a:xfrm>
          <a:prstGeom prst="ellipse">
            <a:avLst/>
          </a:prstGeom>
          <a:blipFill dpi="0"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F93F35DB-2249-23F3-2D2C-2EDA35BCC060}"/>
              </a:ext>
            </a:extLst>
          </p:cNvPr>
          <p:cNvSpPr txBox="1"/>
          <p:nvPr/>
        </p:nvSpPr>
        <p:spPr>
          <a:xfrm>
            <a:off x="913110" y="8847498"/>
            <a:ext cx="958868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FFFFFF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Умеем быстро проверять гипотезы, создавать удобные решения и доводить их до внедрения. Готовы масштабировать </a:t>
            </a:r>
            <a:r>
              <a:rPr lang="ru-RU" sz="1600" dirty="0" err="1">
                <a:solidFill>
                  <a:srgbClr val="FFFFFF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LOKORail</a:t>
            </a:r>
            <a:r>
              <a:rPr lang="ru-RU" sz="1600" dirty="0">
                <a:solidFill>
                  <a:srgbClr val="FFFFFF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вместе с партнёрами.</a:t>
            </a:r>
          </a:p>
        </p:txBody>
      </p:sp>
      <p:sp>
        <p:nvSpPr>
          <p:cNvPr id="94" name="Прямоугольник 80">
            <a:extLst>
              <a:ext uri="{FF2B5EF4-FFF2-40B4-BE49-F238E27FC236}">
                <a16:creationId xmlns:a16="http://schemas.microsoft.com/office/drawing/2014/main" id="{2F5E451B-1190-531F-E709-40A998DA9EE6}"/>
              </a:ext>
            </a:extLst>
          </p:cNvPr>
          <p:cNvSpPr/>
          <p:nvPr/>
        </p:nvSpPr>
        <p:spPr bwMode="auto">
          <a:xfrm>
            <a:off x="-507567" y="1236104"/>
            <a:ext cx="20607130" cy="1507215"/>
          </a:xfrm>
          <a:custGeom>
            <a:avLst/>
            <a:gdLst>
              <a:gd name="connsiteX0" fmla="*/ 0 w 13106400"/>
              <a:gd name="connsiteY0" fmla="*/ 0 h 1694576"/>
              <a:gd name="connsiteX1" fmla="*/ 13106400 w 13106400"/>
              <a:gd name="connsiteY1" fmla="*/ 0 h 1694576"/>
              <a:gd name="connsiteX2" fmla="*/ 13106400 w 13106400"/>
              <a:gd name="connsiteY2" fmla="*/ 1694576 h 1694576"/>
              <a:gd name="connsiteX3" fmla="*/ 0 w 13106400"/>
              <a:gd name="connsiteY3" fmla="*/ 1694576 h 1694576"/>
              <a:gd name="connsiteX4" fmla="*/ 0 w 13106400"/>
              <a:gd name="connsiteY4" fmla="*/ 0 h 1694576"/>
              <a:gd name="connsiteX0" fmla="*/ 0 w 13106400"/>
              <a:gd name="connsiteY0" fmla="*/ 0 h 1694576"/>
              <a:gd name="connsiteX1" fmla="*/ 13106400 w 13106400"/>
              <a:gd name="connsiteY1" fmla="*/ 0 h 1694576"/>
              <a:gd name="connsiteX2" fmla="*/ 11582400 w 13106400"/>
              <a:gd name="connsiteY2" fmla="*/ 1694576 h 1694576"/>
              <a:gd name="connsiteX3" fmla="*/ 0 w 13106400"/>
              <a:gd name="connsiteY3" fmla="*/ 1694576 h 1694576"/>
              <a:gd name="connsiteX4" fmla="*/ 0 w 13106400"/>
              <a:gd name="connsiteY4" fmla="*/ 0 h 1694576"/>
              <a:gd name="connsiteX0" fmla="*/ 7328453 w 20434853"/>
              <a:gd name="connsiteY0" fmla="*/ 0 h 1721080"/>
              <a:gd name="connsiteX1" fmla="*/ 20434853 w 20434853"/>
              <a:gd name="connsiteY1" fmla="*/ 0 h 1721080"/>
              <a:gd name="connsiteX2" fmla="*/ 18910853 w 20434853"/>
              <a:gd name="connsiteY2" fmla="*/ 1694576 h 1721080"/>
              <a:gd name="connsiteX3" fmla="*/ 0 w 20434853"/>
              <a:gd name="connsiteY3" fmla="*/ 1721080 h 1721080"/>
              <a:gd name="connsiteX4" fmla="*/ 7328453 w 20434853"/>
              <a:gd name="connsiteY4" fmla="*/ 0 h 1721080"/>
              <a:gd name="connsiteX0" fmla="*/ 0 w 20607130"/>
              <a:gd name="connsiteY0" fmla="*/ 13252 h 1721080"/>
              <a:gd name="connsiteX1" fmla="*/ 20607130 w 20607130"/>
              <a:gd name="connsiteY1" fmla="*/ 0 h 1721080"/>
              <a:gd name="connsiteX2" fmla="*/ 19083130 w 20607130"/>
              <a:gd name="connsiteY2" fmla="*/ 1694576 h 1721080"/>
              <a:gd name="connsiteX3" fmla="*/ 172277 w 20607130"/>
              <a:gd name="connsiteY3" fmla="*/ 1721080 h 1721080"/>
              <a:gd name="connsiteX4" fmla="*/ 0 w 20607130"/>
              <a:gd name="connsiteY4" fmla="*/ 13252 h 1721080"/>
              <a:gd name="connsiteX0" fmla="*/ 0 w 20607130"/>
              <a:gd name="connsiteY0" fmla="*/ 13252 h 1721080"/>
              <a:gd name="connsiteX1" fmla="*/ 20607130 w 20607130"/>
              <a:gd name="connsiteY1" fmla="*/ 0 h 1721080"/>
              <a:gd name="connsiteX2" fmla="*/ 19387930 w 20607130"/>
              <a:gd name="connsiteY2" fmla="*/ 1694577 h 1721080"/>
              <a:gd name="connsiteX3" fmla="*/ 172277 w 20607130"/>
              <a:gd name="connsiteY3" fmla="*/ 1721080 h 1721080"/>
              <a:gd name="connsiteX4" fmla="*/ 0 w 20607130"/>
              <a:gd name="connsiteY4" fmla="*/ 13252 h 1721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07130" h="1721080">
                <a:moveTo>
                  <a:pt x="0" y="13252"/>
                </a:moveTo>
                <a:lnTo>
                  <a:pt x="20607130" y="0"/>
                </a:lnTo>
                <a:lnTo>
                  <a:pt x="19387930" y="1694577"/>
                </a:lnTo>
                <a:lnTo>
                  <a:pt x="172277" y="1721080"/>
                </a:lnTo>
                <a:lnTo>
                  <a:pt x="0" y="13252"/>
                </a:lnTo>
                <a:close/>
              </a:path>
            </a:pathLst>
          </a:custGeom>
          <a:solidFill>
            <a:srgbClr val="2D375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389F7720-03F0-2E8D-FEEC-A6AFE52DDD7D}"/>
              </a:ext>
            </a:extLst>
          </p:cNvPr>
          <p:cNvSpPr txBox="1"/>
          <p:nvPr/>
        </p:nvSpPr>
        <p:spPr bwMode="auto">
          <a:xfrm>
            <a:off x="8576160" y="1501471"/>
            <a:ext cx="916681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FFFF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Каждый участник отвечает за свой блок и вносит вклад в общий результат.</a:t>
            </a:r>
          </a:p>
        </p:txBody>
      </p:sp>
      <p:sp>
        <p:nvSpPr>
          <p:cNvPr id="20" name="object 20"/>
          <p:cNvSpPr txBox="1"/>
          <p:nvPr/>
        </p:nvSpPr>
        <p:spPr bwMode="auto">
          <a:xfrm>
            <a:off x="868467" y="1497723"/>
            <a:ext cx="18784783" cy="961605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 dirty="0">
                <a:solidFill>
                  <a:srgbClr val="FFFFFF"/>
                </a:solidFill>
                <a:latin typeface="Trebuchet MS"/>
                <a:cs typeface="Trebuchet MS"/>
              </a:rPr>
              <a:t>КОМАНДА</a:t>
            </a:r>
            <a:endParaRPr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Трапеция 4">
            <a:extLst>
              <a:ext uri="{FF2B5EF4-FFF2-40B4-BE49-F238E27FC236}">
                <a16:creationId xmlns:a16="http://schemas.microsoft.com/office/drawing/2014/main" id="{3706EB27-C524-8C0C-23B3-FC9F42C559E2}"/>
              </a:ext>
            </a:extLst>
          </p:cNvPr>
          <p:cNvSpPr/>
          <p:nvPr/>
        </p:nvSpPr>
        <p:spPr>
          <a:xfrm>
            <a:off x="7845121" y="-35164"/>
            <a:ext cx="12276064" cy="11344887"/>
          </a:xfrm>
          <a:custGeom>
            <a:avLst/>
            <a:gdLst>
              <a:gd name="connsiteX0" fmla="*/ 0 w 12725400"/>
              <a:gd name="connsiteY0" fmla="*/ 10210800 h 10210800"/>
              <a:gd name="connsiteX1" fmla="*/ 2552700 w 12725400"/>
              <a:gd name="connsiteY1" fmla="*/ 0 h 10210800"/>
              <a:gd name="connsiteX2" fmla="*/ 10172700 w 12725400"/>
              <a:gd name="connsiteY2" fmla="*/ 0 h 10210800"/>
              <a:gd name="connsiteX3" fmla="*/ 12725400 w 12725400"/>
              <a:gd name="connsiteY3" fmla="*/ 10210800 h 10210800"/>
              <a:gd name="connsiteX4" fmla="*/ 0 w 12725400"/>
              <a:gd name="connsiteY4" fmla="*/ 10210800 h 10210800"/>
              <a:gd name="connsiteX0" fmla="*/ 0 w 12980295"/>
              <a:gd name="connsiteY0" fmla="*/ 10622924 h 10622924"/>
              <a:gd name="connsiteX1" fmla="*/ 2552700 w 12980295"/>
              <a:gd name="connsiteY1" fmla="*/ 412124 h 10622924"/>
              <a:gd name="connsiteX2" fmla="*/ 12980295 w 12980295"/>
              <a:gd name="connsiteY2" fmla="*/ 0 h 10622924"/>
              <a:gd name="connsiteX3" fmla="*/ 12725400 w 12980295"/>
              <a:gd name="connsiteY3" fmla="*/ 10622924 h 10622924"/>
              <a:gd name="connsiteX4" fmla="*/ 0 w 12980295"/>
              <a:gd name="connsiteY4" fmla="*/ 10622924 h 10622924"/>
              <a:gd name="connsiteX0" fmla="*/ 0 w 12980295"/>
              <a:gd name="connsiteY0" fmla="*/ 10622924 h 11318383"/>
              <a:gd name="connsiteX1" fmla="*/ 2552700 w 12980295"/>
              <a:gd name="connsiteY1" fmla="*/ 412124 h 11318383"/>
              <a:gd name="connsiteX2" fmla="*/ 12980295 w 12980295"/>
              <a:gd name="connsiteY2" fmla="*/ 0 h 11318383"/>
              <a:gd name="connsiteX3" fmla="*/ 12931462 w 12980295"/>
              <a:gd name="connsiteY3" fmla="*/ 11318383 h 11318383"/>
              <a:gd name="connsiteX4" fmla="*/ 0 w 12980295"/>
              <a:gd name="connsiteY4" fmla="*/ 10622924 h 11318383"/>
              <a:gd name="connsiteX0" fmla="*/ 0 w 13044690"/>
              <a:gd name="connsiteY0" fmla="*/ 11331262 h 11331262"/>
              <a:gd name="connsiteX1" fmla="*/ 2617095 w 13044690"/>
              <a:gd name="connsiteY1" fmla="*/ 412124 h 11331262"/>
              <a:gd name="connsiteX2" fmla="*/ 13044690 w 13044690"/>
              <a:gd name="connsiteY2" fmla="*/ 0 h 11331262"/>
              <a:gd name="connsiteX3" fmla="*/ 12995857 w 13044690"/>
              <a:gd name="connsiteY3" fmla="*/ 11318383 h 11331262"/>
              <a:gd name="connsiteX4" fmla="*/ 0 w 13044690"/>
              <a:gd name="connsiteY4" fmla="*/ 11331262 h 11331262"/>
              <a:gd name="connsiteX0" fmla="*/ 0 w 13044690"/>
              <a:gd name="connsiteY0" fmla="*/ 11331262 h 11331262"/>
              <a:gd name="connsiteX1" fmla="*/ 2926188 w 13044690"/>
              <a:gd name="connsiteY1" fmla="*/ 25758 h 11331262"/>
              <a:gd name="connsiteX2" fmla="*/ 13044690 w 13044690"/>
              <a:gd name="connsiteY2" fmla="*/ 0 h 11331262"/>
              <a:gd name="connsiteX3" fmla="*/ 12995857 w 13044690"/>
              <a:gd name="connsiteY3" fmla="*/ 11318383 h 11331262"/>
              <a:gd name="connsiteX4" fmla="*/ 0 w 13044690"/>
              <a:gd name="connsiteY4" fmla="*/ 11331262 h 11331262"/>
              <a:gd name="connsiteX0" fmla="*/ 0 w 13044690"/>
              <a:gd name="connsiteY0" fmla="*/ 11331262 h 11331262"/>
              <a:gd name="connsiteX1" fmla="*/ 2939067 w 13044690"/>
              <a:gd name="connsiteY1" fmla="*/ 0 h 11331262"/>
              <a:gd name="connsiteX2" fmla="*/ 13044690 w 13044690"/>
              <a:gd name="connsiteY2" fmla="*/ 0 h 11331262"/>
              <a:gd name="connsiteX3" fmla="*/ 12995857 w 13044690"/>
              <a:gd name="connsiteY3" fmla="*/ 11318383 h 11331262"/>
              <a:gd name="connsiteX4" fmla="*/ 0 w 13044690"/>
              <a:gd name="connsiteY4" fmla="*/ 11331262 h 11331262"/>
              <a:gd name="connsiteX0" fmla="*/ 0 w 17815472"/>
              <a:gd name="connsiteY0" fmla="*/ 11331262 h 11331262"/>
              <a:gd name="connsiteX1" fmla="*/ 7709849 w 17815472"/>
              <a:gd name="connsiteY1" fmla="*/ 0 h 11331262"/>
              <a:gd name="connsiteX2" fmla="*/ 17815472 w 17815472"/>
              <a:gd name="connsiteY2" fmla="*/ 0 h 11331262"/>
              <a:gd name="connsiteX3" fmla="*/ 17766639 w 17815472"/>
              <a:gd name="connsiteY3" fmla="*/ 11318383 h 11331262"/>
              <a:gd name="connsiteX4" fmla="*/ 0 w 17815472"/>
              <a:gd name="connsiteY4" fmla="*/ 11331262 h 11331262"/>
              <a:gd name="connsiteX0" fmla="*/ 0 w 17815472"/>
              <a:gd name="connsiteY0" fmla="*/ 11331262 h 11331635"/>
              <a:gd name="connsiteX1" fmla="*/ 7709849 w 17815472"/>
              <a:gd name="connsiteY1" fmla="*/ 0 h 11331635"/>
              <a:gd name="connsiteX2" fmla="*/ 17815472 w 17815472"/>
              <a:gd name="connsiteY2" fmla="*/ 0 h 11331635"/>
              <a:gd name="connsiteX3" fmla="*/ 12253735 w 17815472"/>
              <a:gd name="connsiteY3" fmla="*/ 11331635 h 11331635"/>
              <a:gd name="connsiteX4" fmla="*/ 0 w 17815472"/>
              <a:gd name="connsiteY4" fmla="*/ 11331262 h 11331635"/>
              <a:gd name="connsiteX0" fmla="*/ 0 w 12276064"/>
              <a:gd name="connsiteY0" fmla="*/ 11344514 h 11344887"/>
              <a:gd name="connsiteX1" fmla="*/ 7709849 w 12276064"/>
              <a:gd name="connsiteY1" fmla="*/ 13252 h 11344887"/>
              <a:gd name="connsiteX2" fmla="*/ 12276064 w 12276064"/>
              <a:gd name="connsiteY2" fmla="*/ 0 h 11344887"/>
              <a:gd name="connsiteX3" fmla="*/ 12253735 w 12276064"/>
              <a:gd name="connsiteY3" fmla="*/ 11344887 h 11344887"/>
              <a:gd name="connsiteX4" fmla="*/ 0 w 12276064"/>
              <a:gd name="connsiteY4" fmla="*/ 11344514 h 1134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76064" h="11344887">
                <a:moveTo>
                  <a:pt x="0" y="11344514"/>
                </a:moveTo>
                <a:lnTo>
                  <a:pt x="7709849" y="13252"/>
                </a:lnTo>
                <a:lnTo>
                  <a:pt x="12276064" y="0"/>
                </a:lnTo>
                <a:lnTo>
                  <a:pt x="12253735" y="11344887"/>
                </a:lnTo>
                <a:lnTo>
                  <a:pt x="0" y="11344514"/>
                </a:lnTo>
                <a:close/>
              </a:path>
            </a:pathLst>
          </a:custGeom>
          <a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 l="-733" r="-31231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05E69B4-DADC-00B1-A45D-7FC93EC5553B}"/>
              </a:ext>
            </a:extLst>
          </p:cNvPr>
          <p:cNvSpPr/>
          <p:nvPr/>
        </p:nvSpPr>
        <p:spPr>
          <a:xfrm>
            <a:off x="9013695" y="984370"/>
            <a:ext cx="6501144" cy="2132150"/>
          </a:xfrm>
          <a:custGeom>
            <a:avLst/>
            <a:gdLst>
              <a:gd name="connsiteX0" fmla="*/ 0 w 8229600"/>
              <a:gd name="connsiteY0" fmla="*/ 0 h 1752600"/>
              <a:gd name="connsiteX1" fmla="*/ 8229600 w 8229600"/>
              <a:gd name="connsiteY1" fmla="*/ 0 h 1752600"/>
              <a:gd name="connsiteX2" fmla="*/ 8229600 w 8229600"/>
              <a:gd name="connsiteY2" fmla="*/ 1752600 h 1752600"/>
              <a:gd name="connsiteX3" fmla="*/ 0 w 8229600"/>
              <a:gd name="connsiteY3" fmla="*/ 1752600 h 1752600"/>
              <a:gd name="connsiteX4" fmla="*/ 0 w 8229600"/>
              <a:gd name="connsiteY4" fmla="*/ 0 h 1752600"/>
              <a:gd name="connsiteX0" fmla="*/ 0 w 8229600"/>
              <a:gd name="connsiteY0" fmla="*/ 0 h 1752600"/>
              <a:gd name="connsiteX1" fmla="*/ 8229600 w 8229600"/>
              <a:gd name="connsiteY1" fmla="*/ 0 h 1752600"/>
              <a:gd name="connsiteX2" fmla="*/ 6555347 w 8229600"/>
              <a:gd name="connsiteY2" fmla="*/ 1752600 h 1752600"/>
              <a:gd name="connsiteX3" fmla="*/ 0 w 8229600"/>
              <a:gd name="connsiteY3" fmla="*/ 1752600 h 1752600"/>
              <a:gd name="connsiteX4" fmla="*/ 0 w 8229600"/>
              <a:gd name="connsiteY4" fmla="*/ 0 h 1752600"/>
              <a:gd name="connsiteX0" fmla="*/ 0 w 8395924"/>
              <a:gd name="connsiteY0" fmla="*/ 0 h 1752600"/>
              <a:gd name="connsiteX1" fmla="*/ 8395924 w 8395924"/>
              <a:gd name="connsiteY1" fmla="*/ 10586 h 1752600"/>
              <a:gd name="connsiteX2" fmla="*/ 6555347 w 8395924"/>
              <a:gd name="connsiteY2" fmla="*/ 1752600 h 1752600"/>
              <a:gd name="connsiteX3" fmla="*/ 0 w 8395924"/>
              <a:gd name="connsiteY3" fmla="*/ 1752600 h 1752600"/>
              <a:gd name="connsiteX4" fmla="*/ 0 w 8395924"/>
              <a:gd name="connsiteY4" fmla="*/ 0 h 175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95924" h="1752600">
                <a:moveTo>
                  <a:pt x="0" y="0"/>
                </a:moveTo>
                <a:lnTo>
                  <a:pt x="8395924" y="10586"/>
                </a:lnTo>
                <a:lnTo>
                  <a:pt x="6555347" y="1752600"/>
                </a:lnTo>
                <a:lnTo>
                  <a:pt x="0" y="1752600"/>
                </a:lnTo>
                <a:lnTo>
                  <a:pt x="0" y="0"/>
                </a:lnTo>
                <a:close/>
              </a:path>
            </a:pathLst>
          </a:custGeom>
          <a:solidFill>
            <a:srgbClr val="2D375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676BE7E-E9BC-F426-82EC-0FEEA3AC50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97275"/>
            <a:ext cx="20104100" cy="14433550"/>
          </a:xfrm>
          <a:prstGeom prst="rect">
            <a:avLst/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004BC274-01E9-2F9E-A7CC-0484205352CA}"/>
              </a:ext>
            </a:extLst>
          </p:cNvPr>
          <p:cNvSpPr/>
          <p:nvPr/>
        </p:nvSpPr>
        <p:spPr>
          <a:xfrm>
            <a:off x="-474966" y="5615747"/>
            <a:ext cx="13106400" cy="1694576"/>
          </a:xfrm>
          <a:prstGeom prst="rect">
            <a:avLst/>
          </a:prstGeom>
          <a:solidFill>
            <a:srgbClr val="2D375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 bwMode="auto">
          <a:xfrm>
            <a:off x="1093511" y="3539157"/>
            <a:ext cx="813132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ru-RU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Цифровая трансформация в железнодорожной и энергетической отраслях замедляется из‑за различий в компетенциях сотрудников, уровня цифровой готовности и разрозненности ИТ‑систем. </a:t>
            </a:r>
            <a:br>
              <a:rPr lang="ru-RU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</a:br>
            <a:br>
              <a:rPr lang="ru-RU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ru-RU" dirty="0">
                <a:solidFill>
                  <a:schemeClr val="accent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Сложность цифровых инструментов приводят к ошибкам, задержкам и росту операционных рисков.</a:t>
            </a:r>
            <a:br>
              <a:rPr lang="ru-RU" dirty="0">
                <a:solidFill>
                  <a:schemeClr val="accent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</a:br>
            <a:endParaRPr lang="ru-RU" dirty="0">
              <a:solidFill>
                <a:schemeClr val="accent1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l">
              <a:defRPr/>
            </a:pPr>
            <a:endParaRPr lang="ru-RU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l">
              <a:defRPr/>
            </a:pPr>
            <a:r>
              <a:rPr lang="ru-RU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Текущие методы — очное обучение, бумажные материалы и локальные решения — не дают единой картины компетенций и не поддерживают целостную цифровую стратегию. Импортные и отечественные платформы плохо адаптированы под российские регламенты и слабо интегрируются в системы компаний.</a:t>
            </a:r>
            <a:br>
              <a:rPr lang="ru-RU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</a:br>
            <a:br>
              <a:rPr lang="ru-RU" dirty="0">
                <a:solidFill>
                  <a:schemeClr val="accent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</a:br>
            <a:br>
              <a:rPr lang="ru-RU" dirty="0">
                <a:solidFill>
                  <a:schemeClr val="accent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ru-RU" dirty="0">
                <a:solidFill>
                  <a:schemeClr val="accent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Одновременно растут риски безопасности: объём данных увеличивается, а контроль доступа остаётся фрагментированным, что повышает вероятность серьёзных инцидентов.</a:t>
            </a:r>
            <a:br>
              <a:rPr lang="ru-RU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</a:br>
            <a:br>
              <a:rPr lang="ru-RU" sz="16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</a:br>
            <a:endParaRPr sz="1600" dirty="0">
              <a:solidFill>
                <a:schemeClr val="tx1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8E8850-C826-2703-3830-CA4A2E3FE0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" y="83185"/>
            <a:ext cx="2884714" cy="192087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B015D5A-08AC-C052-BC8E-83A096602D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098" y="777876"/>
            <a:ext cx="11734025" cy="11708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F4570D4-300A-4453-0F3E-265F2B142752}"/>
              </a:ext>
            </a:extLst>
          </p:cNvPr>
          <p:cNvSpPr txBox="1"/>
          <p:nvPr/>
        </p:nvSpPr>
        <p:spPr>
          <a:xfrm>
            <a:off x="9305184" y="1265615"/>
            <a:ext cx="415796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Эта проблема наиболее остра для крупных инфраструктурных операторов: РЖД, </a:t>
            </a:r>
            <a:r>
              <a:rPr lang="ru-RU" sz="1600" dirty="0" err="1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Россетей</a:t>
            </a:r>
            <a:r>
              <a:rPr lang="ru-RU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их учебных центров, эксплуатационных подразделений, служб безопасности и ИТ‑департаментов. 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AEE3041-457B-56E0-3211-B05B3237E9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6" r="13525"/>
          <a:stretch>
            <a:fillRect/>
          </a:stretch>
        </p:blipFill>
        <p:spPr>
          <a:xfrm>
            <a:off x="11505049" y="2466328"/>
            <a:ext cx="3652401" cy="74589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2E75083-E1C1-32ED-9E6A-83552F67BC9F}"/>
              </a:ext>
            </a:extLst>
          </p:cNvPr>
          <p:cNvSpPr txBox="1"/>
          <p:nvPr/>
        </p:nvSpPr>
        <p:spPr>
          <a:xfrm>
            <a:off x="11636314" y="8412079"/>
            <a:ext cx="365240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4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На данный момент</a:t>
            </a:r>
            <a:br>
              <a:rPr lang="ru-RU" sz="1400" dirty="0">
                <a:solidFill>
                  <a:schemeClr val="tx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ru-RU" sz="1400" b="1" dirty="0">
                <a:solidFill>
                  <a:srgbClr val="FF00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проблема в процессе подтверждения </a:t>
            </a:r>
            <a:r>
              <a:rPr lang="ru-RU" sz="14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источниками аналитики направления развития у заказчиков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A814588-CA01-AC65-7323-2148CDA5668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42207" y="2301875"/>
            <a:ext cx="3978083" cy="7777517"/>
          </a:xfrm>
          <a:prstGeom prst="rect">
            <a:avLst/>
          </a:prstGeom>
        </p:spPr>
      </p:pic>
      <p:sp>
        <p:nvSpPr>
          <p:cNvPr id="15" name="object 2">
            <a:extLst>
              <a:ext uri="{FF2B5EF4-FFF2-40B4-BE49-F238E27FC236}">
                <a16:creationId xmlns:a16="http://schemas.microsoft.com/office/drawing/2014/main" id="{BA19C95F-18F3-DB6F-C369-DB31591DF964}"/>
              </a:ext>
            </a:extLst>
          </p:cNvPr>
          <p:cNvSpPr txBox="1"/>
          <p:nvPr/>
        </p:nvSpPr>
        <p:spPr bwMode="auto">
          <a:xfrm>
            <a:off x="865284" y="1497725"/>
            <a:ext cx="4478020" cy="922492"/>
          </a:xfrm>
          <a:prstGeom prst="rect">
            <a:avLst/>
          </a:prstGeom>
        </p:spPr>
        <p:txBody>
          <a:bodyPr vert="horz" wrap="square" lIns="36000" tIns="90170" rIns="36000" bIns="36000" rtlCol="0">
            <a:spAutoFit/>
          </a:bodyPr>
          <a:lstStyle/>
          <a:p>
            <a:pPr marL="12700" marR="5080">
              <a:lnSpc>
                <a:spcPts val="6190"/>
              </a:lnSpc>
              <a:spcBef>
                <a:spcPts val="1085"/>
              </a:spcBef>
              <a:defRPr/>
            </a:pPr>
            <a:r>
              <a:rPr lang="ru-RU" sz="5900" b="1" spc="55" dirty="0">
                <a:solidFill>
                  <a:srgbClr val="2D3750"/>
                </a:solidFill>
                <a:latin typeface="Trebuchet MS"/>
                <a:cs typeface="Trebuchet MS"/>
              </a:rPr>
              <a:t>ПРОБЛЕМА</a:t>
            </a:r>
            <a:endParaRPr lang="ru-RU" sz="5900" dirty="0">
              <a:solidFill>
                <a:srgbClr val="2D3750"/>
              </a:solidFill>
              <a:latin typeface="Trebuchet MS"/>
              <a:cs typeface="Trebuchet MS"/>
            </a:endParaRPr>
          </a:p>
        </p:txBody>
      </p:sp>
      <p:pic>
        <p:nvPicPr>
          <p:cNvPr id="36" name="그래픽 549">
            <a:extLst>
              <a:ext uri="{FF2B5EF4-FFF2-40B4-BE49-F238E27FC236}">
                <a16:creationId xmlns:a16="http://schemas.microsoft.com/office/drawing/2014/main" id="{C44A1394-C41B-0759-08E9-12A0ED6C89B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98450" y="6111875"/>
            <a:ext cx="713727" cy="63779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1E720D3C-129B-C615-FD66-E9ADE4C02B88}"/>
              </a:ext>
            </a:extLst>
          </p:cNvPr>
          <p:cNvSpPr txBox="1"/>
          <p:nvPr/>
        </p:nvSpPr>
        <p:spPr bwMode="auto">
          <a:xfrm>
            <a:off x="-387350" y="4453286"/>
            <a:ext cx="26746200" cy="21993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algn="just">
              <a:lnSpc>
                <a:spcPts val="6600"/>
              </a:lnSpc>
              <a:spcBef>
                <a:spcPts val="710"/>
              </a:spcBef>
              <a:defRPr/>
            </a:pPr>
            <a:r>
              <a:rPr lang="en-US" sz="50000" b="1" spc="-45" dirty="0">
                <a:solidFill>
                  <a:srgbClr val="F8F8F8"/>
                </a:solidFill>
                <a:latin typeface="Trebuchet MS"/>
                <a:cs typeface="Trebuchet MS"/>
              </a:rPr>
              <a:t>LOKOR</a:t>
            </a:r>
            <a:endParaRPr lang="ru-RU" sz="50000" dirty="0">
              <a:solidFill>
                <a:srgbClr val="F8F8F8"/>
              </a:solidFill>
              <a:latin typeface="Trebuchet MS"/>
              <a:cs typeface="Trebuchet M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A362E3-A1B1-FAF3-86EF-1F4CF4F6D3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597275"/>
            <a:ext cx="20104100" cy="144335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C2E865B-BE4A-69C5-4399-477AE019BEC4}"/>
              </a:ext>
            </a:extLst>
          </p:cNvPr>
          <p:cNvSpPr txBox="1"/>
          <p:nvPr/>
        </p:nvSpPr>
        <p:spPr>
          <a:xfrm>
            <a:off x="-387350" y="9811625"/>
            <a:ext cx="26746200" cy="21993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algn="just">
              <a:lnSpc>
                <a:spcPts val="6600"/>
              </a:lnSpc>
              <a:spcBef>
                <a:spcPts val="710"/>
              </a:spcBef>
              <a:defRPr/>
            </a:pPr>
            <a:r>
              <a:rPr lang="en-US" sz="50000" b="1" spc="-45" dirty="0">
                <a:solidFill>
                  <a:srgbClr val="F8F8F8"/>
                </a:solidFill>
                <a:latin typeface="Trebuchet MS"/>
                <a:cs typeface="Trebuchet MS"/>
              </a:rPr>
              <a:t>LOKOR</a:t>
            </a:r>
            <a:endParaRPr lang="ru-RU" sz="50000" dirty="0">
              <a:solidFill>
                <a:srgbClr val="F8F8F8"/>
              </a:solidFill>
              <a:latin typeface="Trebuchet MS"/>
              <a:cs typeface="Trebuchet MS"/>
            </a:endParaRPr>
          </a:p>
        </p:txBody>
      </p:sp>
      <p:sp>
        <p:nvSpPr>
          <p:cNvPr id="2" name="object 2"/>
          <p:cNvSpPr txBox="1"/>
          <p:nvPr/>
        </p:nvSpPr>
        <p:spPr bwMode="auto">
          <a:xfrm>
            <a:off x="865284" y="1497725"/>
            <a:ext cx="4478020" cy="973788"/>
          </a:xfrm>
          <a:prstGeom prst="rect">
            <a:avLst/>
          </a:prstGeom>
        </p:spPr>
        <p:txBody>
          <a:bodyPr vert="horz" wrap="square" lIns="36000" tIns="90170" rIns="36000" bIns="36000" rtlCol="0">
            <a:spAutoFit/>
          </a:bodyPr>
          <a:lstStyle/>
          <a:p>
            <a:pPr marL="12700" marR="5080" algn="just">
              <a:lnSpc>
                <a:spcPts val="6600"/>
              </a:lnSpc>
              <a:spcBef>
                <a:spcPts val="710"/>
              </a:spcBef>
              <a:defRPr/>
            </a:pPr>
            <a:r>
              <a:rPr sz="5900" b="1" spc="-45" dirty="0">
                <a:solidFill>
                  <a:srgbClr val="2D3750"/>
                </a:solidFill>
                <a:latin typeface="Trebuchet MS"/>
                <a:cs typeface="Trebuchet MS"/>
              </a:rPr>
              <a:t>Р</a:t>
            </a:r>
            <a:r>
              <a:rPr lang="ru-RU" sz="5900" b="1" spc="-45" dirty="0">
                <a:solidFill>
                  <a:srgbClr val="2D3750"/>
                </a:solidFill>
                <a:latin typeface="Trebuchet MS"/>
                <a:cs typeface="Trebuchet MS"/>
              </a:rPr>
              <a:t>ЕШЕНИЕ</a:t>
            </a:r>
            <a:endParaRPr sz="5900" dirty="0">
              <a:solidFill>
                <a:srgbClr val="2D3750"/>
              </a:solidFill>
              <a:latin typeface="Trebuchet MS"/>
              <a:cs typeface="Trebuchet MS"/>
            </a:endParaRPr>
          </a:p>
        </p:txBody>
      </p:sp>
      <p:sp>
        <p:nvSpPr>
          <p:cNvPr id="47" name="Прямоугольник 46"/>
          <p:cNvSpPr/>
          <p:nvPr/>
        </p:nvSpPr>
        <p:spPr bwMode="auto">
          <a:xfrm>
            <a:off x="1898650" y="2790806"/>
            <a:ext cx="773303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spc="65" dirty="0" err="1">
                <a:latin typeface="Microsoft Sans Serif"/>
                <a:cs typeface="Microsoft Sans Serif"/>
              </a:rPr>
              <a:t>LOKORail</a:t>
            </a:r>
            <a:r>
              <a:rPr lang="ru-RU" sz="1600" spc="65" dirty="0">
                <a:latin typeface="Microsoft Sans Serif"/>
                <a:cs typeface="Microsoft Sans Serif"/>
              </a:rPr>
              <a:t> — это единая цифровая платформа, которая закрывает сегментированные проблемы РЖД и </a:t>
            </a:r>
            <a:r>
              <a:rPr lang="ru-RU" sz="1600" spc="65" dirty="0" err="1">
                <a:latin typeface="Microsoft Sans Serif"/>
                <a:cs typeface="Microsoft Sans Serif"/>
              </a:rPr>
              <a:t>Россетей</a:t>
            </a:r>
            <a:r>
              <a:rPr lang="ru-RU" sz="1600" spc="65" dirty="0">
                <a:latin typeface="Microsoft Sans Serif"/>
                <a:cs typeface="Microsoft Sans Serif"/>
              </a:rPr>
              <a:t> в области подготовки персонала, управления данными, координации цифровых проектов и готовности бизнес‑процессов. Платформа объединяет несколько важных функций, которые сегодня существуют разрозненно.</a:t>
            </a:r>
            <a:br>
              <a:rPr lang="ru-RU" sz="1600" spc="65" dirty="0">
                <a:latin typeface="Microsoft Sans Serif"/>
                <a:cs typeface="Microsoft Sans Serif"/>
              </a:rPr>
            </a:br>
            <a:br>
              <a:rPr lang="ru-RU" sz="1600" spc="65" dirty="0">
                <a:latin typeface="Microsoft Sans Serif"/>
                <a:cs typeface="Microsoft Sans Serif"/>
              </a:rPr>
            </a:br>
            <a:r>
              <a:rPr lang="ru-RU" sz="1600" b="1" spc="65" dirty="0">
                <a:latin typeface="Microsoft Sans Serif"/>
                <a:cs typeface="Microsoft Sans Serif"/>
              </a:rPr>
              <a:t>Не заменяет текущие системы, а дополняет их, делая цифровые процессы более доступными и управляемыми.</a:t>
            </a:r>
            <a:endParaRPr sz="16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3D864E-247C-D32A-13B8-AF684022A4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6" y="83185"/>
            <a:ext cx="2884714" cy="1920875"/>
          </a:xfrm>
          <a:prstGeom prst="rect">
            <a:avLst/>
          </a:prstGeom>
        </p:spPr>
      </p:pic>
      <p:pic>
        <p:nvPicPr>
          <p:cNvPr id="5" name="그래픽 550">
            <a:extLst>
              <a:ext uri="{FF2B5EF4-FFF2-40B4-BE49-F238E27FC236}">
                <a16:creationId xmlns:a16="http://schemas.microsoft.com/office/drawing/2014/main" id="{A5C29D62-FAC0-192A-42E9-508E8373DD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54471" y="6926949"/>
            <a:ext cx="762000" cy="8106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D2CEEFA-D1B3-B23C-6E7D-A04E23C79A4B}"/>
              </a:ext>
            </a:extLst>
          </p:cNvPr>
          <p:cNvSpPr txBox="1"/>
          <p:nvPr/>
        </p:nvSpPr>
        <p:spPr>
          <a:xfrm>
            <a:off x="1407724" y="5860147"/>
            <a:ext cx="424325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1. Полный цикл обучения и оценки компетенций в одном мобильном приложении</a:t>
            </a:r>
            <a:br>
              <a:rPr lang="ru-RU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</a:br>
            <a:endParaRPr lang="ru-RU" b="1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>
              <a:buNone/>
            </a:pPr>
            <a:r>
              <a:rPr lang="ru-RU" sz="1400" dirty="0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Дает удобный мобильный доступ к обучению, инструкциям и проверке знаний — особенно важный для сотрудников в полевых условиях и возрастных специалистов.</a:t>
            </a:r>
            <a:br>
              <a:rPr lang="en-US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</a:br>
            <a:endParaRPr lang="ru-RU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>
              <a:buNone/>
            </a:pPr>
            <a:r>
              <a:rPr lang="ru-RU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2. Интеллектуальный модуль работы с документами (ИИ‑органайзер)</a:t>
            </a:r>
            <a:br>
              <a:rPr lang="ru-RU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</a:br>
            <a:endParaRPr lang="ru-RU" b="1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>
              <a:buNone/>
            </a:pPr>
            <a:r>
              <a:rPr lang="ru-RU" sz="1400" dirty="0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Собирает данные о компетенциях в одном месте, снижает разрозненность процессов и помогает руководителям быстрее принимать решения.</a:t>
            </a:r>
            <a:endParaRPr lang="ru-RU" sz="14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DEF1982-D06C-4B4B-68D1-E80E63165A8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958" y="2569642"/>
            <a:ext cx="3040987" cy="65810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BE5A150-3909-5D81-7BB1-60FA42F0BBE9}"/>
              </a:ext>
            </a:extLst>
          </p:cNvPr>
          <p:cNvSpPr txBox="1"/>
          <p:nvPr/>
        </p:nvSpPr>
        <p:spPr>
          <a:xfrm>
            <a:off x="6542467" y="6578214"/>
            <a:ext cx="3714198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3. Офлайн‑режим и адаптация под полевых сотрудников</a:t>
            </a:r>
            <a:br>
              <a:rPr lang="ru-RU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</a:br>
            <a:endParaRPr lang="ru-RU" b="1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>
              <a:buNone/>
            </a:pPr>
            <a:r>
              <a:rPr lang="ru-RU" sz="1400" dirty="0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Уменьшает ошибки, ускоряет выполнение операций и поддерживает импортозамещение за счёт использования российского ПО и ИИ.</a:t>
            </a:r>
            <a:endParaRPr lang="ru-RU" sz="14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pic>
        <p:nvPicPr>
          <p:cNvPr id="15" name="그래픽 529">
            <a:extLst>
              <a:ext uri="{FF2B5EF4-FFF2-40B4-BE49-F238E27FC236}">
                <a16:creationId xmlns:a16="http://schemas.microsoft.com/office/drawing/2014/main" id="{82DA82CB-919B-19E0-15F7-203E104B4A5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07614" y="6277575"/>
            <a:ext cx="1037112" cy="1054691"/>
          </a:xfrm>
          <a:prstGeom prst="rect">
            <a:avLst/>
          </a:prstGeom>
        </p:spPr>
      </p:pic>
      <p:pic>
        <p:nvPicPr>
          <p:cNvPr id="16" name="그래픽 531">
            <a:extLst>
              <a:ext uri="{FF2B5EF4-FFF2-40B4-BE49-F238E27FC236}">
                <a16:creationId xmlns:a16="http://schemas.microsoft.com/office/drawing/2014/main" id="{39E68D4F-4FF7-93DB-3489-03577D63EE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27303" y="8461998"/>
            <a:ext cx="786746" cy="78674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0B2190F-C9C8-DE6A-0F48-1D3661A59DD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284" y="2385109"/>
            <a:ext cx="3423564" cy="695007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D511E35-F940-56CC-8AEF-0E4AB292456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0448" y="2569641"/>
            <a:ext cx="3040988" cy="65810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C98A4F2-D416-898B-E466-6564AED5A81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53128" y="2385108"/>
            <a:ext cx="3426417" cy="695007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F64E2AA-6036-BF50-C952-AC56C8749D2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9408" y="2563193"/>
            <a:ext cx="3043967" cy="65874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E944B64-F41C-1F03-E85D-3EA6CCE2058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92640" y="2385107"/>
            <a:ext cx="3426417" cy="69500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Трапеция 4">
            <a:extLst>
              <a:ext uri="{FF2B5EF4-FFF2-40B4-BE49-F238E27FC236}">
                <a16:creationId xmlns:a16="http://schemas.microsoft.com/office/drawing/2014/main" id="{4456CC43-AABB-029F-DC62-1DA50289F847}"/>
              </a:ext>
            </a:extLst>
          </p:cNvPr>
          <p:cNvSpPr/>
          <p:nvPr/>
        </p:nvSpPr>
        <p:spPr bwMode="auto">
          <a:xfrm>
            <a:off x="7845121" y="-35164"/>
            <a:ext cx="12276064" cy="11344887"/>
          </a:xfrm>
          <a:custGeom>
            <a:avLst/>
            <a:gdLst>
              <a:gd name="connsiteX0" fmla="*/ 0 w 12725400"/>
              <a:gd name="connsiteY0" fmla="*/ 10210800 h 10210800"/>
              <a:gd name="connsiteX1" fmla="*/ 2552700 w 12725400"/>
              <a:gd name="connsiteY1" fmla="*/ 0 h 10210800"/>
              <a:gd name="connsiteX2" fmla="*/ 10172700 w 12725400"/>
              <a:gd name="connsiteY2" fmla="*/ 0 h 10210800"/>
              <a:gd name="connsiteX3" fmla="*/ 12725400 w 12725400"/>
              <a:gd name="connsiteY3" fmla="*/ 10210800 h 10210800"/>
              <a:gd name="connsiteX4" fmla="*/ 0 w 12725400"/>
              <a:gd name="connsiteY4" fmla="*/ 10210800 h 10210800"/>
              <a:gd name="connsiteX0" fmla="*/ 0 w 12980295"/>
              <a:gd name="connsiteY0" fmla="*/ 10622924 h 10622924"/>
              <a:gd name="connsiteX1" fmla="*/ 2552700 w 12980295"/>
              <a:gd name="connsiteY1" fmla="*/ 412124 h 10622924"/>
              <a:gd name="connsiteX2" fmla="*/ 12980295 w 12980295"/>
              <a:gd name="connsiteY2" fmla="*/ 0 h 10622924"/>
              <a:gd name="connsiteX3" fmla="*/ 12725400 w 12980295"/>
              <a:gd name="connsiteY3" fmla="*/ 10622924 h 10622924"/>
              <a:gd name="connsiteX4" fmla="*/ 0 w 12980295"/>
              <a:gd name="connsiteY4" fmla="*/ 10622924 h 10622924"/>
              <a:gd name="connsiteX0" fmla="*/ 0 w 12980295"/>
              <a:gd name="connsiteY0" fmla="*/ 10622924 h 11318383"/>
              <a:gd name="connsiteX1" fmla="*/ 2552700 w 12980295"/>
              <a:gd name="connsiteY1" fmla="*/ 412124 h 11318383"/>
              <a:gd name="connsiteX2" fmla="*/ 12980295 w 12980295"/>
              <a:gd name="connsiteY2" fmla="*/ 0 h 11318383"/>
              <a:gd name="connsiteX3" fmla="*/ 12931462 w 12980295"/>
              <a:gd name="connsiteY3" fmla="*/ 11318383 h 11318383"/>
              <a:gd name="connsiteX4" fmla="*/ 0 w 12980295"/>
              <a:gd name="connsiteY4" fmla="*/ 10622924 h 11318383"/>
              <a:gd name="connsiteX0" fmla="*/ 0 w 13044690"/>
              <a:gd name="connsiteY0" fmla="*/ 11331262 h 11331262"/>
              <a:gd name="connsiteX1" fmla="*/ 2617095 w 13044690"/>
              <a:gd name="connsiteY1" fmla="*/ 412124 h 11331262"/>
              <a:gd name="connsiteX2" fmla="*/ 13044690 w 13044690"/>
              <a:gd name="connsiteY2" fmla="*/ 0 h 11331262"/>
              <a:gd name="connsiteX3" fmla="*/ 12995857 w 13044690"/>
              <a:gd name="connsiteY3" fmla="*/ 11318383 h 11331262"/>
              <a:gd name="connsiteX4" fmla="*/ 0 w 13044690"/>
              <a:gd name="connsiteY4" fmla="*/ 11331262 h 11331262"/>
              <a:gd name="connsiteX0" fmla="*/ 0 w 13044690"/>
              <a:gd name="connsiteY0" fmla="*/ 11331262 h 11331262"/>
              <a:gd name="connsiteX1" fmla="*/ 2926188 w 13044690"/>
              <a:gd name="connsiteY1" fmla="*/ 25758 h 11331262"/>
              <a:gd name="connsiteX2" fmla="*/ 13044690 w 13044690"/>
              <a:gd name="connsiteY2" fmla="*/ 0 h 11331262"/>
              <a:gd name="connsiteX3" fmla="*/ 12995857 w 13044690"/>
              <a:gd name="connsiteY3" fmla="*/ 11318383 h 11331262"/>
              <a:gd name="connsiteX4" fmla="*/ 0 w 13044690"/>
              <a:gd name="connsiteY4" fmla="*/ 11331262 h 11331262"/>
              <a:gd name="connsiteX0" fmla="*/ 0 w 13044690"/>
              <a:gd name="connsiteY0" fmla="*/ 11331262 h 11331262"/>
              <a:gd name="connsiteX1" fmla="*/ 2939067 w 13044690"/>
              <a:gd name="connsiteY1" fmla="*/ 0 h 11331262"/>
              <a:gd name="connsiteX2" fmla="*/ 13044690 w 13044690"/>
              <a:gd name="connsiteY2" fmla="*/ 0 h 11331262"/>
              <a:gd name="connsiteX3" fmla="*/ 12995857 w 13044690"/>
              <a:gd name="connsiteY3" fmla="*/ 11318383 h 11331262"/>
              <a:gd name="connsiteX4" fmla="*/ 0 w 13044690"/>
              <a:gd name="connsiteY4" fmla="*/ 11331262 h 11331262"/>
              <a:gd name="connsiteX0" fmla="*/ 0 w 17815472"/>
              <a:gd name="connsiteY0" fmla="*/ 11331262 h 11331262"/>
              <a:gd name="connsiteX1" fmla="*/ 7709849 w 17815472"/>
              <a:gd name="connsiteY1" fmla="*/ 0 h 11331262"/>
              <a:gd name="connsiteX2" fmla="*/ 17815472 w 17815472"/>
              <a:gd name="connsiteY2" fmla="*/ 0 h 11331262"/>
              <a:gd name="connsiteX3" fmla="*/ 17766639 w 17815472"/>
              <a:gd name="connsiteY3" fmla="*/ 11318383 h 11331262"/>
              <a:gd name="connsiteX4" fmla="*/ 0 w 17815472"/>
              <a:gd name="connsiteY4" fmla="*/ 11331262 h 11331262"/>
              <a:gd name="connsiteX0" fmla="*/ 0 w 17815472"/>
              <a:gd name="connsiteY0" fmla="*/ 11331262 h 11331635"/>
              <a:gd name="connsiteX1" fmla="*/ 7709849 w 17815472"/>
              <a:gd name="connsiteY1" fmla="*/ 0 h 11331635"/>
              <a:gd name="connsiteX2" fmla="*/ 17815472 w 17815472"/>
              <a:gd name="connsiteY2" fmla="*/ 0 h 11331635"/>
              <a:gd name="connsiteX3" fmla="*/ 12253735 w 17815472"/>
              <a:gd name="connsiteY3" fmla="*/ 11331635 h 11331635"/>
              <a:gd name="connsiteX4" fmla="*/ 0 w 17815472"/>
              <a:gd name="connsiteY4" fmla="*/ 11331262 h 11331635"/>
              <a:gd name="connsiteX0" fmla="*/ 0 w 12276064"/>
              <a:gd name="connsiteY0" fmla="*/ 11344514 h 11344887"/>
              <a:gd name="connsiteX1" fmla="*/ 7709849 w 12276064"/>
              <a:gd name="connsiteY1" fmla="*/ 13252 h 11344887"/>
              <a:gd name="connsiteX2" fmla="*/ 12276064 w 12276064"/>
              <a:gd name="connsiteY2" fmla="*/ 0 h 11344887"/>
              <a:gd name="connsiteX3" fmla="*/ 12253735 w 12276064"/>
              <a:gd name="connsiteY3" fmla="*/ 11344887 h 11344887"/>
              <a:gd name="connsiteX4" fmla="*/ 0 w 12276064"/>
              <a:gd name="connsiteY4" fmla="*/ 11344514 h 1134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76064" h="11344887">
                <a:moveTo>
                  <a:pt x="0" y="11344514"/>
                </a:moveTo>
                <a:lnTo>
                  <a:pt x="7709849" y="13252"/>
                </a:lnTo>
                <a:lnTo>
                  <a:pt x="12276064" y="0"/>
                </a:lnTo>
                <a:lnTo>
                  <a:pt x="12253735" y="11344887"/>
                </a:lnTo>
                <a:lnTo>
                  <a:pt x="0" y="11344514"/>
                </a:lnTo>
                <a:close/>
              </a:path>
            </a:pathLst>
          </a:custGeom>
          <a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 l="-733" r="-31231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6153A7A-BEA5-8D64-FAD3-26CF9E390B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597275"/>
            <a:ext cx="20104100" cy="14433550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 bwMode="auto">
          <a:xfrm>
            <a:off x="176109" y="1523257"/>
            <a:ext cx="15338023" cy="961605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40" dirty="0">
                <a:solidFill>
                  <a:srgbClr val="2D3750"/>
                </a:solidFill>
                <a:latin typeface="Trebuchet MS"/>
                <a:cs typeface="Trebuchet MS"/>
              </a:rPr>
              <a:t>ТЕХНОЛОГИЧЕСКОЕ ЯДРО ПРОЕКТА</a:t>
            </a:r>
            <a:endParaRPr sz="5900" dirty="0">
              <a:solidFill>
                <a:srgbClr val="2D3750"/>
              </a:solidFill>
              <a:latin typeface="Trebuchet MS"/>
              <a:cs typeface="Trebuchet MS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77EA35D-DFC4-3EF3-D22F-8652F2F0EF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6" y="83185"/>
            <a:ext cx="2884714" cy="1920875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A7DCEA2-6FA6-15C8-240D-E937E67997A5}"/>
              </a:ext>
            </a:extLst>
          </p:cNvPr>
          <p:cNvSpPr/>
          <p:nvPr/>
        </p:nvSpPr>
        <p:spPr>
          <a:xfrm>
            <a:off x="9671050" y="5854967"/>
            <a:ext cx="10450135" cy="1037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C28366-D0A8-148C-E7F9-088C2D109FE2}"/>
              </a:ext>
            </a:extLst>
          </p:cNvPr>
          <p:cNvSpPr txBox="1"/>
          <p:nvPr/>
        </p:nvSpPr>
        <p:spPr>
          <a:xfrm>
            <a:off x="9910188" y="5854967"/>
            <a:ext cx="10174310" cy="1000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900" b="1" spc="-65" dirty="0">
                <a:solidFill>
                  <a:srgbClr val="2D3750"/>
                </a:solidFill>
                <a:latin typeface="Microsoft Sans Serif"/>
                <a:cs typeface="Microsoft Sans Serif"/>
              </a:rPr>
              <a:t>Критические технологии РФ</a:t>
            </a:r>
            <a:endParaRPr lang="ru-RU" sz="5900" dirty="0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5E479A02-D31C-581B-7583-16B6A633E5EA}"/>
              </a:ext>
            </a:extLst>
          </p:cNvPr>
          <p:cNvSpPr/>
          <p:nvPr/>
        </p:nvSpPr>
        <p:spPr>
          <a:xfrm>
            <a:off x="11112331" y="7505952"/>
            <a:ext cx="2438400" cy="2819400"/>
          </a:xfrm>
          <a:prstGeom prst="roundRect">
            <a:avLst/>
          </a:prstGeom>
          <a:solidFill>
            <a:srgbClr val="2D3750">
              <a:alpha val="50000"/>
            </a:srgbClr>
          </a:solidFill>
          <a:ln w="381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1A57B344-B776-0F06-4B23-507488EFD77D}"/>
              </a:ext>
            </a:extLst>
          </p:cNvPr>
          <p:cNvSpPr/>
          <p:nvPr/>
        </p:nvSpPr>
        <p:spPr bwMode="auto">
          <a:xfrm>
            <a:off x="14062597" y="7505952"/>
            <a:ext cx="2438400" cy="2819400"/>
          </a:xfrm>
          <a:prstGeom prst="roundRect">
            <a:avLst/>
          </a:prstGeom>
          <a:solidFill>
            <a:srgbClr val="2D3750">
              <a:alpha val="50000"/>
            </a:srgbClr>
          </a:solidFill>
          <a:ln w="381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AA12F947-233E-A3E1-6051-457D0E014A35}"/>
              </a:ext>
            </a:extLst>
          </p:cNvPr>
          <p:cNvSpPr/>
          <p:nvPr/>
        </p:nvSpPr>
        <p:spPr bwMode="auto">
          <a:xfrm>
            <a:off x="17012863" y="7508575"/>
            <a:ext cx="2438400" cy="2819400"/>
          </a:xfrm>
          <a:prstGeom prst="roundRect">
            <a:avLst/>
          </a:prstGeom>
          <a:solidFill>
            <a:srgbClr val="2D3750">
              <a:alpha val="50000"/>
            </a:srgbClr>
          </a:solidFill>
          <a:ln w="381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116B88-94A5-CFD5-292D-FD8C9F31DB40}"/>
              </a:ext>
            </a:extLst>
          </p:cNvPr>
          <p:cNvSpPr txBox="1"/>
          <p:nvPr/>
        </p:nvSpPr>
        <p:spPr>
          <a:xfrm>
            <a:off x="11226464" y="8211348"/>
            <a:ext cx="2279763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spc="-65" dirty="0">
                <a:solidFill>
                  <a:schemeClr val="bg1"/>
                </a:solidFill>
                <a:latin typeface="Microsoft Sans Serif"/>
                <a:cs typeface="Microsoft Sans Serif"/>
              </a:rPr>
              <a:t>Искусственный интеллект и машинное обучение</a:t>
            </a:r>
            <a:br>
              <a:rPr lang="ru-RU" sz="2000" spc="-65" dirty="0">
                <a:solidFill>
                  <a:schemeClr val="bg1"/>
                </a:solidFill>
                <a:latin typeface="Microsoft Sans Serif"/>
                <a:cs typeface="Microsoft Sans Serif"/>
              </a:rPr>
            </a:b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54CF2E7-453B-174F-8E04-72774EBC8BCA}"/>
              </a:ext>
            </a:extLst>
          </p:cNvPr>
          <p:cNvSpPr txBox="1"/>
          <p:nvPr/>
        </p:nvSpPr>
        <p:spPr bwMode="auto">
          <a:xfrm>
            <a:off x="14141916" y="8211347"/>
            <a:ext cx="2279763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spc="-65" dirty="0">
                <a:solidFill>
                  <a:schemeClr val="bg1"/>
                </a:solidFill>
                <a:latin typeface="Microsoft Sans Serif"/>
                <a:cs typeface="Microsoft Sans Serif"/>
              </a:rPr>
              <a:t>Цифровые платформы и мобильные решения</a:t>
            </a:r>
            <a:br>
              <a:rPr lang="ru-RU" sz="2400" spc="-65" dirty="0">
                <a:solidFill>
                  <a:schemeClr val="bg1"/>
                </a:solidFill>
                <a:latin typeface="Microsoft Sans Serif"/>
                <a:cs typeface="Microsoft Sans Serif"/>
              </a:rPr>
            </a:b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219D415-21F6-9325-EB1A-654E32DFA4E2}"/>
              </a:ext>
            </a:extLst>
          </p:cNvPr>
          <p:cNvSpPr txBox="1"/>
          <p:nvPr/>
        </p:nvSpPr>
        <p:spPr bwMode="auto">
          <a:xfrm>
            <a:off x="17092181" y="8211346"/>
            <a:ext cx="227976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spc="-65" dirty="0">
                <a:solidFill>
                  <a:schemeClr val="bg1"/>
                </a:solidFill>
                <a:latin typeface="Microsoft Sans Serif"/>
                <a:cs typeface="Microsoft Sans Serif"/>
              </a:rPr>
              <a:t>Технологии обеспечения безопасности данных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A4D072D-281A-0DF5-5350-FF2DCF221685}"/>
              </a:ext>
            </a:extLst>
          </p:cNvPr>
          <p:cNvSpPr txBox="1"/>
          <p:nvPr/>
        </p:nvSpPr>
        <p:spPr>
          <a:xfrm>
            <a:off x="11213324" y="7597771"/>
            <a:ext cx="3713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spc="140" dirty="0">
                <a:solidFill>
                  <a:schemeClr val="bg1"/>
                </a:solidFill>
                <a:latin typeface="Trebuchet MS"/>
                <a:cs typeface="Trebuchet MS"/>
              </a:rPr>
              <a:t>1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4C06F81-FC3C-36E8-35F6-6B1F92317AE4}"/>
              </a:ext>
            </a:extLst>
          </p:cNvPr>
          <p:cNvSpPr txBox="1"/>
          <p:nvPr/>
        </p:nvSpPr>
        <p:spPr bwMode="auto">
          <a:xfrm>
            <a:off x="14141916" y="7597770"/>
            <a:ext cx="3713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spc="140" dirty="0">
                <a:solidFill>
                  <a:schemeClr val="bg1"/>
                </a:solidFill>
                <a:latin typeface="Trebuchet MS"/>
              </a:rPr>
              <a:t>2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CF8A11F-E1BC-A263-42E8-EEC4CB35C0C1}"/>
              </a:ext>
            </a:extLst>
          </p:cNvPr>
          <p:cNvSpPr txBox="1"/>
          <p:nvPr/>
        </p:nvSpPr>
        <p:spPr bwMode="auto">
          <a:xfrm>
            <a:off x="17123531" y="7595146"/>
            <a:ext cx="3713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spc="140" dirty="0">
                <a:solidFill>
                  <a:schemeClr val="bg1"/>
                </a:solidFill>
                <a:latin typeface="Trebuchet MS"/>
              </a:rPr>
              <a:t>3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0" name="Прямоугольник 6">
            <a:extLst>
              <a:ext uri="{FF2B5EF4-FFF2-40B4-BE49-F238E27FC236}">
                <a16:creationId xmlns:a16="http://schemas.microsoft.com/office/drawing/2014/main" id="{0A274420-3EDF-524F-4B89-1118357124A2}"/>
              </a:ext>
            </a:extLst>
          </p:cNvPr>
          <p:cNvSpPr/>
          <p:nvPr/>
        </p:nvSpPr>
        <p:spPr bwMode="auto">
          <a:xfrm>
            <a:off x="-300595" y="2832355"/>
            <a:ext cx="17937770" cy="2158654"/>
          </a:xfrm>
          <a:custGeom>
            <a:avLst/>
            <a:gdLst>
              <a:gd name="connsiteX0" fmla="*/ 0 w 8229600"/>
              <a:gd name="connsiteY0" fmla="*/ 0 h 1752600"/>
              <a:gd name="connsiteX1" fmla="*/ 8229600 w 8229600"/>
              <a:gd name="connsiteY1" fmla="*/ 0 h 1752600"/>
              <a:gd name="connsiteX2" fmla="*/ 8229600 w 8229600"/>
              <a:gd name="connsiteY2" fmla="*/ 1752600 h 1752600"/>
              <a:gd name="connsiteX3" fmla="*/ 0 w 8229600"/>
              <a:gd name="connsiteY3" fmla="*/ 1752600 h 1752600"/>
              <a:gd name="connsiteX4" fmla="*/ 0 w 8229600"/>
              <a:gd name="connsiteY4" fmla="*/ 0 h 1752600"/>
              <a:gd name="connsiteX0" fmla="*/ 0 w 8229600"/>
              <a:gd name="connsiteY0" fmla="*/ 0 h 1752600"/>
              <a:gd name="connsiteX1" fmla="*/ 8229600 w 8229600"/>
              <a:gd name="connsiteY1" fmla="*/ 0 h 1752600"/>
              <a:gd name="connsiteX2" fmla="*/ 6555347 w 8229600"/>
              <a:gd name="connsiteY2" fmla="*/ 1752600 h 1752600"/>
              <a:gd name="connsiteX3" fmla="*/ 0 w 8229600"/>
              <a:gd name="connsiteY3" fmla="*/ 1752600 h 1752600"/>
              <a:gd name="connsiteX4" fmla="*/ 0 w 8229600"/>
              <a:gd name="connsiteY4" fmla="*/ 0 h 1752600"/>
              <a:gd name="connsiteX0" fmla="*/ 0 w 8395924"/>
              <a:gd name="connsiteY0" fmla="*/ 0 h 1752600"/>
              <a:gd name="connsiteX1" fmla="*/ 8395924 w 8395924"/>
              <a:gd name="connsiteY1" fmla="*/ 10586 h 1752600"/>
              <a:gd name="connsiteX2" fmla="*/ 6555347 w 8395924"/>
              <a:gd name="connsiteY2" fmla="*/ 1752600 h 1752600"/>
              <a:gd name="connsiteX3" fmla="*/ 0 w 8395924"/>
              <a:gd name="connsiteY3" fmla="*/ 1752600 h 1752600"/>
              <a:gd name="connsiteX4" fmla="*/ 0 w 8395924"/>
              <a:gd name="connsiteY4" fmla="*/ 0 h 1752600"/>
              <a:gd name="connsiteX0" fmla="*/ 14769627 w 23165551"/>
              <a:gd name="connsiteY0" fmla="*/ 0 h 1752600"/>
              <a:gd name="connsiteX1" fmla="*/ 23165551 w 23165551"/>
              <a:gd name="connsiteY1" fmla="*/ 10586 h 1752600"/>
              <a:gd name="connsiteX2" fmla="*/ 21324974 w 23165551"/>
              <a:gd name="connsiteY2" fmla="*/ 1752600 h 1752600"/>
              <a:gd name="connsiteX3" fmla="*/ 0 w 23165551"/>
              <a:gd name="connsiteY3" fmla="*/ 1742014 h 1752600"/>
              <a:gd name="connsiteX4" fmla="*/ 14769627 w 23165551"/>
              <a:gd name="connsiteY4" fmla="*/ 0 h 1752600"/>
              <a:gd name="connsiteX0" fmla="*/ 0 w 23165793"/>
              <a:gd name="connsiteY0" fmla="*/ 0 h 1774386"/>
              <a:gd name="connsiteX1" fmla="*/ 23165793 w 23165793"/>
              <a:gd name="connsiteY1" fmla="*/ 32372 h 1774386"/>
              <a:gd name="connsiteX2" fmla="*/ 21325216 w 23165793"/>
              <a:gd name="connsiteY2" fmla="*/ 1774386 h 1774386"/>
              <a:gd name="connsiteX3" fmla="*/ 242 w 23165793"/>
              <a:gd name="connsiteY3" fmla="*/ 1763800 h 1774386"/>
              <a:gd name="connsiteX4" fmla="*/ 0 w 23165793"/>
              <a:gd name="connsiteY4" fmla="*/ 0 h 1774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65793" h="1774386">
                <a:moveTo>
                  <a:pt x="0" y="0"/>
                </a:moveTo>
                <a:lnTo>
                  <a:pt x="23165793" y="32372"/>
                </a:lnTo>
                <a:lnTo>
                  <a:pt x="21325216" y="1774386"/>
                </a:lnTo>
                <a:lnTo>
                  <a:pt x="242" y="1763800"/>
                </a:lnTo>
                <a:cubicBezTo>
                  <a:pt x="161" y="1175867"/>
                  <a:pt x="81" y="587933"/>
                  <a:pt x="0" y="0"/>
                </a:cubicBezTo>
                <a:close/>
              </a:path>
            </a:pathLst>
          </a:custGeom>
          <a:solidFill>
            <a:srgbClr val="2D375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9754FAF-DEAB-7D40-57EC-B135724C8BA5}"/>
              </a:ext>
            </a:extLst>
          </p:cNvPr>
          <p:cNvSpPr txBox="1"/>
          <p:nvPr/>
        </p:nvSpPr>
        <p:spPr bwMode="auto">
          <a:xfrm>
            <a:off x="11535260" y="3263214"/>
            <a:ext cx="415796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Технологическое ядро проекта основано на российских технологиях, что позволяет решать задачи импортозамещения и безопасной работы с данными.</a:t>
            </a: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2850" y="3229269"/>
            <a:ext cx="8839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1600" spc="-65" dirty="0">
                <a:solidFill>
                  <a:schemeClr val="bg1"/>
                </a:solidFill>
                <a:latin typeface="Microsoft Sans Serif"/>
                <a:cs typeface="Microsoft Sans Serif"/>
              </a:rPr>
              <a:t>Мобильное приложение с офлайн‑режимом;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1600" spc="-65" dirty="0">
                <a:solidFill>
                  <a:schemeClr val="bg1"/>
                </a:solidFill>
                <a:latin typeface="Microsoft Sans Serif"/>
                <a:cs typeface="Microsoft Sans Serif"/>
              </a:rPr>
              <a:t>Российский ИИ‑модуль для адаптивной оценки компетенций;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1600" spc="-65" dirty="0">
                <a:solidFill>
                  <a:schemeClr val="bg1"/>
                </a:solidFill>
                <a:latin typeface="Microsoft Sans Serif"/>
                <a:cs typeface="Microsoft Sans Serif"/>
              </a:rPr>
              <a:t>Единый формат данных о сотрудниках;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1600" spc="-65" dirty="0">
                <a:solidFill>
                  <a:schemeClr val="bg1"/>
                </a:solidFill>
                <a:latin typeface="Microsoft Sans Serif"/>
                <a:cs typeface="Microsoft Sans Serif"/>
              </a:rPr>
              <a:t>Защищённая синхронизация и контроль доступа</a:t>
            </a:r>
            <a:r>
              <a:rPr lang="en-US" sz="1600" spc="-65" dirty="0">
                <a:solidFill>
                  <a:schemeClr val="bg1"/>
                </a:solidFill>
                <a:latin typeface="Microsoft Sans Serif"/>
                <a:cs typeface="Microsoft Sans Serif"/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1600" spc="-65" dirty="0">
                <a:solidFill>
                  <a:schemeClr val="bg1"/>
                </a:solidFill>
                <a:latin typeface="Microsoft Sans Serif"/>
                <a:cs typeface="Microsoft Sans Serif"/>
              </a:rPr>
              <a:t>API для интеграции с HR‑системами и отраслевыми реестрами.</a:t>
            </a:r>
            <a:br>
              <a:rPr lang="ru-RU" sz="1600" spc="-65" dirty="0">
                <a:solidFill>
                  <a:schemeClr val="bg1"/>
                </a:solidFill>
                <a:latin typeface="Microsoft Sans Serif"/>
                <a:cs typeface="Microsoft Sans Serif"/>
              </a:rPr>
            </a:b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33" name="그래픽 527">
            <a:extLst>
              <a:ext uri="{FF2B5EF4-FFF2-40B4-BE49-F238E27FC236}">
                <a16:creationId xmlns:a16="http://schemas.microsoft.com/office/drawing/2014/main" id="{8A6D4BD4-8160-CCE5-61A5-D56B909A78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25046" y="3110008"/>
            <a:ext cx="1906611" cy="16298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D1ABB94-52E0-4CA6-1E58-A3526D3C28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302" y="5244530"/>
            <a:ext cx="4865945" cy="105304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59EDEF-AE3B-C704-1A1A-99848EABE83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86141" y="4991009"/>
            <a:ext cx="5451008" cy="1106592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A519EBFA-9CFD-B7FC-B684-01C7FD9468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597275"/>
            <a:ext cx="20104100" cy="14433550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 bwMode="auto">
          <a:xfrm>
            <a:off x="868467" y="1497723"/>
            <a:ext cx="18784783" cy="961605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 dirty="0">
                <a:solidFill>
                  <a:srgbClr val="2D3750"/>
                </a:solidFill>
                <a:latin typeface="Trebuchet MS"/>
                <a:cs typeface="Trebuchet MS"/>
              </a:rPr>
              <a:t>КОНКУРЕНТЫ И АНАЛОГИ</a:t>
            </a:r>
            <a:endParaRPr dirty="0">
              <a:solidFill>
                <a:srgbClr val="2D375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 bwMode="auto">
          <a:xfrm>
            <a:off x="880260" y="2667133"/>
            <a:ext cx="138060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spc="-20" dirty="0" err="1">
                <a:latin typeface="Microsoft Sans Serif"/>
                <a:cs typeface="Microsoft Sans Serif"/>
              </a:rPr>
              <a:t>LOKORail</a:t>
            </a:r>
            <a:r>
              <a:rPr lang="ru-RU" sz="1600" spc="-20" dirty="0">
                <a:latin typeface="Microsoft Sans Serif"/>
                <a:cs typeface="Microsoft Sans Serif"/>
              </a:rPr>
              <a:t> занимает нишу, которую конкуренты не закрывают: простое мобильное решение, адаптированное под отраслевые процессы транспорта и энергетики, ориентированное на сотрудников в полевых условиях и полностью соответствующее требованиям импортозамещения.</a:t>
            </a:r>
            <a:endParaRPr lang="ru-RU" sz="2800" spc="-20" dirty="0">
              <a:latin typeface="Microsoft Sans Serif"/>
              <a:cs typeface="Microsoft Sans Serif"/>
            </a:endParaRP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339959"/>
              </p:ext>
            </p:extLst>
          </p:nvPr>
        </p:nvGraphicFramePr>
        <p:xfrm>
          <a:off x="972104" y="3703234"/>
          <a:ext cx="18175180" cy="648231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635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350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35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350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350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04039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400" dirty="0"/>
                        <a:t>Характеристики продукта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4000" dirty="0" err="1">
                          <a:solidFill>
                            <a:schemeClr val="bg1"/>
                          </a:solidFill>
                        </a:rPr>
                        <a:t>LOKORail</a:t>
                      </a:r>
                      <a:endParaRPr sz="40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400" dirty="0">
                          <a:solidFill>
                            <a:srgbClr val="2D3750"/>
                          </a:solidFill>
                        </a:rPr>
                        <a:t>Конкурент №1 </a:t>
                      </a:r>
                      <a:endParaRPr dirty="0">
                        <a:solidFill>
                          <a:srgbClr val="2D3750"/>
                        </a:solidFill>
                      </a:endParaRPr>
                    </a:p>
                    <a:p>
                      <a:pPr algn="ctr">
                        <a:defRPr/>
                      </a:pPr>
                      <a:r>
                        <a:rPr lang="en-US" sz="2000" dirty="0" err="1"/>
                        <a:t>Teachbase</a:t>
                      </a:r>
                      <a:r>
                        <a:rPr lang="en-US" sz="2000" dirty="0"/>
                        <a:t> (</a:t>
                      </a:r>
                      <a:r>
                        <a:rPr lang="ru-RU" sz="2000" dirty="0"/>
                        <a:t>Россия)</a:t>
                      </a:r>
                      <a:endParaRPr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400" dirty="0">
                          <a:solidFill>
                            <a:srgbClr val="2D3750"/>
                          </a:solidFill>
                        </a:rPr>
                        <a:t>Конкурент №2</a:t>
                      </a:r>
                      <a:r>
                        <a:rPr lang="ru-RU" sz="2400" dirty="0">
                          <a:solidFill>
                            <a:srgbClr val="235F75"/>
                          </a:solidFill>
                        </a:rPr>
                        <a:t> </a:t>
                      </a:r>
                      <a:endParaRPr dirty="0">
                        <a:solidFill>
                          <a:srgbClr val="235F75"/>
                        </a:solidFill>
                      </a:endParaRPr>
                    </a:p>
                    <a:p>
                      <a:pPr algn="ctr">
                        <a:defRPr/>
                      </a:pPr>
                      <a:r>
                        <a:rPr lang="ru-RU" sz="2000" dirty="0"/>
                        <a:t>1С‑</a:t>
                      </a:r>
                      <a:r>
                        <a:rPr lang="en-US" sz="2000" dirty="0"/>
                        <a:t>LMS (</a:t>
                      </a:r>
                      <a:r>
                        <a:rPr lang="ru-RU" sz="2000" dirty="0"/>
                        <a:t>Россия)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400" dirty="0">
                          <a:solidFill>
                            <a:srgbClr val="2D3750"/>
                          </a:solidFill>
                        </a:rPr>
                        <a:t>Конкурент №3</a:t>
                      </a:r>
                      <a:endParaRPr dirty="0">
                        <a:solidFill>
                          <a:srgbClr val="2D3750"/>
                        </a:solidFill>
                      </a:endParaRPr>
                    </a:p>
                    <a:p>
                      <a:pPr algn="ctr">
                        <a:defRPr/>
                      </a:pPr>
                      <a:r>
                        <a:rPr lang="en-US" sz="2000" dirty="0"/>
                        <a:t>SAP Litmos (</a:t>
                      </a:r>
                      <a:r>
                        <a:rPr lang="ru-RU" sz="2000" dirty="0"/>
                        <a:t>Германия/США)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43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b="1" dirty="0"/>
                        <a:t>Стоимость годовой подписки на 1 сотрудника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dirty="0"/>
                        <a:t>1600 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dirty="0"/>
                        <a:t>2202 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dirty="0"/>
                        <a:t>3000 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dirty="0"/>
                        <a:t>$72 (</a:t>
                      </a:r>
                      <a:r>
                        <a:rPr lang="ru-RU" dirty="0"/>
                        <a:t>5870 ₽)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3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b="1" dirty="0"/>
                        <a:t>Отраслевой фокус </a:t>
                      </a:r>
                    </a:p>
                    <a:p>
                      <a:pPr algn="l">
                        <a:buNone/>
                      </a:pPr>
                      <a:r>
                        <a:rPr lang="ru-RU" sz="1400" b="0" dirty="0"/>
                        <a:t>(разработка персонального обучающего контента)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dirty="0"/>
                        <a:t>включен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dirty="0"/>
                        <a:t>включен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dirty="0"/>
                        <a:t>включен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dirty="0"/>
                        <a:t>включен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43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b="1" dirty="0"/>
                        <a:t>Простота для возрастных сотрудников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dirty="0"/>
                        <a:t>полная адаптация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dirty="0"/>
                        <a:t>отсутствует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dirty="0"/>
                        <a:t>отсутствует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dirty="0"/>
                        <a:t>полная адаптация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4394213"/>
                  </a:ext>
                </a:extLst>
              </a:tr>
              <a:tr h="7643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b="1"/>
                        <a:t>Интеграции с российскими системами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dirty="0"/>
                        <a:t>полная адаптация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dirty="0"/>
                        <a:t>полная адаптация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dirty="0"/>
                        <a:t>полная адаптация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dirty="0"/>
                        <a:t>отсутствует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5335179"/>
                  </a:ext>
                </a:extLst>
              </a:tr>
              <a:tr h="7643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b="1" dirty="0"/>
                        <a:t>ИИ технологии аналитики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dirty="0"/>
                        <a:t>частично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dirty="0"/>
                        <a:t>отсутствует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dirty="0"/>
                        <a:t>отсутствует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dirty="0"/>
                        <a:t>полная адаптация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7674072"/>
                  </a:ext>
                </a:extLst>
              </a:tr>
              <a:tr h="7643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b="1" dirty="0"/>
                        <a:t>Услуга хранения данных и их защита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dirty="0"/>
                        <a:t>частично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dirty="0"/>
                        <a:t>отсутствует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отсутствует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отсутствует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9942229"/>
                  </a:ext>
                </a:extLst>
              </a:tr>
              <a:tr h="7643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b="1" dirty="0"/>
                        <a:t>Стоимость внедрения</a:t>
                      </a:r>
                      <a:r>
                        <a:rPr lang="en-US" b="1" dirty="0"/>
                        <a:t> </a:t>
                      </a:r>
                      <a:br>
                        <a:rPr lang="ru-RU" b="1" dirty="0"/>
                      </a:br>
                      <a:r>
                        <a:rPr lang="ru-RU" sz="1400" b="0" dirty="0"/>
                        <a:t>(на 1 год </a:t>
                      </a:r>
                      <a:r>
                        <a:rPr lang="en-US" sz="1400" b="0" dirty="0"/>
                        <a:t>/ </a:t>
                      </a:r>
                      <a:r>
                        <a:rPr lang="ru-RU" sz="1400" b="0" dirty="0"/>
                        <a:t>500 сотрудников)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dirty="0"/>
                        <a:t>800 000 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dirty="0"/>
                        <a:t> 1 101 074 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dirty="0"/>
                        <a:t>1 500 000 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dirty="0"/>
                        <a:t>$</a:t>
                      </a:r>
                      <a:r>
                        <a:rPr lang="ru-RU" dirty="0"/>
                        <a:t>36 000 (2 935 260 ₽</a:t>
                      </a:r>
                      <a:r>
                        <a:rPr lang="en-US" dirty="0"/>
                        <a:t>)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1947913"/>
                  </a:ext>
                </a:extLst>
              </a:tr>
            </a:tbl>
          </a:graphicData>
        </a:graphic>
      </p:graphicFrame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A236D2BB-279B-C03F-2A81-CE83DF101012}"/>
              </a:ext>
            </a:extLst>
          </p:cNvPr>
          <p:cNvSpPr/>
          <p:nvPr/>
        </p:nvSpPr>
        <p:spPr>
          <a:xfrm>
            <a:off x="4641850" y="3728958"/>
            <a:ext cx="3581400" cy="6456595"/>
          </a:xfrm>
          <a:prstGeom prst="rect">
            <a:avLst/>
          </a:prstGeom>
          <a:noFill/>
          <a:ln w="57150">
            <a:solidFill>
              <a:srgbClr val="2D37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0A0DE47-4D51-889D-77FE-313DCA997F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6" y="83185"/>
            <a:ext cx="2884714" cy="19208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" name="Трапеция 4">
            <a:extLst>
              <a:ext uri="{FF2B5EF4-FFF2-40B4-BE49-F238E27FC236}">
                <a16:creationId xmlns:a16="http://schemas.microsoft.com/office/drawing/2014/main" id="{E6B8AAD9-C23F-DCC8-B59F-DD53C23E4274}"/>
              </a:ext>
            </a:extLst>
          </p:cNvPr>
          <p:cNvSpPr/>
          <p:nvPr/>
        </p:nvSpPr>
        <p:spPr bwMode="auto">
          <a:xfrm>
            <a:off x="7845121" y="-35164"/>
            <a:ext cx="12276064" cy="11344887"/>
          </a:xfrm>
          <a:custGeom>
            <a:avLst/>
            <a:gdLst>
              <a:gd name="connsiteX0" fmla="*/ 0 w 12725400"/>
              <a:gd name="connsiteY0" fmla="*/ 10210800 h 10210800"/>
              <a:gd name="connsiteX1" fmla="*/ 2552700 w 12725400"/>
              <a:gd name="connsiteY1" fmla="*/ 0 h 10210800"/>
              <a:gd name="connsiteX2" fmla="*/ 10172700 w 12725400"/>
              <a:gd name="connsiteY2" fmla="*/ 0 h 10210800"/>
              <a:gd name="connsiteX3" fmla="*/ 12725400 w 12725400"/>
              <a:gd name="connsiteY3" fmla="*/ 10210800 h 10210800"/>
              <a:gd name="connsiteX4" fmla="*/ 0 w 12725400"/>
              <a:gd name="connsiteY4" fmla="*/ 10210800 h 10210800"/>
              <a:gd name="connsiteX0" fmla="*/ 0 w 12980295"/>
              <a:gd name="connsiteY0" fmla="*/ 10622924 h 10622924"/>
              <a:gd name="connsiteX1" fmla="*/ 2552700 w 12980295"/>
              <a:gd name="connsiteY1" fmla="*/ 412124 h 10622924"/>
              <a:gd name="connsiteX2" fmla="*/ 12980295 w 12980295"/>
              <a:gd name="connsiteY2" fmla="*/ 0 h 10622924"/>
              <a:gd name="connsiteX3" fmla="*/ 12725400 w 12980295"/>
              <a:gd name="connsiteY3" fmla="*/ 10622924 h 10622924"/>
              <a:gd name="connsiteX4" fmla="*/ 0 w 12980295"/>
              <a:gd name="connsiteY4" fmla="*/ 10622924 h 10622924"/>
              <a:gd name="connsiteX0" fmla="*/ 0 w 12980295"/>
              <a:gd name="connsiteY0" fmla="*/ 10622924 h 11318383"/>
              <a:gd name="connsiteX1" fmla="*/ 2552700 w 12980295"/>
              <a:gd name="connsiteY1" fmla="*/ 412124 h 11318383"/>
              <a:gd name="connsiteX2" fmla="*/ 12980295 w 12980295"/>
              <a:gd name="connsiteY2" fmla="*/ 0 h 11318383"/>
              <a:gd name="connsiteX3" fmla="*/ 12931462 w 12980295"/>
              <a:gd name="connsiteY3" fmla="*/ 11318383 h 11318383"/>
              <a:gd name="connsiteX4" fmla="*/ 0 w 12980295"/>
              <a:gd name="connsiteY4" fmla="*/ 10622924 h 11318383"/>
              <a:gd name="connsiteX0" fmla="*/ 0 w 13044690"/>
              <a:gd name="connsiteY0" fmla="*/ 11331262 h 11331262"/>
              <a:gd name="connsiteX1" fmla="*/ 2617095 w 13044690"/>
              <a:gd name="connsiteY1" fmla="*/ 412124 h 11331262"/>
              <a:gd name="connsiteX2" fmla="*/ 13044690 w 13044690"/>
              <a:gd name="connsiteY2" fmla="*/ 0 h 11331262"/>
              <a:gd name="connsiteX3" fmla="*/ 12995857 w 13044690"/>
              <a:gd name="connsiteY3" fmla="*/ 11318383 h 11331262"/>
              <a:gd name="connsiteX4" fmla="*/ 0 w 13044690"/>
              <a:gd name="connsiteY4" fmla="*/ 11331262 h 11331262"/>
              <a:gd name="connsiteX0" fmla="*/ 0 w 13044690"/>
              <a:gd name="connsiteY0" fmla="*/ 11331262 h 11331262"/>
              <a:gd name="connsiteX1" fmla="*/ 2926188 w 13044690"/>
              <a:gd name="connsiteY1" fmla="*/ 25758 h 11331262"/>
              <a:gd name="connsiteX2" fmla="*/ 13044690 w 13044690"/>
              <a:gd name="connsiteY2" fmla="*/ 0 h 11331262"/>
              <a:gd name="connsiteX3" fmla="*/ 12995857 w 13044690"/>
              <a:gd name="connsiteY3" fmla="*/ 11318383 h 11331262"/>
              <a:gd name="connsiteX4" fmla="*/ 0 w 13044690"/>
              <a:gd name="connsiteY4" fmla="*/ 11331262 h 11331262"/>
              <a:gd name="connsiteX0" fmla="*/ 0 w 13044690"/>
              <a:gd name="connsiteY0" fmla="*/ 11331262 h 11331262"/>
              <a:gd name="connsiteX1" fmla="*/ 2939067 w 13044690"/>
              <a:gd name="connsiteY1" fmla="*/ 0 h 11331262"/>
              <a:gd name="connsiteX2" fmla="*/ 13044690 w 13044690"/>
              <a:gd name="connsiteY2" fmla="*/ 0 h 11331262"/>
              <a:gd name="connsiteX3" fmla="*/ 12995857 w 13044690"/>
              <a:gd name="connsiteY3" fmla="*/ 11318383 h 11331262"/>
              <a:gd name="connsiteX4" fmla="*/ 0 w 13044690"/>
              <a:gd name="connsiteY4" fmla="*/ 11331262 h 11331262"/>
              <a:gd name="connsiteX0" fmla="*/ 0 w 17815472"/>
              <a:gd name="connsiteY0" fmla="*/ 11331262 h 11331262"/>
              <a:gd name="connsiteX1" fmla="*/ 7709849 w 17815472"/>
              <a:gd name="connsiteY1" fmla="*/ 0 h 11331262"/>
              <a:gd name="connsiteX2" fmla="*/ 17815472 w 17815472"/>
              <a:gd name="connsiteY2" fmla="*/ 0 h 11331262"/>
              <a:gd name="connsiteX3" fmla="*/ 17766639 w 17815472"/>
              <a:gd name="connsiteY3" fmla="*/ 11318383 h 11331262"/>
              <a:gd name="connsiteX4" fmla="*/ 0 w 17815472"/>
              <a:gd name="connsiteY4" fmla="*/ 11331262 h 11331262"/>
              <a:gd name="connsiteX0" fmla="*/ 0 w 17815472"/>
              <a:gd name="connsiteY0" fmla="*/ 11331262 h 11331635"/>
              <a:gd name="connsiteX1" fmla="*/ 7709849 w 17815472"/>
              <a:gd name="connsiteY1" fmla="*/ 0 h 11331635"/>
              <a:gd name="connsiteX2" fmla="*/ 17815472 w 17815472"/>
              <a:gd name="connsiteY2" fmla="*/ 0 h 11331635"/>
              <a:gd name="connsiteX3" fmla="*/ 12253735 w 17815472"/>
              <a:gd name="connsiteY3" fmla="*/ 11331635 h 11331635"/>
              <a:gd name="connsiteX4" fmla="*/ 0 w 17815472"/>
              <a:gd name="connsiteY4" fmla="*/ 11331262 h 11331635"/>
              <a:gd name="connsiteX0" fmla="*/ 0 w 12276064"/>
              <a:gd name="connsiteY0" fmla="*/ 11344514 h 11344887"/>
              <a:gd name="connsiteX1" fmla="*/ 7709849 w 12276064"/>
              <a:gd name="connsiteY1" fmla="*/ 13252 h 11344887"/>
              <a:gd name="connsiteX2" fmla="*/ 12276064 w 12276064"/>
              <a:gd name="connsiteY2" fmla="*/ 0 h 11344887"/>
              <a:gd name="connsiteX3" fmla="*/ 12253735 w 12276064"/>
              <a:gd name="connsiteY3" fmla="*/ 11344887 h 11344887"/>
              <a:gd name="connsiteX4" fmla="*/ 0 w 12276064"/>
              <a:gd name="connsiteY4" fmla="*/ 11344514 h 1134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76064" h="11344887">
                <a:moveTo>
                  <a:pt x="0" y="11344514"/>
                </a:moveTo>
                <a:lnTo>
                  <a:pt x="7709849" y="13252"/>
                </a:lnTo>
                <a:lnTo>
                  <a:pt x="12276064" y="0"/>
                </a:lnTo>
                <a:lnTo>
                  <a:pt x="12253735" y="11344887"/>
                </a:lnTo>
                <a:lnTo>
                  <a:pt x="0" y="11344514"/>
                </a:lnTo>
                <a:close/>
              </a:path>
            </a:pathLst>
          </a:custGeom>
          <a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 l="-733" r="-31231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D2EF5F6-4D67-EDC2-0C53-BE8DD51D95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597275"/>
            <a:ext cx="20104100" cy="14433550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 bwMode="auto">
          <a:xfrm>
            <a:off x="564999" y="1463675"/>
            <a:ext cx="18784783" cy="961605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spcBef>
                <a:spcPts val="135"/>
              </a:spcBef>
              <a:defRPr/>
            </a:pPr>
            <a:r>
              <a:rPr lang="ru-RU" sz="5900" b="1" spc="125" dirty="0">
                <a:solidFill>
                  <a:srgbClr val="2D3750"/>
                </a:solidFill>
                <a:latin typeface="Trebuchet MS"/>
              </a:rPr>
              <a:t>РЫНОК И ПОТРЕБИТЕЛИ</a:t>
            </a:r>
            <a:endParaRPr dirty="0">
              <a:solidFill>
                <a:srgbClr val="2D3750"/>
              </a:solidFill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3D680B1E-AF2A-7837-C70C-BDC492B7BE65}"/>
              </a:ext>
            </a:extLst>
          </p:cNvPr>
          <p:cNvSpPr/>
          <p:nvPr/>
        </p:nvSpPr>
        <p:spPr bwMode="auto">
          <a:xfrm>
            <a:off x="10661650" y="7559675"/>
            <a:ext cx="8991600" cy="2819400"/>
          </a:xfrm>
          <a:prstGeom prst="roundRect">
            <a:avLst/>
          </a:prstGeom>
          <a:solidFill>
            <a:srgbClr val="2D3750">
              <a:alpha val="70000"/>
            </a:srgbClr>
          </a:solidFill>
          <a:ln w="381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6">
            <a:extLst>
              <a:ext uri="{FF2B5EF4-FFF2-40B4-BE49-F238E27FC236}">
                <a16:creationId xmlns:a16="http://schemas.microsoft.com/office/drawing/2014/main" id="{948DD589-79AA-D48C-61DE-CD14EAD6ED9E}"/>
              </a:ext>
            </a:extLst>
          </p:cNvPr>
          <p:cNvSpPr/>
          <p:nvPr/>
        </p:nvSpPr>
        <p:spPr bwMode="auto">
          <a:xfrm>
            <a:off x="-300595" y="2832355"/>
            <a:ext cx="17937770" cy="2158654"/>
          </a:xfrm>
          <a:custGeom>
            <a:avLst/>
            <a:gdLst>
              <a:gd name="connsiteX0" fmla="*/ 0 w 8229600"/>
              <a:gd name="connsiteY0" fmla="*/ 0 h 1752600"/>
              <a:gd name="connsiteX1" fmla="*/ 8229600 w 8229600"/>
              <a:gd name="connsiteY1" fmla="*/ 0 h 1752600"/>
              <a:gd name="connsiteX2" fmla="*/ 8229600 w 8229600"/>
              <a:gd name="connsiteY2" fmla="*/ 1752600 h 1752600"/>
              <a:gd name="connsiteX3" fmla="*/ 0 w 8229600"/>
              <a:gd name="connsiteY3" fmla="*/ 1752600 h 1752600"/>
              <a:gd name="connsiteX4" fmla="*/ 0 w 8229600"/>
              <a:gd name="connsiteY4" fmla="*/ 0 h 1752600"/>
              <a:gd name="connsiteX0" fmla="*/ 0 w 8229600"/>
              <a:gd name="connsiteY0" fmla="*/ 0 h 1752600"/>
              <a:gd name="connsiteX1" fmla="*/ 8229600 w 8229600"/>
              <a:gd name="connsiteY1" fmla="*/ 0 h 1752600"/>
              <a:gd name="connsiteX2" fmla="*/ 6555347 w 8229600"/>
              <a:gd name="connsiteY2" fmla="*/ 1752600 h 1752600"/>
              <a:gd name="connsiteX3" fmla="*/ 0 w 8229600"/>
              <a:gd name="connsiteY3" fmla="*/ 1752600 h 1752600"/>
              <a:gd name="connsiteX4" fmla="*/ 0 w 8229600"/>
              <a:gd name="connsiteY4" fmla="*/ 0 h 1752600"/>
              <a:gd name="connsiteX0" fmla="*/ 0 w 8395924"/>
              <a:gd name="connsiteY0" fmla="*/ 0 h 1752600"/>
              <a:gd name="connsiteX1" fmla="*/ 8395924 w 8395924"/>
              <a:gd name="connsiteY1" fmla="*/ 10586 h 1752600"/>
              <a:gd name="connsiteX2" fmla="*/ 6555347 w 8395924"/>
              <a:gd name="connsiteY2" fmla="*/ 1752600 h 1752600"/>
              <a:gd name="connsiteX3" fmla="*/ 0 w 8395924"/>
              <a:gd name="connsiteY3" fmla="*/ 1752600 h 1752600"/>
              <a:gd name="connsiteX4" fmla="*/ 0 w 8395924"/>
              <a:gd name="connsiteY4" fmla="*/ 0 h 1752600"/>
              <a:gd name="connsiteX0" fmla="*/ 14769627 w 23165551"/>
              <a:gd name="connsiteY0" fmla="*/ 0 h 1752600"/>
              <a:gd name="connsiteX1" fmla="*/ 23165551 w 23165551"/>
              <a:gd name="connsiteY1" fmla="*/ 10586 h 1752600"/>
              <a:gd name="connsiteX2" fmla="*/ 21324974 w 23165551"/>
              <a:gd name="connsiteY2" fmla="*/ 1752600 h 1752600"/>
              <a:gd name="connsiteX3" fmla="*/ 0 w 23165551"/>
              <a:gd name="connsiteY3" fmla="*/ 1742014 h 1752600"/>
              <a:gd name="connsiteX4" fmla="*/ 14769627 w 23165551"/>
              <a:gd name="connsiteY4" fmla="*/ 0 h 1752600"/>
              <a:gd name="connsiteX0" fmla="*/ 0 w 23165793"/>
              <a:gd name="connsiteY0" fmla="*/ 0 h 1774386"/>
              <a:gd name="connsiteX1" fmla="*/ 23165793 w 23165793"/>
              <a:gd name="connsiteY1" fmla="*/ 32372 h 1774386"/>
              <a:gd name="connsiteX2" fmla="*/ 21325216 w 23165793"/>
              <a:gd name="connsiteY2" fmla="*/ 1774386 h 1774386"/>
              <a:gd name="connsiteX3" fmla="*/ 242 w 23165793"/>
              <a:gd name="connsiteY3" fmla="*/ 1763800 h 1774386"/>
              <a:gd name="connsiteX4" fmla="*/ 0 w 23165793"/>
              <a:gd name="connsiteY4" fmla="*/ 0 h 1774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65793" h="1774386">
                <a:moveTo>
                  <a:pt x="0" y="0"/>
                </a:moveTo>
                <a:lnTo>
                  <a:pt x="23165793" y="32372"/>
                </a:lnTo>
                <a:lnTo>
                  <a:pt x="21325216" y="1774386"/>
                </a:lnTo>
                <a:lnTo>
                  <a:pt x="242" y="1763800"/>
                </a:lnTo>
                <a:cubicBezTo>
                  <a:pt x="161" y="1175867"/>
                  <a:pt x="81" y="587933"/>
                  <a:pt x="0" y="0"/>
                </a:cubicBezTo>
                <a:close/>
              </a:path>
            </a:pathLst>
          </a:custGeom>
          <a:solidFill>
            <a:srgbClr val="2D375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F53108B-3B8C-E654-D6AA-FE873B135C3B}"/>
              </a:ext>
            </a:extLst>
          </p:cNvPr>
          <p:cNvSpPr txBox="1"/>
          <p:nvPr/>
        </p:nvSpPr>
        <p:spPr bwMode="auto">
          <a:xfrm>
            <a:off x="11594158" y="8107023"/>
            <a:ext cx="8089705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4000" b="1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Потенциальный потребитель</a:t>
            </a:r>
          </a:p>
          <a:p>
            <a:pPr algn="l"/>
            <a:endParaRPr lang="ru-RU" sz="1600" dirty="0">
              <a:solidFill>
                <a:schemeClr val="bg1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l"/>
            <a:r>
              <a:rPr lang="ru-RU" sz="24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Крупные компании из сферы тяжёлой промышленности такие как: РЖД, </a:t>
            </a:r>
            <a:r>
              <a:rPr lang="ru-RU" sz="2400" dirty="0" err="1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Россети</a:t>
            </a:r>
            <a:endParaRPr lang="ru-RU" sz="2400" dirty="0">
              <a:solidFill>
                <a:schemeClr val="bg1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3311D73-E1B0-F84D-433C-2C5F0E7B5E40}"/>
              </a:ext>
            </a:extLst>
          </p:cNvPr>
          <p:cNvSpPr txBox="1"/>
          <p:nvPr/>
        </p:nvSpPr>
        <p:spPr>
          <a:xfrm>
            <a:off x="4920146" y="5038756"/>
            <a:ext cx="5724419" cy="4247317"/>
          </a:xfrm>
          <a:custGeom>
            <a:avLst/>
            <a:gdLst>
              <a:gd name="connsiteX0" fmla="*/ 0 w 4343401"/>
              <a:gd name="connsiteY0" fmla="*/ 0 h 4524315"/>
              <a:gd name="connsiteX1" fmla="*/ 4343401 w 4343401"/>
              <a:gd name="connsiteY1" fmla="*/ 0 h 4524315"/>
              <a:gd name="connsiteX2" fmla="*/ 4343401 w 4343401"/>
              <a:gd name="connsiteY2" fmla="*/ 4524315 h 4524315"/>
              <a:gd name="connsiteX3" fmla="*/ 0 w 4343401"/>
              <a:gd name="connsiteY3" fmla="*/ 4524315 h 4524315"/>
              <a:gd name="connsiteX4" fmla="*/ 0 w 4343401"/>
              <a:gd name="connsiteY4" fmla="*/ 0 h 4524315"/>
              <a:gd name="connsiteX0" fmla="*/ 0 w 7152862"/>
              <a:gd name="connsiteY0" fmla="*/ 13252 h 4537567"/>
              <a:gd name="connsiteX1" fmla="*/ 7152862 w 7152862"/>
              <a:gd name="connsiteY1" fmla="*/ 0 h 4537567"/>
              <a:gd name="connsiteX2" fmla="*/ 4343401 w 7152862"/>
              <a:gd name="connsiteY2" fmla="*/ 4537567 h 4537567"/>
              <a:gd name="connsiteX3" fmla="*/ 0 w 7152862"/>
              <a:gd name="connsiteY3" fmla="*/ 4537567 h 4537567"/>
              <a:gd name="connsiteX4" fmla="*/ 0 w 7152862"/>
              <a:gd name="connsiteY4" fmla="*/ 13252 h 4537567"/>
              <a:gd name="connsiteX0" fmla="*/ 0 w 7152862"/>
              <a:gd name="connsiteY0" fmla="*/ 13252 h 5703758"/>
              <a:gd name="connsiteX1" fmla="*/ 7152862 w 7152862"/>
              <a:gd name="connsiteY1" fmla="*/ 0 h 5703758"/>
              <a:gd name="connsiteX2" fmla="*/ 3256722 w 7152862"/>
              <a:gd name="connsiteY2" fmla="*/ 5703758 h 5703758"/>
              <a:gd name="connsiteX3" fmla="*/ 0 w 7152862"/>
              <a:gd name="connsiteY3" fmla="*/ 4537567 h 5703758"/>
              <a:gd name="connsiteX4" fmla="*/ 0 w 7152862"/>
              <a:gd name="connsiteY4" fmla="*/ 13252 h 5703758"/>
              <a:gd name="connsiteX0" fmla="*/ 0 w 6728792"/>
              <a:gd name="connsiteY0" fmla="*/ 0 h 5690506"/>
              <a:gd name="connsiteX1" fmla="*/ 6728792 w 6728792"/>
              <a:gd name="connsiteY1" fmla="*/ 159026 h 5690506"/>
              <a:gd name="connsiteX2" fmla="*/ 3256722 w 6728792"/>
              <a:gd name="connsiteY2" fmla="*/ 5690506 h 5690506"/>
              <a:gd name="connsiteX3" fmla="*/ 0 w 6728792"/>
              <a:gd name="connsiteY3" fmla="*/ 4524315 h 5690506"/>
              <a:gd name="connsiteX4" fmla="*/ 0 w 6728792"/>
              <a:gd name="connsiteY4" fmla="*/ 0 h 5690506"/>
              <a:gd name="connsiteX0" fmla="*/ 0 w 6198705"/>
              <a:gd name="connsiteY0" fmla="*/ 0 h 5690506"/>
              <a:gd name="connsiteX1" fmla="*/ 6198705 w 6198705"/>
              <a:gd name="connsiteY1" fmla="*/ 238540 h 5690506"/>
              <a:gd name="connsiteX2" fmla="*/ 3256722 w 6198705"/>
              <a:gd name="connsiteY2" fmla="*/ 5690506 h 5690506"/>
              <a:gd name="connsiteX3" fmla="*/ 0 w 6198705"/>
              <a:gd name="connsiteY3" fmla="*/ 4524315 h 5690506"/>
              <a:gd name="connsiteX4" fmla="*/ 0 w 6198705"/>
              <a:gd name="connsiteY4" fmla="*/ 0 h 5690506"/>
              <a:gd name="connsiteX0" fmla="*/ 0 w 6596270"/>
              <a:gd name="connsiteY0" fmla="*/ 0 h 5690506"/>
              <a:gd name="connsiteX1" fmla="*/ 6596270 w 6596270"/>
              <a:gd name="connsiteY1" fmla="*/ 79513 h 5690506"/>
              <a:gd name="connsiteX2" fmla="*/ 3256722 w 6596270"/>
              <a:gd name="connsiteY2" fmla="*/ 5690506 h 5690506"/>
              <a:gd name="connsiteX3" fmla="*/ 0 w 6596270"/>
              <a:gd name="connsiteY3" fmla="*/ 4524315 h 5690506"/>
              <a:gd name="connsiteX4" fmla="*/ 0 w 6596270"/>
              <a:gd name="connsiteY4" fmla="*/ 0 h 5690506"/>
              <a:gd name="connsiteX0" fmla="*/ 0 w 7046844"/>
              <a:gd name="connsiteY0" fmla="*/ 0 h 5690506"/>
              <a:gd name="connsiteX1" fmla="*/ 7046844 w 7046844"/>
              <a:gd name="connsiteY1" fmla="*/ 26505 h 5690506"/>
              <a:gd name="connsiteX2" fmla="*/ 3256722 w 7046844"/>
              <a:gd name="connsiteY2" fmla="*/ 5690506 h 5690506"/>
              <a:gd name="connsiteX3" fmla="*/ 0 w 7046844"/>
              <a:gd name="connsiteY3" fmla="*/ 4524315 h 5690506"/>
              <a:gd name="connsiteX4" fmla="*/ 0 w 7046844"/>
              <a:gd name="connsiteY4" fmla="*/ 0 h 5690506"/>
              <a:gd name="connsiteX0" fmla="*/ 0 w 7046844"/>
              <a:gd name="connsiteY0" fmla="*/ 0 h 5730262"/>
              <a:gd name="connsiteX1" fmla="*/ 7046844 w 7046844"/>
              <a:gd name="connsiteY1" fmla="*/ 26505 h 5730262"/>
              <a:gd name="connsiteX2" fmla="*/ 3256722 w 7046844"/>
              <a:gd name="connsiteY2" fmla="*/ 5690506 h 5730262"/>
              <a:gd name="connsiteX3" fmla="*/ 0 w 7046844"/>
              <a:gd name="connsiteY3" fmla="*/ 5730262 h 5730262"/>
              <a:gd name="connsiteX4" fmla="*/ 0 w 7046844"/>
              <a:gd name="connsiteY4" fmla="*/ 0 h 5730262"/>
              <a:gd name="connsiteX0" fmla="*/ 0 w 7073348"/>
              <a:gd name="connsiteY0" fmla="*/ 39756 h 5703757"/>
              <a:gd name="connsiteX1" fmla="*/ 7073348 w 7073348"/>
              <a:gd name="connsiteY1" fmla="*/ 0 h 5703757"/>
              <a:gd name="connsiteX2" fmla="*/ 3283226 w 7073348"/>
              <a:gd name="connsiteY2" fmla="*/ 5664001 h 5703757"/>
              <a:gd name="connsiteX3" fmla="*/ 26504 w 7073348"/>
              <a:gd name="connsiteY3" fmla="*/ 5703757 h 5703757"/>
              <a:gd name="connsiteX4" fmla="*/ 0 w 7073348"/>
              <a:gd name="connsiteY4" fmla="*/ 39756 h 5703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3348" h="5703757">
                <a:moveTo>
                  <a:pt x="0" y="39756"/>
                </a:moveTo>
                <a:lnTo>
                  <a:pt x="7073348" y="0"/>
                </a:lnTo>
                <a:lnTo>
                  <a:pt x="3283226" y="5664001"/>
                </a:lnTo>
                <a:lnTo>
                  <a:pt x="26504" y="5703757"/>
                </a:lnTo>
                <a:lnTo>
                  <a:pt x="0" y="39756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TAM </a:t>
            </a:r>
            <a:r>
              <a:rPr lang="ru-RU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— общий рынок корпоративного обучения и цифровизации персонала</a:t>
            </a:r>
            <a:br>
              <a:rPr lang="ru-RU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</a:br>
            <a:endParaRPr lang="ru-RU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>
              <a:buNone/>
            </a:pPr>
            <a:r>
              <a:rPr lang="ru-RU" dirty="0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≈ 2–3 млрд ₽/год (транспорт + энергетика + учебные центры)</a:t>
            </a:r>
            <a:br>
              <a:rPr lang="ru-RU" dirty="0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</a:br>
            <a:endParaRPr lang="ru-RU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>
              <a:buNone/>
            </a:pPr>
            <a:r>
              <a:rPr lang="ru-RU" sz="240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SAM</a:t>
            </a:r>
            <a:r>
              <a:rPr lang="ru-RU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— сегмент мобильных отраслевых решений</a:t>
            </a:r>
            <a:br>
              <a:rPr lang="ru-RU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</a:br>
            <a:endParaRPr lang="ru-RU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>
              <a:buNone/>
            </a:pPr>
            <a:r>
              <a:rPr lang="ru-RU" dirty="0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≈ 300–500 млн ₽/год</a:t>
            </a:r>
            <a:br>
              <a:rPr lang="ru-RU" dirty="0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</a:br>
            <a:endParaRPr lang="ru-RU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>
              <a:buNone/>
            </a:pPr>
            <a:r>
              <a:rPr lang="ru-RU" sz="240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SOM</a:t>
            </a:r>
            <a:r>
              <a:rPr lang="ru-RU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— доля, которую планируем занять </a:t>
            </a:r>
          </a:p>
          <a:p>
            <a:pPr>
              <a:buNone/>
            </a:pPr>
            <a:r>
              <a:rPr lang="ru-RU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в 2–3 года</a:t>
            </a:r>
            <a:br>
              <a:rPr lang="ru-RU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</a:br>
            <a:endParaRPr lang="ru-RU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>
              <a:buNone/>
            </a:pPr>
            <a:r>
              <a:rPr lang="ru-RU" dirty="0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1–3% рынка → 20–60 млн ₽/год</a:t>
            </a:r>
            <a:endParaRPr lang="ru-RU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8B815A0-B45D-AD62-40A8-996E30BDDC1F}"/>
              </a:ext>
            </a:extLst>
          </p:cNvPr>
          <p:cNvSpPr txBox="1"/>
          <p:nvPr/>
        </p:nvSpPr>
        <p:spPr>
          <a:xfrm>
            <a:off x="4920146" y="3371248"/>
            <a:ext cx="452230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Потребность: </a:t>
            </a:r>
            <a:r>
              <a:rPr lang="ru-RU" dirty="0">
                <a:solidFill>
                  <a:schemeClr val="bg1"/>
                </a:solidFill>
              </a:rPr>
              <a:t>обучение персонала, контроль компетенций, доступ к данным, безопасность, импортозамещение.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E72822F-D900-4E49-3452-2218710E7825}"/>
              </a:ext>
            </a:extLst>
          </p:cNvPr>
          <p:cNvSpPr txBox="1"/>
          <p:nvPr/>
        </p:nvSpPr>
        <p:spPr>
          <a:xfrm>
            <a:off x="12881982" y="3323954"/>
            <a:ext cx="33663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Почему мы: </a:t>
            </a:r>
            <a:r>
              <a:rPr lang="ru-RU" sz="1800" dirty="0" err="1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LOKORail</a:t>
            </a:r>
            <a:r>
              <a:rPr lang="ru-RU" sz="18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снижает риски, ускоряет процессы и упрощает работу сотрудников.</a:t>
            </a:r>
            <a:endParaRPr lang="ru-RU" dirty="0"/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D68B4B8-2F93-5699-3FEC-94C36D4EC2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929" y="1434454"/>
            <a:ext cx="5193883" cy="51938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5D92C277-AC1D-2CBE-FB08-7CAF690231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6" y="83185"/>
            <a:ext cx="2884714" cy="192087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1CDDA6F-A2FD-C719-7B53-94630427AC1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55" y="3265621"/>
            <a:ext cx="3912360" cy="84667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B0807F5-EFE2-3C3E-3ED1-BE2FA57DD3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8572" y="3078389"/>
            <a:ext cx="4355127" cy="8841213"/>
          </a:xfrm>
          <a:prstGeom prst="rect">
            <a:avLst/>
          </a:prstGeom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B3B1A131-0C3E-66F6-43B5-4C6659B408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597275"/>
            <a:ext cx="20104100" cy="14433550"/>
          </a:xfrm>
          <a:prstGeom prst="rect">
            <a:avLst/>
          </a:prstGeom>
        </p:spPr>
      </p:pic>
      <p:sp>
        <p:nvSpPr>
          <p:cNvPr id="20" name="사각형: 둥근 모서리 10">
            <a:extLst>
              <a:ext uri="{FF2B5EF4-FFF2-40B4-BE49-F238E27FC236}">
                <a16:creationId xmlns:a16="http://schemas.microsoft.com/office/drawing/2014/main" id="{B0102DF5-0F90-3F2F-161D-9F31AA31C1AA}"/>
              </a:ext>
            </a:extLst>
          </p:cNvPr>
          <p:cNvSpPr/>
          <p:nvPr/>
        </p:nvSpPr>
        <p:spPr>
          <a:xfrm>
            <a:off x="1165233" y="2133108"/>
            <a:ext cx="17773634" cy="11063681"/>
          </a:xfrm>
          <a:prstGeom prst="roundRect">
            <a:avLst>
              <a:gd name="adj" fmla="val 4209"/>
            </a:avLst>
          </a:prstGeom>
          <a:gradFill>
            <a:gsLst>
              <a:gs pos="0">
                <a:srgbClr val="4F81BD"/>
              </a:gs>
              <a:gs pos="100000">
                <a:schemeClr val="bg1">
                  <a:lumMod val="100000"/>
                  <a:alpha val="0"/>
                </a:schemeClr>
              </a:gs>
            </a:gsLst>
            <a:lin ang="5400000" scaled="1"/>
          </a:gra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0781" tIns="75390" rIns="150781" bIns="753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309" dirty="0">
              <a:solidFill>
                <a:srgbClr val="5747E1"/>
              </a:solidFill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9B9828A1-2D48-D587-55B1-FB9AE52780D2}"/>
              </a:ext>
            </a:extLst>
          </p:cNvPr>
          <p:cNvSpPr/>
          <p:nvPr/>
        </p:nvSpPr>
        <p:spPr>
          <a:xfrm>
            <a:off x="1436008" y="2359420"/>
            <a:ext cx="2855572" cy="5173623"/>
          </a:xfrm>
          <a:prstGeom prst="roundRect">
            <a:avLst/>
          </a:prstGeom>
          <a:gradFill flip="none" rotWithShape="1">
            <a:gsLst>
              <a:gs pos="0">
                <a:srgbClr val="E8E8E8"/>
              </a:gs>
              <a:gs pos="50000">
                <a:srgbClr val="E8E8E8"/>
              </a:gs>
              <a:gs pos="100000">
                <a:srgbClr val="FFFFFF">
                  <a:shade val="100000"/>
                  <a:satMod val="115000"/>
                </a:srgbClr>
              </a:gs>
            </a:gsLst>
            <a:lin ang="16200000" scaled="1"/>
            <a:tileRect/>
          </a:gradFill>
          <a:ln w="25400" cap="flat">
            <a:noFill/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5387" tIns="75387" rIns="75387" bIns="75387" numCol="1" spcCol="38100" rtlCol="0" anchor="ctr">
            <a:spAutoFit/>
          </a:bodyPr>
          <a:lstStyle/>
          <a:p>
            <a:pPr algn="l" defTabSz="1507846" rtl="0" hangingPunct="0"/>
            <a:endParaRPr lang="ru-RU" sz="2968">
              <a:solidFill>
                <a:srgbClr val="000000"/>
              </a:solidFill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0C5DCC61-4F7C-FECD-B105-57D5D711C627}"/>
              </a:ext>
            </a:extLst>
          </p:cNvPr>
          <p:cNvSpPr/>
          <p:nvPr/>
        </p:nvSpPr>
        <p:spPr>
          <a:xfrm>
            <a:off x="8643452" y="2354144"/>
            <a:ext cx="2814773" cy="5178899"/>
          </a:xfrm>
          <a:prstGeom prst="roundRect">
            <a:avLst/>
          </a:prstGeom>
          <a:gradFill flip="none" rotWithShape="1">
            <a:gsLst>
              <a:gs pos="0">
                <a:srgbClr val="E8E8E8"/>
              </a:gs>
              <a:gs pos="50000">
                <a:srgbClr val="E8E8E8"/>
              </a:gs>
              <a:gs pos="100000">
                <a:srgbClr val="FFFFFF">
                  <a:shade val="100000"/>
                  <a:satMod val="115000"/>
                </a:srgbClr>
              </a:gs>
            </a:gsLst>
            <a:lin ang="16200000" scaled="1"/>
            <a:tileRect/>
          </a:gradFill>
          <a:ln w="25400" cap="flat">
            <a:noFill/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5387" tIns="75387" rIns="75387" bIns="75387" numCol="1" spcCol="38100" rtlCol="0" anchor="ctr">
            <a:spAutoFit/>
          </a:bodyPr>
          <a:lstStyle/>
          <a:p>
            <a:pPr algn="l" defTabSz="1507846" rtl="0" hangingPunct="0"/>
            <a:endParaRPr lang="ru-RU" sz="2968">
              <a:solidFill>
                <a:srgbClr val="000000"/>
              </a:solidFill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D1BD0348-EE84-1996-0454-5B4072D04C7D}"/>
              </a:ext>
            </a:extLst>
          </p:cNvPr>
          <p:cNvSpPr/>
          <p:nvPr/>
        </p:nvSpPr>
        <p:spPr>
          <a:xfrm>
            <a:off x="15697090" y="2354145"/>
            <a:ext cx="2969165" cy="5178898"/>
          </a:xfrm>
          <a:prstGeom prst="roundRect">
            <a:avLst/>
          </a:prstGeom>
          <a:gradFill flip="none" rotWithShape="1">
            <a:gsLst>
              <a:gs pos="0">
                <a:srgbClr val="E8E8E8"/>
              </a:gs>
              <a:gs pos="50000">
                <a:srgbClr val="E8E8E8"/>
              </a:gs>
              <a:gs pos="100000">
                <a:srgbClr val="FFFFFF">
                  <a:shade val="100000"/>
                  <a:satMod val="115000"/>
                </a:srgbClr>
              </a:gs>
            </a:gsLst>
            <a:lin ang="16200000" scaled="1"/>
            <a:tileRect/>
          </a:gradFill>
          <a:ln w="25400" cap="flat">
            <a:noFill/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5387" tIns="75387" rIns="75387" bIns="75387" numCol="1" spcCol="38100" rtlCol="0" anchor="ctr">
            <a:spAutoFit/>
          </a:bodyPr>
          <a:lstStyle/>
          <a:p>
            <a:pPr algn="l" defTabSz="1507846" rtl="0" hangingPunct="0"/>
            <a:endParaRPr lang="ru-RU" sz="2968">
              <a:solidFill>
                <a:srgbClr val="000000"/>
              </a:solidFill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CC43F4A6-F87F-0549-A8CB-25EF4C6EFD9D}"/>
              </a:ext>
            </a:extLst>
          </p:cNvPr>
          <p:cNvSpPr/>
          <p:nvPr/>
        </p:nvSpPr>
        <p:spPr>
          <a:xfrm>
            <a:off x="4547548" y="2354144"/>
            <a:ext cx="3829901" cy="2402068"/>
          </a:xfrm>
          <a:prstGeom prst="roundRect">
            <a:avLst/>
          </a:prstGeom>
          <a:gradFill flip="none" rotWithShape="1">
            <a:gsLst>
              <a:gs pos="0">
                <a:srgbClr val="E8E8E8"/>
              </a:gs>
              <a:gs pos="50000">
                <a:srgbClr val="E8E8E8"/>
              </a:gs>
              <a:gs pos="100000">
                <a:srgbClr val="FFFFFF">
                  <a:shade val="100000"/>
                  <a:satMod val="115000"/>
                </a:srgbClr>
              </a:gs>
            </a:gsLst>
            <a:lin ang="16200000" scaled="1"/>
            <a:tileRect/>
          </a:gradFill>
          <a:ln w="25400" cap="flat">
            <a:noFill/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5387" tIns="75387" rIns="75387" bIns="75387" numCol="1" spcCol="38100" rtlCol="0" anchor="ctr">
            <a:spAutoFit/>
          </a:bodyPr>
          <a:lstStyle/>
          <a:p>
            <a:pPr algn="l" defTabSz="1507846" rtl="0" hangingPunct="0"/>
            <a:endParaRPr lang="ru-RU" sz="2968">
              <a:solidFill>
                <a:srgbClr val="000000"/>
              </a:solidFill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E41CBA57-82CC-C25B-14FF-3A33CACA0D0F}"/>
              </a:ext>
            </a:extLst>
          </p:cNvPr>
          <p:cNvSpPr/>
          <p:nvPr/>
        </p:nvSpPr>
        <p:spPr>
          <a:xfrm>
            <a:off x="4562354" y="4882442"/>
            <a:ext cx="3761545" cy="2650601"/>
          </a:xfrm>
          <a:prstGeom prst="roundRect">
            <a:avLst/>
          </a:prstGeom>
          <a:gradFill flip="none" rotWithShape="1">
            <a:gsLst>
              <a:gs pos="0">
                <a:srgbClr val="E8E8E8"/>
              </a:gs>
              <a:gs pos="50000">
                <a:srgbClr val="E8E8E8"/>
              </a:gs>
              <a:gs pos="100000">
                <a:srgbClr val="FFFFFF">
                  <a:shade val="100000"/>
                  <a:satMod val="115000"/>
                </a:srgbClr>
              </a:gs>
            </a:gsLst>
            <a:lin ang="16200000" scaled="1"/>
            <a:tileRect/>
          </a:gradFill>
          <a:ln w="25400" cap="flat">
            <a:noFill/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5387" tIns="75387" rIns="75387" bIns="75387" numCol="1" spcCol="38100" rtlCol="0" anchor="ctr">
            <a:spAutoFit/>
          </a:bodyPr>
          <a:lstStyle/>
          <a:p>
            <a:pPr algn="l" defTabSz="1507846" rtl="0" hangingPunct="0"/>
            <a:endParaRPr lang="ru-RU" sz="2968">
              <a:solidFill>
                <a:srgbClr val="000000"/>
              </a:solidFill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D142595A-5A32-9EF1-03E3-0811B41625CE}"/>
              </a:ext>
            </a:extLst>
          </p:cNvPr>
          <p:cNvSpPr/>
          <p:nvPr/>
        </p:nvSpPr>
        <p:spPr>
          <a:xfrm>
            <a:off x="11746243" y="2354144"/>
            <a:ext cx="3689367" cy="2402067"/>
          </a:xfrm>
          <a:prstGeom prst="roundRect">
            <a:avLst/>
          </a:prstGeom>
          <a:gradFill flip="none" rotWithShape="1">
            <a:gsLst>
              <a:gs pos="0">
                <a:srgbClr val="E8E8E8"/>
              </a:gs>
              <a:gs pos="50000">
                <a:srgbClr val="E8E8E8"/>
              </a:gs>
              <a:gs pos="100000">
                <a:srgbClr val="FFFFFF">
                  <a:shade val="100000"/>
                  <a:satMod val="115000"/>
                </a:srgbClr>
              </a:gs>
            </a:gsLst>
            <a:lin ang="16200000" scaled="1"/>
            <a:tileRect/>
          </a:gradFill>
          <a:ln w="25400" cap="flat">
            <a:noFill/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5387" tIns="75387" rIns="75387" bIns="75387" numCol="1" spcCol="38100" rtlCol="0" anchor="ctr">
            <a:spAutoFit/>
          </a:bodyPr>
          <a:lstStyle/>
          <a:p>
            <a:pPr algn="l" defTabSz="1507846" rtl="0" hangingPunct="0"/>
            <a:endParaRPr lang="ru-RU" sz="2968">
              <a:solidFill>
                <a:srgbClr val="000000"/>
              </a:solidFill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AD4D5C83-8595-B921-2463-18D336E02D68}"/>
              </a:ext>
            </a:extLst>
          </p:cNvPr>
          <p:cNvSpPr/>
          <p:nvPr/>
        </p:nvSpPr>
        <p:spPr>
          <a:xfrm>
            <a:off x="11741472" y="4890536"/>
            <a:ext cx="3712881" cy="2642507"/>
          </a:xfrm>
          <a:prstGeom prst="roundRect">
            <a:avLst/>
          </a:prstGeom>
          <a:gradFill flip="none" rotWithShape="1">
            <a:gsLst>
              <a:gs pos="0">
                <a:srgbClr val="E8E8E8"/>
              </a:gs>
              <a:gs pos="50000">
                <a:srgbClr val="E8E8E8"/>
              </a:gs>
              <a:gs pos="100000">
                <a:srgbClr val="FFFFFF">
                  <a:shade val="100000"/>
                  <a:satMod val="115000"/>
                </a:srgbClr>
              </a:gs>
            </a:gsLst>
            <a:lin ang="16200000" scaled="1"/>
            <a:tileRect/>
          </a:gradFill>
          <a:ln w="25400" cap="flat">
            <a:noFill/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5387" tIns="75387" rIns="75387" bIns="75387" numCol="1" spcCol="38100" rtlCol="0" anchor="ctr">
            <a:spAutoFit/>
          </a:bodyPr>
          <a:lstStyle/>
          <a:p>
            <a:pPr algn="l" defTabSz="1507846" rtl="0" hangingPunct="0"/>
            <a:endParaRPr lang="ru-RU" sz="2968">
              <a:solidFill>
                <a:srgbClr val="000000"/>
              </a:solidFill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58D3317E-686B-9A7B-04A1-DAFF7B7AC6FC}"/>
              </a:ext>
            </a:extLst>
          </p:cNvPr>
          <p:cNvSpPr/>
          <p:nvPr/>
        </p:nvSpPr>
        <p:spPr>
          <a:xfrm>
            <a:off x="1436007" y="7778767"/>
            <a:ext cx="8416128" cy="2905108"/>
          </a:xfrm>
          <a:prstGeom prst="roundRect">
            <a:avLst/>
          </a:prstGeom>
          <a:gradFill flip="none" rotWithShape="1">
            <a:gsLst>
              <a:gs pos="0">
                <a:srgbClr val="E8E8E8"/>
              </a:gs>
              <a:gs pos="50000">
                <a:srgbClr val="E8E8E8"/>
              </a:gs>
              <a:gs pos="100000">
                <a:srgbClr val="FFFFFF">
                  <a:shade val="100000"/>
                  <a:satMod val="115000"/>
                </a:srgbClr>
              </a:gs>
            </a:gsLst>
            <a:lin ang="16200000" scaled="1"/>
            <a:tileRect/>
          </a:gradFill>
          <a:ln w="25400" cap="flat">
            <a:noFill/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5387" tIns="75387" rIns="75387" bIns="75387" numCol="1" spcCol="38100" rtlCol="0" anchor="ctr">
            <a:spAutoFit/>
          </a:bodyPr>
          <a:lstStyle/>
          <a:p>
            <a:pPr algn="l" defTabSz="1507846" rtl="0" hangingPunct="0"/>
            <a:endParaRPr lang="ru-RU" sz="2968"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243457EE-E281-9B70-B10C-F5E9077C8510}"/>
              </a:ext>
            </a:extLst>
          </p:cNvPr>
          <p:cNvSpPr/>
          <p:nvPr/>
        </p:nvSpPr>
        <p:spPr>
          <a:xfrm>
            <a:off x="10258361" y="7778767"/>
            <a:ext cx="8274280" cy="2905108"/>
          </a:xfrm>
          <a:prstGeom prst="roundRect">
            <a:avLst/>
          </a:prstGeom>
          <a:gradFill>
            <a:gsLst>
              <a:gs pos="0">
                <a:srgbClr val="E8E8E8"/>
              </a:gs>
              <a:gs pos="50000">
                <a:srgbClr val="E8E8E8"/>
              </a:gs>
              <a:gs pos="100000">
                <a:srgbClr val="FFFFFF">
                  <a:shade val="100000"/>
                  <a:satMod val="115000"/>
                </a:srgbClr>
              </a:gs>
            </a:gsLst>
            <a:lin ang="16200000" scaled="1"/>
          </a:gradFill>
          <a:ln w="25400" cap="flat">
            <a:noFill/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5387" tIns="75387" rIns="75387" bIns="75387" numCol="1" spcCol="38100" rtlCol="0" anchor="ctr">
            <a:spAutoFit/>
          </a:bodyPr>
          <a:lstStyle/>
          <a:p>
            <a:pPr algn="l" defTabSz="1507846" rtl="0" hangingPunct="0"/>
            <a:endParaRPr lang="ru-RU" sz="2968">
              <a:solidFill>
                <a:srgbClr val="000000"/>
              </a:solidFill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6C6A22C-AEFD-6E5F-4D0A-6F2BC04E5D8E}"/>
              </a:ext>
            </a:extLst>
          </p:cNvPr>
          <p:cNvSpPr txBox="1"/>
          <p:nvPr/>
        </p:nvSpPr>
        <p:spPr>
          <a:xfrm>
            <a:off x="15869111" y="2689919"/>
            <a:ext cx="2839183" cy="32316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Сегменты потребителей</a:t>
            </a:r>
          </a:p>
          <a:p>
            <a:pPr marL="565442" indent="-565442">
              <a:buAutoNum type="arabicPeriod"/>
            </a:pPr>
            <a:endParaRPr lang="ru-RU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Основные: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крупные инфраструктурные компании (РЖД, </a:t>
            </a:r>
            <a:r>
              <a:rPr lang="ru-RU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Россети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Транснефть);учебные центры и корпоративные университеты;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региональные центры подготовки кадров;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предприятия транспорта, энергетики, промышленности.</a:t>
            </a:r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Пользовательские роли: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обучающиеся (сотрудники);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руководители подразделений;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методисты и преподаватели;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HR и службы обучения;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службы безопасности и аттестации.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5FCC41F-9483-AE60-B89B-F2B2EF214DB8}"/>
              </a:ext>
            </a:extLst>
          </p:cNvPr>
          <p:cNvSpPr txBox="1"/>
          <p:nvPr/>
        </p:nvSpPr>
        <p:spPr>
          <a:xfrm>
            <a:off x="8732984" y="2689919"/>
            <a:ext cx="2677671" cy="39703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buNone/>
            </a:pPr>
            <a:r>
              <a:rPr lang="ru-RU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Ключевые ценности</a:t>
            </a:r>
          </a:p>
          <a:p>
            <a:pPr>
              <a:buNone/>
            </a:pPr>
            <a:endParaRPr lang="ru-RU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единая система обучения, тестирования и аналитики;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адаптивная оценка компетенций на базе отечественного ИИ;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офлайн‑режим для полевых сотрудников;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автоматизация аттестаций и проверок знаний;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прозрачная аналитика рисков и пробелов в компетенциях;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удобные инструменты для руководителей (отчёты, назначения, контроль);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ИИ‑органайзер документов и файлов (чек‑листы, отчёты, таблицы);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соответствие требованиям ИБ и импортозамещения.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C6B68E9-7728-6994-303E-273B6557C72F}"/>
              </a:ext>
            </a:extLst>
          </p:cNvPr>
          <p:cNvSpPr txBox="1"/>
          <p:nvPr/>
        </p:nvSpPr>
        <p:spPr>
          <a:xfrm>
            <a:off x="11944011" y="5242293"/>
            <a:ext cx="3480467" cy="19389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buNone/>
            </a:pPr>
            <a:r>
              <a:rPr lang="ru-RU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 Каналы</a:t>
            </a:r>
          </a:p>
          <a:p>
            <a:pPr>
              <a:buNone/>
            </a:pPr>
            <a:endParaRPr lang="ru-RU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прямые продажи в корпоративные структуры;</a:t>
            </a:r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пилотные проекты;</a:t>
            </a:r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отраслевые мероприятия и конференции;</a:t>
            </a:r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партнёрства с учебными центрами;</a:t>
            </a:r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демонстрации и презентации;</a:t>
            </a:r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сайт и экспертные материалы (вспомогательный канал).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A1AF9B1-6B03-AC97-F8D0-7EA7C931CA67}"/>
              </a:ext>
            </a:extLst>
          </p:cNvPr>
          <p:cNvSpPr txBox="1"/>
          <p:nvPr/>
        </p:nvSpPr>
        <p:spPr>
          <a:xfrm>
            <a:off x="11875584" y="2678014"/>
            <a:ext cx="3617320" cy="1754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buNone/>
            </a:pPr>
            <a:r>
              <a:rPr lang="ru-RU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4. Взаимоотношения с клиентами</a:t>
            </a:r>
          </a:p>
          <a:p>
            <a:pPr>
              <a:buNone/>
            </a:pPr>
            <a:endParaRPr lang="ru-RU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персональное сопровождение внедрения;</a:t>
            </a:r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выделенный менеджер проекта;</a:t>
            </a:r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техническая поддержка 24/7;</a:t>
            </a:r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регулярные обновления и расширение функционала;</a:t>
            </a:r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обучение методистов и руководителей;</a:t>
            </a:r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аналитические отчёты и рекомендации.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3358D7C-1E11-B237-319A-510243F0CD55}"/>
              </a:ext>
            </a:extLst>
          </p:cNvPr>
          <p:cNvSpPr txBox="1"/>
          <p:nvPr/>
        </p:nvSpPr>
        <p:spPr>
          <a:xfrm>
            <a:off x="10637526" y="8366900"/>
            <a:ext cx="7515949" cy="18158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buNone/>
            </a:pPr>
            <a:r>
              <a:rPr lang="ru-R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5. Потоки доходов</a:t>
            </a:r>
          </a:p>
          <a:p>
            <a:pPr>
              <a:buNone/>
            </a:pPr>
            <a:endParaRPr lang="ru-RU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Основные: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годовая подписка за сотрудника (1 600 ₽/год);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корпоративные лицензии (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white-label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);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оплата внедрения и кастомизации.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Дополнительные: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платные модули (ИИ‑аналитика, расширенная отчётность);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интеграции с корпоративными системами;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методические пакеты и отраслевые курсы;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сопровождение пилотов.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DA20CE8-E61B-8146-8981-9B15ADD10B48}"/>
              </a:ext>
            </a:extLst>
          </p:cNvPr>
          <p:cNvSpPr txBox="1"/>
          <p:nvPr/>
        </p:nvSpPr>
        <p:spPr>
          <a:xfrm>
            <a:off x="4651284" y="5281979"/>
            <a:ext cx="3622427" cy="19389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buNone/>
            </a:pPr>
            <a:r>
              <a:rPr lang="ru-RU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6. Ключевые ресурсы</a:t>
            </a:r>
          </a:p>
          <a:p>
            <a:pPr>
              <a:buNone/>
            </a:pPr>
            <a:endParaRPr lang="ru-RU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мобильное приложение (</a:t>
            </a:r>
            <a:r>
              <a:rPr lang="ru-RU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iOS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ru-RU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Android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backend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-платформа и API;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админ‑панель;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ИИ‑модуль адаптивной оценки;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ИИ‑органайзер документов;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контент (курсы, тесты, компетенции);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команда разработки, методисты, аналитики;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инфраструктура (серверы, безопасность).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9095DC1-8C21-73EB-3AE5-6F98EE32304C}"/>
              </a:ext>
            </a:extLst>
          </p:cNvPr>
          <p:cNvSpPr txBox="1"/>
          <p:nvPr/>
        </p:nvSpPr>
        <p:spPr>
          <a:xfrm>
            <a:off x="4720690" y="2727314"/>
            <a:ext cx="3809755" cy="1754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buNone/>
            </a:pPr>
            <a:r>
              <a:rPr lang="ru-RU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7. Ключевые действия</a:t>
            </a:r>
          </a:p>
          <a:p>
            <a:pPr>
              <a:buNone/>
            </a:pPr>
            <a:endParaRPr lang="ru-RU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разработка и поддержка платформы;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создание и обновление контента;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внедрение у заказчиков;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интеграции с корпоративными системами;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аналитика компетенций и обучение;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сопровождение пилотов;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развитие ИИ‑модулей.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8775400-8FD6-C2EA-DE83-45CA9238890B}"/>
              </a:ext>
            </a:extLst>
          </p:cNvPr>
          <p:cNvSpPr txBox="1"/>
          <p:nvPr/>
        </p:nvSpPr>
        <p:spPr>
          <a:xfrm>
            <a:off x="1488105" y="2754995"/>
            <a:ext cx="2689527" cy="26959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buNone/>
            </a:pPr>
            <a:r>
              <a:rPr lang="ru-RU" sz="1319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8. Ключевые партнёры</a:t>
            </a:r>
          </a:p>
          <a:p>
            <a:pPr>
              <a:buNone/>
            </a:pPr>
            <a:endParaRPr lang="ru-RU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учебные центры и корпоративные университеты;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отраслевые институты (транспорт,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энергетика);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интеграторы и поставщики </a:t>
            </a:r>
            <a:b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ИТ‑решений;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эксперты по безопасности и аттестациям;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региональные институты развития;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грантовые программы и акселераторы.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EA4BAE7-6A0A-DFD0-5509-71DB60D01388}"/>
              </a:ext>
            </a:extLst>
          </p:cNvPr>
          <p:cNvSpPr txBox="1"/>
          <p:nvPr/>
        </p:nvSpPr>
        <p:spPr>
          <a:xfrm>
            <a:off x="1652353" y="8323380"/>
            <a:ext cx="8023391" cy="18158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buNone/>
            </a:pPr>
            <a:r>
              <a:rPr lang="ru-R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9. Структура доходов</a:t>
            </a:r>
          </a:p>
          <a:p>
            <a:pPr>
              <a:buNone/>
            </a:pPr>
            <a:endParaRPr lang="ru-RU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CAPEX (единовременные):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разработка мобильного приложения;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backend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и API;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админ‑панель;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UX/UI;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тестирование;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инфраструктура;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методический контент;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управление проектом.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OPEX (ежемесячные):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серверы и хостинг;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техподдержка;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обновления и разработка;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маркетинг;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административные расходы;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юридическое сопровождение.</a:t>
            </a:r>
          </a:p>
        </p:txBody>
      </p:sp>
      <p:sp>
        <p:nvSpPr>
          <p:cNvPr id="13" name="object 20">
            <a:extLst>
              <a:ext uri="{FF2B5EF4-FFF2-40B4-BE49-F238E27FC236}">
                <a16:creationId xmlns:a16="http://schemas.microsoft.com/office/drawing/2014/main" id="{421E965E-709D-5BEA-01C6-0B32525CDE14}"/>
              </a:ext>
            </a:extLst>
          </p:cNvPr>
          <p:cNvSpPr txBox="1"/>
          <p:nvPr/>
        </p:nvSpPr>
        <p:spPr bwMode="auto">
          <a:xfrm>
            <a:off x="658446" y="1140405"/>
            <a:ext cx="18784783" cy="961605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 dirty="0">
                <a:solidFill>
                  <a:srgbClr val="2D3750"/>
                </a:solidFill>
                <a:latin typeface="Trebuchet MS"/>
                <a:cs typeface="Trebuchet MS"/>
              </a:rPr>
              <a:t>БИЗНЕС-МОДЕЛЬ (</a:t>
            </a:r>
            <a:r>
              <a:rPr lang="en-US" sz="5900" b="1" spc="125" dirty="0">
                <a:solidFill>
                  <a:srgbClr val="2D3750"/>
                </a:solidFill>
                <a:latin typeface="Trebuchet MS"/>
                <a:cs typeface="Trebuchet MS"/>
              </a:rPr>
              <a:t>canvas)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B8B89A7-84A3-9D2D-B320-F47B7AA150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6" y="83185"/>
            <a:ext cx="2884714" cy="192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222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" name="Трапеция 4">
            <a:extLst>
              <a:ext uri="{FF2B5EF4-FFF2-40B4-BE49-F238E27FC236}">
                <a16:creationId xmlns:a16="http://schemas.microsoft.com/office/drawing/2014/main" id="{A44CD84B-E9B8-A81B-97C2-34B967B138E3}"/>
              </a:ext>
            </a:extLst>
          </p:cNvPr>
          <p:cNvSpPr/>
          <p:nvPr/>
        </p:nvSpPr>
        <p:spPr bwMode="auto">
          <a:xfrm>
            <a:off x="7845121" y="-35164"/>
            <a:ext cx="12276064" cy="11344887"/>
          </a:xfrm>
          <a:custGeom>
            <a:avLst/>
            <a:gdLst>
              <a:gd name="connsiteX0" fmla="*/ 0 w 12725400"/>
              <a:gd name="connsiteY0" fmla="*/ 10210800 h 10210800"/>
              <a:gd name="connsiteX1" fmla="*/ 2552700 w 12725400"/>
              <a:gd name="connsiteY1" fmla="*/ 0 h 10210800"/>
              <a:gd name="connsiteX2" fmla="*/ 10172700 w 12725400"/>
              <a:gd name="connsiteY2" fmla="*/ 0 h 10210800"/>
              <a:gd name="connsiteX3" fmla="*/ 12725400 w 12725400"/>
              <a:gd name="connsiteY3" fmla="*/ 10210800 h 10210800"/>
              <a:gd name="connsiteX4" fmla="*/ 0 w 12725400"/>
              <a:gd name="connsiteY4" fmla="*/ 10210800 h 10210800"/>
              <a:gd name="connsiteX0" fmla="*/ 0 w 12980295"/>
              <a:gd name="connsiteY0" fmla="*/ 10622924 h 10622924"/>
              <a:gd name="connsiteX1" fmla="*/ 2552700 w 12980295"/>
              <a:gd name="connsiteY1" fmla="*/ 412124 h 10622924"/>
              <a:gd name="connsiteX2" fmla="*/ 12980295 w 12980295"/>
              <a:gd name="connsiteY2" fmla="*/ 0 h 10622924"/>
              <a:gd name="connsiteX3" fmla="*/ 12725400 w 12980295"/>
              <a:gd name="connsiteY3" fmla="*/ 10622924 h 10622924"/>
              <a:gd name="connsiteX4" fmla="*/ 0 w 12980295"/>
              <a:gd name="connsiteY4" fmla="*/ 10622924 h 10622924"/>
              <a:gd name="connsiteX0" fmla="*/ 0 w 12980295"/>
              <a:gd name="connsiteY0" fmla="*/ 10622924 h 11318383"/>
              <a:gd name="connsiteX1" fmla="*/ 2552700 w 12980295"/>
              <a:gd name="connsiteY1" fmla="*/ 412124 h 11318383"/>
              <a:gd name="connsiteX2" fmla="*/ 12980295 w 12980295"/>
              <a:gd name="connsiteY2" fmla="*/ 0 h 11318383"/>
              <a:gd name="connsiteX3" fmla="*/ 12931462 w 12980295"/>
              <a:gd name="connsiteY3" fmla="*/ 11318383 h 11318383"/>
              <a:gd name="connsiteX4" fmla="*/ 0 w 12980295"/>
              <a:gd name="connsiteY4" fmla="*/ 10622924 h 11318383"/>
              <a:gd name="connsiteX0" fmla="*/ 0 w 13044690"/>
              <a:gd name="connsiteY0" fmla="*/ 11331262 h 11331262"/>
              <a:gd name="connsiteX1" fmla="*/ 2617095 w 13044690"/>
              <a:gd name="connsiteY1" fmla="*/ 412124 h 11331262"/>
              <a:gd name="connsiteX2" fmla="*/ 13044690 w 13044690"/>
              <a:gd name="connsiteY2" fmla="*/ 0 h 11331262"/>
              <a:gd name="connsiteX3" fmla="*/ 12995857 w 13044690"/>
              <a:gd name="connsiteY3" fmla="*/ 11318383 h 11331262"/>
              <a:gd name="connsiteX4" fmla="*/ 0 w 13044690"/>
              <a:gd name="connsiteY4" fmla="*/ 11331262 h 11331262"/>
              <a:gd name="connsiteX0" fmla="*/ 0 w 13044690"/>
              <a:gd name="connsiteY0" fmla="*/ 11331262 h 11331262"/>
              <a:gd name="connsiteX1" fmla="*/ 2926188 w 13044690"/>
              <a:gd name="connsiteY1" fmla="*/ 25758 h 11331262"/>
              <a:gd name="connsiteX2" fmla="*/ 13044690 w 13044690"/>
              <a:gd name="connsiteY2" fmla="*/ 0 h 11331262"/>
              <a:gd name="connsiteX3" fmla="*/ 12995857 w 13044690"/>
              <a:gd name="connsiteY3" fmla="*/ 11318383 h 11331262"/>
              <a:gd name="connsiteX4" fmla="*/ 0 w 13044690"/>
              <a:gd name="connsiteY4" fmla="*/ 11331262 h 11331262"/>
              <a:gd name="connsiteX0" fmla="*/ 0 w 13044690"/>
              <a:gd name="connsiteY0" fmla="*/ 11331262 h 11331262"/>
              <a:gd name="connsiteX1" fmla="*/ 2939067 w 13044690"/>
              <a:gd name="connsiteY1" fmla="*/ 0 h 11331262"/>
              <a:gd name="connsiteX2" fmla="*/ 13044690 w 13044690"/>
              <a:gd name="connsiteY2" fmla="*/ 0 h 11331262"/>
              <a:gd name="connsiteX3" fmla="*/ 12995857 w 13044690"/>
              <a:gd name="connsiteY3" fmla="*/ 11318383 h 11331262"/>
              <a:gd name="connsiteX4" fmla="*/ 0 w 13044690"/>
              <a:gd name="connsiteY4" fmla="*/ 11331262 h 11331262"/>
              <a:gd name="connsiteX0" fmla="*/ 0 w 17815472"/>
              <a:gd name="connsiteY0" fmla="*/ 11331262 h 11331262"/>
              <a:gd name="connsiteX1" fmla="*/ 7709849 w 17815472"/>
              <a:gd name="connsiteY1" fmla="*/ 0 h 11331262"/>
              <a:gd name="connsiteX2" fmla="*/ 17815472 w 17815472"/>
              <a:gd name="connsiteY2" fmla="*/ 0 h 11331262"/>
              <a:gd name="connsiteX3" fmla="*/ 17766639 w 17815472"/>
              <a:gd name="connsiteY3" fmla="*/ 11318383 h 11331262"/>
              <a:gd name="connsiteX4" fmla="*/ 0 w 17815472"/>
              <a:gd name="connsiteY4" fmla="*/ 11331262 h 11331262"/>
              <a:gd name="connsiteX0" fmla="*/ 0 w 17815472"/>
              <a:gd name="connsiteY0" fmla="*/ 11331262 h 11331635"/>
              <a:gd name="connsiteX1" fmla="*/ 7709849 w 17815472"/>
              <a:gd name="connsiteY1" fmla="*/ 0 h 11331635"/>
              <a:gd name="connsiteX2" fmla="*/ 17815472 w 17815472"/>
              <a:gd name="connsiteY2" fmla="*/ 0 h 11331635"/>
              <a:gd name="connsiteX3" fmla="*/ 12253735 w 17815472"/>
              <a:gd name="connsiteY3" fmla="*/ 11331635 h 11331635"/>
              <a:gd name="connsiteX4" fmla="*/ 0 w 17815472"/>
              <a:gd name="connsiteY4" fmla="*/ 11331262 h 11331635"/>
              <a:gd name="connsiteX0" fmla="*/ 0 w 12276064"/>
              <a:gd name="connsiteY0" fmla="*/ 11344514 h 11344887"/>
              <a:gd name="connsiteX1" fmla="*/ 7709849 w 12276064"/>
              <a:gd name="connsiteY1" fmla="*/ 13252 h 11344887"/>
              <a:gd name="connsiteX2" fmla="*/ 12276064 w 12276064"/>
              <a:gd name="connsiteY2" fmla="*/ 0 h 11344887"/>
              <a:gd name="connsiteX3" fmla="*/ 12253735 w 12276064"/>
              <a:gd name="connsiteY3" fmla="*/ 11344887 h 11344887"/>
              <a:gd name="connsiteX4" fmla="*/ 0 w 12276064"/>
              <a:gd name="connsiteY4" fmla="*/ 11344514 h 1134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76064" h="11344887">
                <a:moveTo>
                  <a:pt x="0" y="11344514"/>
                </a:moveTo>
                <a:lnTo>
                  <a:pt x="7709849" y="13252"/>
                </a:lnTo>
                <a:lnTo>
                  <a:pt x="12276064" y="0"/>
                </a:lnTo>
                <a:lnTo>
                  <a:pt x="12253735" y="11344887"/>
                </a:lnTo>
                <a:lnTo>
                  <a:pt x="0" y="11344514"/>
                </a:lnTo>
                <a:close/>
              </a:path>
            </a:pathLst>
          </a:custGeom>
          <a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 l="-733" r="-31231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16A32871-B023-6C3B-4461-99CD5831FD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597275"/>
            <a:ext cx="20104100" cy="14433550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 bwMode="auto">
          <a:xfrm>
            <a:off x="868467" y="1497723"/>
            <a:ext cx="18784783" cy="961605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 dirty="0">
                <a:solidFill>
                  <a:srgbClr val="2D3750"/>
                </a:solidFill>
                <a:latin typeface="Trebuchet MS"/>
                <a:cs typeface="Trebuchet MS"/>
              </a:rPr>
              <a:t>ПАРТНЕРЫ</a:t>
            </a:r>
            <a:endParaRPr dirty="0">
              <a:solidFill>
                <a:srgbClr val="2D3750"/>
              </a:solidFill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08BA7E70-CEAD-99A9-B38E-BFA37AD68305}"/>
              </a:ext>
            </a:extLst>
          </p:cNvPr>
          <p:cNvSpPr/>
          <p:nvPr/>
        </p:nvSpPr>
        <p:spPr bwMode="auto">
          <a:xfrm>
            <a:off x="-474966" y="5615747"/>
            <a:ext cx="14565616" cy="1694576"/>
          </a:xfrm>
          <a:prstGeom prst="rect">
            <a:avLst/>
          </a:prstGeom>
          <a:solidFill>
            <a:srgbClr val="2D375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6">
            <a:extLst>
              <a:ext uri="{FF2B5EF4-FFF2-40B4-BE49-F238E27FC236}">
                <a16:creationId xmlns:a16="http://schemas.microsoft.com/office/drawing/2014/main" id="{6AAFB83D-603E-7D11-3C4D-D692F799D7D2}"/>
              </a:ext>
            </a:extLst>
          </p:cNvPr>
          <p:cNvSpPr/>
          <p:nvPr/>
        </p:nvSpPr>
        <p:spPr bwMode="auto">
          <a:xfrm>
            <a:off x="9573775" y="984370"/>
            <a:ext cx="5941064" cy="1927750"/>
          </a:xfrm>
          <a:custGeom>
            <a:avLst/>
            <a:gdLst>
              <a:gd name="connsiteX0" fmla="*/ 0 w 8229600"/>
              <a:gd name="connsiteY0" fmla="*/ 0 h 1752600"/>
              <a:gd name="connsiteX1" fmla="*/ 8229600 w 8229600"/>
              <a:gd name="connsiteY1" fmla="*/ 0 h 1752600"/>
              <a:gd name="connsiteX2" fmla="*/ 8229600 w 8229600"/>
              <a:gd name="connsiteY2" fmla="*/ 1752600 h 1752600"/>
              <a:gd name="connsiteX3" fmla="*/ 0 w 8229600"/>
              <a:gd name="connsiteY3" fmla="*/ 1752600 h 1752600"/>
              <a:gd name="connsiteX4" fmla="*/ 0 w 8229600"/>
              <a:gd name="connsiteY4" fmla="*/ 0 h 1752600"/>
              <a:gd name="connsiteX0" fmla="*/ 0 w 8229600"/>
              <a:gd name="connsiteY0" fmla="*/ 0 h 1752600"/>
              <a:gd name="connsiteX1" fmla="*/ 8229600 w 8229600"/>
              <a:gd name="connsiteY1" fmla="*/ 0 h 1752600"/>
              <a:gd name="connsiteX2" fmla="*/ 6555347 w 8229600"/>
              <a:gd name="connsiteY2" fmla="*/ 1752600 h 1752600"/>
              <a:gd name="connsiteX3" fmla="*/ 0 w 8229600"/>
              <a:gd name="connsiteY3" fmla="*/ 1752600 h 1752600"/>
              <a:gd name="connsiteX4" fmla="*/ 0 w 8229600"/>
              <a:gd name="connsiteY4" fmla="*/ 0 h 1752600"/>
              <a:gd name="connsiteX0" fmla="*/ 0 w 8395924"/>
              <a:gd name="connsiteY0" fmla="*/ 0 h 1752600"/>
              <a:gd name="connsiteX1" fmla="*/ 8395924 w 8395924"/>
              <a:gd name="connsiteY1" fmla="*/ 10586 h 1752600"/>
              <a:gd name="connsiteX2" fmla="*/ 6555347 w 8395924"/>
              <a:gd name="connsiteY2" fmla="*/ 1752600 h 1752600"/>
              <a:gd name="connsiteX3" fmla="*/ 0 w 8395924"/>
              <a:gd name="connsiteY3" fmla="*/ 1752600 h 1752600"/>
              <a:gd name="connsiteX4" fmla="*/ 0 w 8395924"/>
              <a:gd name="connsiteY4" fmla="*/ 0 h 175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95924" h="1752600">
                <a:moveTo>
                  <a:pt x="0" y="0"/>
                </a:moveTo>
                <a:lnTo>
                  <a:pt x="8395924" y="10586"/>
                </a:lnTo>
                <a:lnTo>
                  <a:pt x="6555347" y="1752600"/>
                </a:lnTo>
                <a:lnTo>
                  <a:pt x="0" y="1752600"/>
                </a:lnTo>
                <a:lnTo>
                  <a:pt x="0" y="0"/>
                </a:lnTo>
                <a:close/>
              </a:path>
            </a:pathLst>
          </a:custGeom>
          <a:solidFill>
            <a:srgbClr val="2D375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1524422A-24A7-86EB-2190-7144CE63CC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0050" y="1768475"/>
            <a:ext cx="5784083" cy="8245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E021E141-C9D0-609C-42AE-0E93D9C0503F}"/>
              </a:ext>
            </a:extLst>
          </p:cNvPr>
          <p:cNvSpPr/>
          <p:nvPr/>
        </p:nvSpPr>
        <p:spPr bwMode="auto">
          <a:xfrm>
            <a:off x="264464" y="5976255"/>
            <a:ext cx="8839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1600" spc="-65" dirty="0">
                <a:solidFill>
                  <a:schemeClr val="bg1"/>
                </a:solidFill>
                <a:latin typeface="Microsoft Sans Serif"/>
                <a:cs typeface="Microsoft Sans Serif"/>
              </a:rPr>
              <a:t>предоставление оборудования и лабораторной базы для разработки и испытаний;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1600" spc="-65" dirty="0">
                <a:solidFill>
                  <a:schemeClr val="bg1"/>
                </a:solidFill>
                <a:latin typeface="Microsoft Sans Serif"/>
                <a:cs typeface="Microsoft Sans Serif"/>
              </a:rPr>
              <a:t>консультативную и методическую помощь;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1600" spc="-65" dirty="0">
                <a:solidFill>
                  <a:schemeClr val="bg1"/>
                </a:solidFill>
                <a:latin typeface="Microsoft Sans Serif"/>
                <a:cs typeface="Microsoft Sans Serif"/>
              </a:rPr>
              <a:t>участие в тестировании функционала платформы;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sz="1600" spc="-65" dirty="0">
                <a:solidFill>
                  <a:schemeClr val="bg1"/>
                </a:solidFill>
                <a:latin typeface="Microsoft Sans Serif"/>
                <a:cs typeface="Microsoft Sans Serif"/>
              </a:rPr>
              <a:t>доступ к учебным материалам для проверки работы ИИ‑модуля.</a:t>
            </a:r>
            <a:br>
              <a:rPr lang="ru-RU" sz="1600" spc="-65" dirty="0">
                <a:solidFill>
                  <a:schemeClr val="bg1"/>
                </a:solidFill>
                <a:latin typeface="Microsoft Sans Serif"/>
                <a:cs typeface="Microsoft Sans Serif"/>
              </a:rPr>
            </a:b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19C6D21-B900-7758-E726-8C56472333CA}"/>
              </a:ext>
            </a:extLst>
          </p:cNvPr>
          <p:cNvSpPr txBox="1"/>
          <p:nvPr/>
        </p:nvSpPr>
        <p:spPr bwMode="auto">
          <a:xfrm>
            <a:off x="8704605" y="5992130"/>
            <a:ext cx="415796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Партнёры помогают в формировании требований к обучению, оценке компетенций и адаптации платформы под реальные процессы.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1C1D0790-17CD-CA9E-F21F-5260284EF74B}"/>
              </a:ext>
            </a:extLst>
          </p:cNvPr>
          <p:cNvSpPr/>
          <p:nvPr/>
        </p:nvSpPr>
        <p:spPr bwMode="auto">
          <a:xfrm>
            <a:off x="71725" y="4143833"/>
            <a:ext cx="14009262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ru-RU" sz="3600" dirty="0">
                <a:solidFill>
                  <a:srgbClr val="2D375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Красноярский институт железнодорожного транспорта </a:t>
            </a:r>
          </a:p>
          <a:p>
            <a:pPr algn="l">
              <a:defRPr/>
            </a:pPr>
            <a:r>
              <a:rPr lang="ru-RU" sz="5400" b="1" dirty="0" err="1">
                <a:solidFill>
                  <a:srgbClr val="2D375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КрИЖТ</a:t>
            </a:r>
            <a:r>
              <a:rPr lang="ru-RU" sz="5400" b="1" dirty="0">
                <a:solidFill>
                  <a:srgbClr val="2D375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ru-RU" sz="5400" b="1" dirty="0" err="1">
                <a:solidFill>
                  <a:srgbClr val="2D375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ИрГУПС</a:t>
            </a:r>
            <a:br>
              <a:rPr lang="ru-RU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</a:br>
            <a:br>
              <a:rPr lang="ru-RU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</a:br>
            <a:endParaRPr lang="ru-RU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l">
              <a:defRPr/>
            </a:pPr>
            <a:endParaRPr lang="ru-RU" dirty="0">
              <a:solidFill>
                <a:schemeClr val="accent1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l">
              <a:defRPr/>
            </a:pPr>
            <a:endParaRPr lang="ru-RU" dirty="0">
              <a:solidFill>
                <a:schemeClr val="accent1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l">
              <a:defRPr/>
            </a:pPr>
            <a:endParaRPr lang="ru-RU" dirty="0">
              <a:solidFill>
                <a:schemeClr val="accent1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l">
              <a:defRPr/>
            </a:pPr>
            <a:endParaRPr lang="ru-RU" dirty="0">
              <a:solidFill>
                <a:schemeClr val="accent1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l">
              <a:defRPr/>
            </a:pPr>
            <a:endParaRPr lang="ru-RU" dirty="0">
              <a:solidFill>
                <a:schemeClr val="accent1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l">
              <a:defRPr/>
            </a:pPr>
            <a:br>
              <a:rPr lang="ru-RU" dirty="0">
                <a:solidFill>
                  <a:schemeClr val="accent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</a:br>
            <a:br>
              <a:rPr lang="ru-RU" dirty="0">
                <a:solidFill>
                  <a:schemeClr val="accent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</a:br>
            <a:endParaRPr sz="1600" dirty="0">
              <a:solidFill>
                <a:schemeClr val="tx1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E318ACA-9FF4-DE5A-2CCC-464B56039BCA}"/>
              </a:ext>
            </a:extLst>
          </p:cNvPr>
          <p:cNvSpPr txBox="1"/>
          <p:nvPr/>
        </p:nvSpPr>
        <p:spPr bwMode="auto">
          <a:xfrm>
            <a:off x="9732569" y="1147810"/>
            <a:ext cx="418732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Ключевые партнёрские преимущества </a:t>
            </a:r>
          </a:p>
          <a:p>
            <a:pPr algn="l"/>
            <a:r>
              <a:rPr lang="ru-RU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для </a:t>
            </a:r>
            <a:r>
              <a:rPr lang="ru-RU" sz="1600" dirty="0" err="1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LOKORail</a:t>
            </a:r>
            <a:r>
              <a:rPr lang="ru-RU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— подтверждённая </a:t>
            </a:r>
          </a:p>
          <a:p>
            <a:pPr algn="l"/>
            <a:r>
              <a:rPr lang="ru-RU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поддержка профильного вуза, </a:t>
            </a:r>
          </a:p>
          <a:p>
            <a:pPr algn="l"/>
            <a:r>
              <a:rPr lang="ru-RU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доступ к реальным данным </a:t>
            </a:r>
          </a:p>
          <a:p>
            <a:pPr algn="l"/>
            <a:r>
              <a:rPr lang="ru-RU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и возможность пилотного </a:t>
            </a:r>
          </a:p>
          <a:p>
            <a:pPr algn="l"/>
            <a:r>
              <a:rPr lang="ru-RU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внедрения платформы.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88E38455-193C-271C-EA6A-26E9025FFC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562" y="4894479"/>
            <a:ext cx="981507" cy="594670"/>
          </a:xfrm>
          <a:prstGeom prst="rect">
            <a:avLst/>
          </a:prstGeom>
          <a:noFill/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E828D80-42B5-DC19-121C-703C68927D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6" y="83185"/>
            <a:ext cx="2884714" cy="19208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FC322CEB-9575-556C-FE6F-2911D600DAE7}"/>
              </a:ext>
            </a:extLst>
          </p:cNvPr>
          <p:cNvSpPr txBox="1"/>
          <p:nvPr/>
        </p:nvSpPr>
        <p:spPr bwMode="auto">
          <a:xfrm>
            <a:off x="-387350" y="9811625"/>
            <a:ext cx="26746200" cy="21993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algn="just">
              <a:lnSpc>
                <a:spcPts val="6600"/>
              </a:lnSpc>
              <a:spcBef>
                <a:spcPts val="710"/>
              </a:spcBef>
              <a:defRPr/>
            </a:pPr>
            <a:r>
              <a:rPr lang="en-US" sz="50000" b="1" spc="-45" dirty="0">
                <a:solidFill>
                  <a:srgbClr val="F8F8F8"/>
                </a:solidFill>
                <a:latin typeface="Trebuchet MS"/>
                <a:cs typeface="Trebuchet MS"/>
              </a:rPr>
              <a:t>LOKOR</a:t>
            </a:r>
            <a:endParaRPr lang="ru-RU" sz="50000" dirty="0">
              <a:solidFill>
                <a:srgbClr val="F8F8F8"/>
              </a:solidFill>
              <a:latin typeface="Trebuchet MS"/>
              <a:cs typeface="Trebuchet MS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5431717-E6A9-E1D5-DA83-9B5A6C762B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597275"/>
            <a:ext cx="20104100" cy="1443355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72AA0AA2-5A83-1748-E2B6-AF4E74EF190C}"/>
              </a:ext>
            </a:extLst>
          </p:cNvPr>
          <p:cNvSpPr txBox="1"/>
          <p:nvPr/>
        </p:nvSpPr>
        <p:spPr bwMode="auto">
          <a:xfrm>
            <a:off x="-387350" y="4489675"/>
            <a:ext cx="26746200" cy="21993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algn="just">
              <a:lnSpc>
                <a:spcPts val="6600"/>
              </a:lnSpc>
              <a:spcBef>
                <a:spcPts val="710"/>
              </a:spcBef>
              <a:defRPr/>
            </a:pPr>
            <a:r>
              <a:rPr lang="en-US" sz="50000" b="1" spc="-45" dirty="0">
                <a:solidFill>
                  <a:srgbClr val="F8F8F8"/>
                </a:solidFill>
                <a:latin typeface="Trebuchet MS"/>
                <a:cs typeface="Trebuchet MS"/>
              </a:rPr>
              <a:t>LOKOR</a:t>
            </a:r>
            <a:endParaRPr lang="ru-RU" sz="50000" dirty="0">
              <a:solidFill>
                <a:srgbClr val="F8F8F8"/>
              </a:solidFill>
              <a:latin typeface="Trebuchet MS"/>
              <a:cs typeface="Trebuchet MS"/>
            </a:endParaRPr>
          </a:p>
        </p:txBody>
      </p:sp>
      <p:sp>
        <p:nvSpPr>
          <p:cNvPr id="37" name="Прямоугольник 6">
            <a:extLst>
              <a:ext uri="{FF2B5EF4-FFF2-40B4-BE49-F238E27FC236}">
                <a16:creationId xmlns:a16="http://schemas.microsoft.com/office/drawing/2014/main" id="{8195A022-2A9A-C7E9-F7F6-AA72E2811C9B}"/>
              </a:ext>
            </a:extLst>
          </p:cNvPr>
          <p:cNvSpPr/>
          <p:nvPr/>
        </p:nvSpPr>
        <p:spPr bwMode="auto">
          <a:xfrm>
            <a:off x="-311150" y="1351225"/>
            <a:ext cx="22555200" cy="652835"/>
          </a:xfrm>
          <a:custGeom>
            <a:avLst/>
            <a:gdLst>
              <a:gd name="connsiteX0" fmla="*/ 0 w 8229600"/>
              <a:gd name="connsiteY0" fmla="*/ 0 h 1752600"/>
              <a:gd name="connsiteX1" fmla="*/ 8229600 w 8229600"/>
              <a:gd name="connsiteY1" fmla="*/ 0 h 1752600"/>
              <a:gd name="connsiteX2" fmla="*/ 8229600 w 8229600"/>
              <a:gd name="connsiteY2" fmla="*/ 1752600 h 1752600"/>
              <a:gd name="connsiteX3" fmla="*/ 0 w 8229600"/>
              <a:gd name="connsiteY3" fmla="*/ 1752600 h 1752600"/>
              <a:gd name="connsiteX4" fmla="*/ 0 w 8229600"/>
              <a:gd name="connsiteY4" fmla="*/ 0 h 1752600"/>
              <a:gd name="connsiteX0" fmla="*/ 0 w 8229600"/>
              <a:gd name="connsiteY0" fmla="*/ 0 h 1752600"/>
              <a:gd name="connsiteX1" fmla="*/ 8229600 w 8229600"/>
              <a:gd name="connsiteY1" fmla="*/ 0 h 1752600"/>
              <a:gd name="connsiteX2" fmla="*/ 6555347 w 8229600"/>
              <a:gd name="connsiteY2" fmla="*/ 1752600 h 1752600"/>
              <a:gd name="connsiteX3" fmla="*/ 0 w 8229600"/>
              <a:gd name="connsiteY3" fmla="*/ 1752600 h 1752600"/>
              <a:gd name="connsiteX4" fmla="*/ 0 w 8229600"/>
              <a:gd name="connsiteY4" fmla="*/ 0 h 1752600"/>
              <a:gd name="connsiteX0" fmla="*/ 0 w 8395924"/>
              <a:gd name="connsiteY0" fmla="*/ 0 h 1752600"/>
              <a:gd name="connsiteX1" fmla="*/ 8395924 w 8395924"/>
              <a:gd name="connsiteY1" fmla="*/ 10586 h 1752600"/>
              <a:gd name="connsiteX2" fmla="*/ 6555347 w 8395924"/>
              <a:gd name="connsiteY2" fmla="*/ 1752600 h 1752600"/>
              <a:gd name="connsiteX3" fmla="*/ 0 w 8395924"/>
              <a:gd name="connsiteY3" fmla="*/ 1752600 h 1752600"/>
              <a:gd name="connsiteX4" fmla="*/ 0 w 8395924"/>
              <a:gd name="connsiteY4" fmla="*/ 0 h 1752600"/>
              <a:gd name="connsiteX0" fmla="*/ 14769627 w 23165551"/>
              <a:gd name="connsiteY0" fmla="*/ 0 h 1752600"/>
              <a:gd name="connsiteX1" fmla="*/ 23165551 w 23165551"/>
              <a:gd name="connsiteY1" fmla="*/ 10586 h 1752600"/>
              <a:gd name="connsiteX2" fmla="*/ 21324974 w 23165551"/>
              <a:gd name="connsiteY2" fmla="*/ 1752600 h 1752600"/>
              <a:gd name="connsiteX3" fmla="*/ 0 w 23165551"/>
              <a:gd name="connsiteY3" fmla="*/ 1742014 h 1752600"/>
              <a:gd name="connsiteX4" fmla="*/ 14769627 w 23165551"/>
              <a:gd name="connsiteY4" fmla="*/ 0 h 1752600"/>
              <a:gd name="connsiteX0" fmla="*/ 0 w 23165793"/>
              <a:gd name="connsiteY0" fmla="*/ 0 h 1774386"/>
              <a:gd name="connsiteX1" fmla="*/ 23165793 w 23165793"/>
              <a:gd name="connsiteY1" fmla="*/ 32372 h 1774386"/>
              <a:gd name="connsiteX2" fmla="*/ 21325216 w 23165793"/>
              <a:gd name="connsiteY2" fmla="*/ 1774386 h 1774386"/>
              <a:gd name="connsiteX3" fmla="*/ 242 w 23165793"/>
              <a:gd name="connsiteY3" fmla="*/ 1763800 h 1774386"/>
              <a:gd name="connsiteX4" fmla="*/ 0 w 23165793"/>
              <a:gd name="connsiteY4" fmla="*/ 0 h 1774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65793" h="1774386">
                <a:moveTo>
                  <a:pt x="0" y="0"/>
                </a:moveTo>
                <a:lnTo>
                  <a:pt x="23165793" y="32372"/>
                </a:lnTo>
                <a:lnTo>
                  <a:pt x="21325216" y="1774386"/>
                </a:lnTo>
                <a:lnTo>
                  <a:pt x="242" y="1763800"/>
                </a:lnTo>
                <a:cubicBezTo>
                  <a:pt x="161" y="1175867"/>
                  <a:pt x="81" y="587933"/>
                  <a:pt x="0" y="0"/>
                </a:cubicBezTo>
                <a:close/>
              </a:path>
            </a:pathLst>
          </a:custGeom>
          <a:solidFill>
            <a:srgbClr val="2D375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object 20"/>
          <p:cNvSpPr txBox="1"/>
          <p:nvPr/>
        </p:nvSpPr>
        <p:spPr bwMode="auto">
          <a:xfrm>
            <a:off x="908050" y="1343153"/>
            <a:ext cx="18784783" cy="669217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4000" b="1" spc="125" dirty="0">
                <a:solidFill>
                  <a:schemeClr val="bg1"/>
                </a:solidFill>
                <a:latin typeface="Trebuchet MS"/>
                <a:cs typeface="Trebuchet MS"/>
              </a:rPr>
              <a:t>УРОВЕНЬ ГОТОВНОСТИ ТЕХНОЛОГИИ</a:t>
            </a:r>
            <a:endParaRPr sz="4000" dirty="0">
              <a:solidFill>
                <a:schemeClr val="bg1"/>
              </a:solidFill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679919"/>
              </p:ext>
            </p:extLst>
          </p:nvPr>
        </p:nvGraphicFramePr>
        <p:xfrm>
          <a:off x="908050" y="3905060"/>
          <a:ext cx="12954000" cy="536969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570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517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321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83025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 b="1" dirty="0"/>
                        <a:t>Уровень готовности технологии</a:t>
                      </a:r>
                      <a:endParaRPr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4000" b="1" dirty="0"/>
                        <a:t>Краткое описание</a:t>
                      </a:r>
                      <a:endParaRPr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4000" b="1" dirty="0"/>
                        <a:t>Артефакт</a:t>
                      </a:r>
                      <a:endParaRPr sz="4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8380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 b="1" dirty="0"/>
                        <a:t>1</a:t>
                      </a:r>
                      <a:r>
                        <a:rPr lang="en-US" sz="2000" b="1" dirty="0"/>
                        <a:t>-3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 dirty="0"/>
                        <a:t>Формирование концепции, лабораторные исследования, создание макета</a:t>
                      </a:r>
                      <a:endParaRPr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https://www.tadviser.ru/index.php/</a:t>
                      </a:r>
                      <a:r>
                        <a:rPr lang="ru-RU" sz="2000" dirty="0" err="1">
                          <a:solidFill>
                            <a:schemeClr val="tx1"/>
                          </a:solidFill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Статья:Информационная_безопасность_в_РЖД</a:t>
                      </a:r>
                      <a:br>
                        <a:rPr lang="ru-RU" sz="2000" dirty="0">
                          <a:solidFill>
                            <a:schemeClr val="tx1"/>
                          </a:solidFill>
                        </a:rPr>
                      </a:b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Ведём переговоры с РЖД о первых тестах бета-версии приложения</a:t>
                      </a:r>
                      <a:br>
                        <a:rPr lang="ru-RU" sz="2000" dirty="0">
                          <a:solidFill>
                            <a:schemeClr val="tx1"/>
                          </a:solidFill>
                        </a:rPr>
                      </a:b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С нами связался – Константин Сомов – представитель синдиката инвесторов в технологические компании </a:t>
                      </a:r>
                      <a:endParaRPr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2869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 b="1" dirty="0"/>
                        <a:t>4-6</a:t>
                      </a:r>
                      <a:endParaRPr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 b="1" dirty="0"/>
                        <a:t>Создание прототипа</a:t>
                      </a:r>
                      <a:r>
                        <a:rPr lang="ru-RU" sz="2000" dirty="0"/>
                        <a:t>, подтверждение характеристик в лабораторных условиях</a:t>
                      </a:r>
                      <a:endParaRPr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 b="1" dirty="0"/>
                        <a:t>Фото/видео работающего лабораторного макета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" name="Прямоугольник 23"/>
          <p:cNvSpPr/>
          <p:nvPr/>
        </p:nvSpPr>
        <p:spPr bwMode="auto">
          <a:xfrm>
            <a:off x="876300" y="3420919"/>
            <a:ext cx="109155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i="1" spc="125" dirty="0">
                <a:solidFill>
                  <a:schemeClr val="tx1"/>
                </a:solidFill>
                <a:latin typeface="Trebuchet MS"/>
              </a:rPr>
              <a:t>ОПИСАНИЕ </a:t>
            </a:r>
            <a:r>
              <a:rPr lang="ru-RU" sz="1800" i="1" spc="125" dirty="0">
                <a:solidFill>
                  <a:schemeClr val="tx1"/>
                </a:solidFill>
                <a:latin typeface="Trebuchet MS"/>
                <a:cs typeface="Trebuchet MS"/>
              </a:rPr>
              <a:t>УРОВНЕЙ ГОТОВНОСТИ И СООТВЕТСТВУЮЩИХ ИМ АРТЕФАКТОВ</a:t>
            </a:r>
            <a:endParaRPr lang="ru-RU" i="1" dirty="0">
              <a:solidFill>
                <a:schemeClr val="tx1"/>
              </a:solidFill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E4225561-E512-2F29-D811-CDE64514FD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6" y="83185"/>
            <a:ext cx="2884714" cy="1920875"/>
          </a:xfrm>
          <a:prstGeom prst="rect">
            <a:avLst/>
          </a:prstGeom>
        </p:spPr>
      </p:pic>
      <p:pic>
        <p:nvPicPr>
          <p:cNvPr id="3" name="IMG_9778">
            <a:hlinkClick r:id="" action="ppaction://media"/>
            <a:extLst>
              <a:ext uri="{FF2B5EF4-FFF2-40B4-BE49-F238E27FC236}">
                <a16:creationId xmlns:a16="http://schemas.microsoft.com/office/drawing/2014/main" id="{7AEB5455-71D6-8ED5-A8BD-96E86B8F82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984421" y="2098460"/>
            <a:ext cx="3984607" cy="8614972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AA12230-1885-B32D-900E-764AD605D89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710694" y="1844675"/>
            <a:ext cx="4485356" cy="909800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1829DE6-4B49-5BBD-254C-8A556A86726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259038" y="2098460"/>
            <a:ext cx="457200" cy="45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9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1116</TotalTime>
  <Words>1469</Words>
  <Application>Microsoft Office PowerPoint</Application>
  <DocSecurity>0</DocSecurity>
  <PresentationFormat>Произвольный</PresentationFormat>
  <Paragraphs>271</Paragraphs>
  <Slides>13</Slides>
  <Notes>2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4" baseType="lpstr">
      <vt:lpstr>Arial</vt:lpstr>
      <vt:lpstr>Calibri</vt:lpstr>
      <vt:lpstr>Helvetica</vt:lpstr>
      <vt:lpstr>Microsoft Sans Serif</vt:lpstr>
      <vt:lpstr>Open Sans</vt:lpstr>
      <vt:lpstr>Trebuchet MS</vt:lpstr>
      <vt:lpstr>TT Hoves</vt:lpstr>
      <vt:lpstr>TT Hoves DemiBold</vt:lpstr>
      <vt:lpstr>TT Hoves Light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ПУТП - гайдбук Платформы - октябрь 2023</dc:title>
  <dc:subject/>
  <dc:creator>Amd</dc:creator>
  <cp:keywords/>
  <dc:description/>
  <cp:lastModifiedBy>Dom</cp:lastModifiedBy>
  <cp:revision>120</cp:revision>
  <dcterms:created xsi:type="dcterms:W3CDTF">2026-02-16T12:08:47Z</dcterms:created>
  <dcterms:modified xsi:type="dcterms:W3CDTF">2026-05-19T14:16:05Z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2023-10-17T00:00:00Z</vt:filetime>
  </property>
  <property fmtid="{D5CDD505-2E9C-101B-9397-08002B2CF9AE}" pid="3" name="Creator">
    <vt:lpwstr>Adobe Illustrator 27.9 (Windows)</vt:lpwstr>
  </property>
  <property fmtid="{D5CDD505-2E9C-101B-9397-08002B2CF9AE}" pid="4" name="LastSaved">
    <vt:filetime>2026-02-16T00:00:00Z</vt:filetime>
  </property>
  <property fmtid="{D5CDD505-2E9C-101B-9397-08002B2CF9AE}" pid="5" name="Producer">
    <vt:lpwstr>Adobe PDF library 17.00</vt:lpwstr>
  </property>
</Properties>
</file>