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8288000" cy="10287000"/>
  <p:notesSz cx="6858000" cy="9144000"/>
  <p:embeddedFontLst>
    <p:embeddedFont>
      <p:font typeface="Now Bold" panose="020B0604020202020204" charset="0"/>
      <p:regular r:id="rId10"/>
    </p:embeddedFont>
    <p:embeddedFont>
      <p:font typeface="Now" panose="020B0604020202020204" charset="0"/>
      <p:regular r:id="rId11"/>
    </p:embeddedFon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1" d="100"/>
          <a:sy n="71" d="100"/>
        </p:scale>
        <p:origin x="78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5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6.svg"/><Relationship Id="rId5" Type="http://schemas.openxmlformats.org/officeDocument/2006/relationships/image" Target="../media/image10.svg"/><Relationship Id="rId10" Type="http://schemas.openxmlformats.org/officeDocument/2006/relationships/image" Target="../media/image8.png"/><Relationship Id="rId4" Type="http://schemas.openxmlformats.org/officeDocument/2006/relationships/image" Target="../media/image5.png"/><Relationship Id="rId9" Type="http://schemas.openxmlformats.org/officeDocument/2006/relationships/image" Target="../media/image14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sv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sv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sv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6585740"/>
            <a:ext cx="18288000" cy="5236410"/>
            <a:chOff x="0" y="0"/>
            <a:chExt cx="6186311" cy="17713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186311" cy="1771329"/>
            </a:xfrm>
            <a:custGeom>
              <a:avLst/>
              <a:gdLst/>
              <a:ahLst/>
              <a:cxnLst/>
              <a:rect l="l" t="t" r="r" b="b"/>
              <a:pathLst>
                <a:path w="6186311" h="1771329">
                  <a:moveTo>
                    <a:pt x="6061851" y="1771329"/>
                  </a:moveTo>
                  <a:lnTo>
                    <a:pt x="124460" y="1771329"/>
                  </a:lnTo>
                  <a:cubicBezTo>
                    <a:pt x="55880" y="1771329"/>
                    <a:pt x="0" y="1715449"/>
                    <a:pt x="0" y="164686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061851" y="0"/>
                  </a:lnTo>
                  <a:cubicBezTo>
                    <a:pt x="6130431" y="0"/>
                    <a:pt x="6186311" y="55880"/>
                    <a:pt x="6186311" y="124460"/>
                  </a:cubicBezTo>
                  <a:lnTo>
                    <a:pt x="6186311" y="1646869"/>
                  </a:lnTo>
                  <a:cubicBezTo>
                    <a:pt x="6186311" y="1715449"/>
                    <a:pt x="6130431" y="1771329"/>
                    <a:pt x="6061851" y="1771329"/>
                  </a:cubicBezTo>
                  <a:close/>
                </a:path>
              </a:pathLst>
            </a:custGeom>
            <a:solidFill>
              <a:srgbClr val="4A64B8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665945" y="2522096"/>
            <a:ext cx="15147865" cy="5657850"/>
            <a:chOff x="0" y="0"/>
            <a:chExt cx="5124092" cy="191389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124093" cy="1913890"/>
            </a:xfrm>
            <a:custGeom>
              <a:avLst/>
              <a:gdLst/>
              <a:ahLst/>
              <a:cxnLst/>
              <a:rect l="l" t="t" r="r" b="b"/>
              <a:pathLst>
                <a:path w="5124093" h="1913890">
                  <a:moveTo>
                    <a:pt x="4999632" y="1913890"/>
                  </a:moveTo>
                  <a:lnTo>
                    <a:pt x="124460" y="1913890"/>
                  </a:lnTo>
                  <a:cubicBezTo>
                    <a:pt x="55880" y="1913890"/>
                    <a:pt x="0" y="1858010"/>
                    <a:pt x="0" y="178943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4999633" y="0"/>
                  </a:lnTo>
                  <a:cubicBezTo>
                    <a:pt x="5068213" y="0"/>
                    <a:pt x="5124093" y="55880"/>
                    <a:pt x="5124093" y="124460"/>
                  </a:cubicBezTo>
                  <a:lnTo>
                    <a:pt x="5124093" y="1789430"/>
                  </a:lnTo>
                  <a:cubicBezTo>
                    <a:pt x="5124093" y="1858010"/>
                    <a:pt x="5068213" y="1913890"/>
                    <a:pt x="4999633" y="1913890"/>
                  </a:cubicBezTo>
                  <a:close/>
                </a:path>
              </a:pathLst>
            </a:custGeom>
            <a:solidFill>
              <a:srgbClr val="09427D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9007073" y="4535501"/>
            <a:ext cx="7288890" cy="3644445"/>
            <a:chOff x="0" y="0"/>
            <a:chExt cx="9718520" cy="4859260"/>
          </a:xfrm>
        </p:grpSpPr>
        <p:sp>
          <p:nvSpPr>
            <p:cNvPr id="7" name="Freeform 7"/>
            <p:cNvSpPr/>
            <p:nvPr/>
          </p:nvSpPr>
          <p:spPr>
            <a:xfrm rot="-10800000">
              <a:off x="0" y="0"/>
              <a:ext cx="9718520" cy="4859260"/>
            </a:xfrm>
            <a:custGeom>
              <a:avLst/>
              <a:gdLst/>
              <a:ahLst/>
              <a:cxnLst/>
              <a:rect l="l" t="t" r="r" b="b"/>
              <a:pathLst>
                <a:path w="9718520" h="4859260">
                  <a:moveTo>
                    <a:pt x="0" y="0"/>
                  </a:moveTo>
                  <a:lnTo>
                    <a:pt x="9718520" y="0"/>
                  </a:lnTo>
                  <a:lnTo>
                    <a:pt x="9718520" y="4859260"/>
                  </a:lnTo>
                  <a:lnTo>
                    <a:pt x="0" y="48592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9999"/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 rot="-10800000">
              <a:off x="1014319" y="1014319"/>
              <a:ext cx="7689883" cy="3844941"/>
            </a:xfrm>
            <a:custGeom>
              <a:avLst/>
              <a:gdLst/>
              <a:ahLst/>
              <a:cxnLst/>
              <a:rect l="l" t="t" r="r" b="b"/>
              <a:pathLst>
                <a:path w="7689883" h="3844941">
                  <a:moveTo>
                    <a:pt x="0" y="0"/>
                  </a:moveTo>
                  <a:lnTo>
                    <a:pt x="7689883" y="0"/>
                  </a:lnTo>
                  <a:lnTo>
                    <a:pt x="7689883" y="3844941"/>
                  </a:lnTo>
                  <a:lnTo>
                    <a:pt x="0" y="38449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9999"/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9" name="TextBox 9"/>
          <p:cNvSpPr txBox="1"/>
          <p:nvPr/>
        </p:nvSpPr>
        <p:spPr>
          <a:xfrm>
            <a:off x="1534439" y="3211726"/>
            <a:ext cx="8665192" cy="3402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0"/>
              </a:lnSpc>
            </a:pPr>
            <a:r>
              <a:rPr lang="en-US" sz="6000">
                <a:solidFill>
                  <a:srgbClr val="FFFFFF"/>
                </a:solidFill>
                <a:latin typeface="Now Bold"/>
              </a:rPr>
              <a:t>Трансдермальная терапевтическая система с преднизолоном </a:t>
            </a:r>
          </a:p>
        </p:txBody>
      </p:sp>
      <p:sp>
        <p:nvSpPr>
          <p:cNvPr id="10" name="Freeform 10"/>
          <p:cNvSpPr/>
          <p:nvPr/>
        </p:nvSpPr>
        <p:spPr>
          <a:xfrm>
            <a:off x="10199631" y="1588687"/>
            <a:ext cx="4903774" cy="6591259"/>
          </a:xfrm>
          <a:custGeom>
            <a:avLst/>
            <a:gdLst/>
            <a:ahLst/>
            <a:cxnLst/>
            <a:rect l="l" t="t" r="r" b="b"/>
            <a:pathLst>
              <a:path w="4903774" h="6591259">
                <a:moveTo>
                  <a:pt x="0" y="0"/>
                </a:moveTo>
                <a:lnTo>
                  <a:pt x="4903774" y="0"/>
                </a:lnTo>
                <a:lnTo>
                  <a:pt x="4903774" y="6591259"/>
                </a:lnTo>
                <a:lnTo>
                  <a:pt x="0" y="65912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 b="-708"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425751" y="-17393"/>
            <a:ext cx="9240342" cy="10304393"/>
            <a:chOff x="0" y="0"/>
            <a:chExt cx="3125745" cy="348568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125746" cy="3485684"/>
            </a:xfrm>
            <a:custGeom>
              <a:avLst/>
              <a:gdLst/>
              <a:ahLst/>
              <a:cxnLst/>
              <a:rect l="l" t="t" r="r" b="b"/>
              <a:pathLst>
                <a:path w="3125746" h="3485684">
                  <a:moveTo>
                    <a:pt x="3001285" y="3485683"/>
                  </a:moveTo>
                  <a:lnTo>
                    <a:pt x="124460" y="3485683"/>
                  </a:lnTo>
                  <a:cubicBezTo>
                    <a:pt x="55880" y="3485683"/>
                    <a:pt x="0" y="3429804"/>
                    <a:pt x="0" y="336122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1286" y="0"/>
                  </a:lnTo>
                  <a:cubicBezTo>
                    <a:pt x="3069866" y="0"/>
                    <a:pt x="3125746" y="55880"/>
                    <a:pt x="3125746" y="124460"/>
                  </a:cubicBezTo>
                  <a:lnTo>
                    <a:pt x="3125746" y="3361224"/>
                  </a:lnTo>
                  <a:cubicBezTo>
                    <a:pt x="3125746" y="3429804"/>
                    <a:pt x="3069866" y="3485684"/>
                    <a:pt x="3001286" y="3485684"/>
                  </a:cubicBezTo>
                  <a:close/>
                </a:path>
              </a:pathLst>
            </a:custGeom>
            <a:solidFill>
              <a:srgbClr val="4A64B8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1704454" y="5143500"/>
            <a:ext cx="9062659" cy="9062659"/>
            <a:chOff x="0" y="0"/>
            <a:chExt cx="12083545" cy="12083545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2083545" cy="12083545"/>
              <a:chOff x="0" y="0"/>
              <a:chExt cx="6350000" cy="63500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FFFFF">
                  <a:alpha val="9804"/>
                </a:srgbClr>
              </a:solidFill>
            </p:spPr>
          </p:sp>
        </p:grpSp>
        <p:grpSp>
          <p:nvGrpSpPr>
            <p:cNvPr id="7" name="Group 7"/>
            <p:cNvGrpSpPr/>
            <p:nvPr/>
          </p:nvGrpSpPr>
          <p:grpSpPr>
            <a:xfrm>
              <a:off x="1107282" y="1107282"/>
              <a:ext cx="9868982" cy="9868982"/>
              <a:chOff x="0" y="0"/>
              <a:chExt cx="6350000" cy="63500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FFFFF">
                  <a:alpha val="9804"/>
                </a:srgbClr>
              </a:solidFill>
            </p:spPr>
          </p:sp>
        </p:grpSp>
      </p:grpSp>
      <p:grpSp>
        <p:nvGrpSpPr>
          <p:cNvPr id="9" name="Group 9"/>
          <p:cNvGrpSpPr/>
          <p:nvPr/>
        </p:nvGrpSpPr>
        <p:grpSpPr>
          <a:xfrm>
            <a:off x="5643621" y="825554"/>
            <a:ext cx="8949020" cy="8141392"/>
            <a:chOff x="0" y="0"/>
            <a:chExt cx="2752153" cy="250377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752153" cy="2503778"/>
            </a:xfrm>
            <a:custGeom>
              <a:avLst/>
              <a:gdLst/>
              <a:ahLst/>
              <a:cxnLst/>
              <a:rect l="l" t="t" r="r" b="b"/>
              <a:pathLst>
                <a:path w="2752153" h="2503778">
                  <a:moveTo>
                    <a:pt x="2627693" y="2503777"/>
                  </a:moveTo>
                  <a:lnTo>
                    <a:pt x="124460" y="2503777"/>
                  </a:lnTo>
                  <a:cubicBezTo>
                    <a:pt x="55880" y="2503777"/>
                    <a:pt x="0" y="2447897"/>
                    <a:pt x="0" y="237931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627693" y="0"/>
                  </a:lnTo>
                  <a:cubicBezTo>
                    <a:pt x="2696273" y="0"/>
                    <a:pt x="2752153" y="55880"/>
                    <a:pt x="2752153" y="124460"/>
                  </a:cubicBezTo>
                  <a:lnTo>
                    <a:pt x="2752153" y="2379318"/>
                  </a:lnTo>
                  <a:cubicBezTo>
                    <a:pt x="2752153" y="2447897"/>
                    <a:pt x="2696273" y="2503778"/>
                    <a:pt x="2627693" y="2503778"/>
                  </a:cubicBezTo>
                  <a:close/>
                </a:path>
              </a:pathLst>
            </a:custGeom>
            <a:solidFill>
              <a:srgbClr val="09427D"/>
            </a:solidFill>
          </p:spPr>
        </p:sp>
      </p:grpSp>
      <p:sp>
        <p:nvSpPr>
          <p:cNvPr id="11" name="Freeform 11"/>
          <p:cNvSpPr/>
          <p:nvPr/>
        </p:nvSpPr>
        <p:spPr>
          <a:xfrm flipH="1">
            <a:off x="13545837" y="3849684"/>
            <a:ext cx="4947375" cy="7600717"/>
          </a:xfrm>
          <a:custGeom>
            <a:avLst/>
            <a:gdLst/>
            <a:ahLst/>
            <a:cxnLst/>
            <a:rect l="l" t="t" r="r" b="b"/>
            <a:pathLst>
              <a:path w="4947375" h="7600717">
                <a:moveTo>
                  <a:pt x="4947376" y="0"/>
                </a:moveTo>
                <a:lnTo>
                  <a:pt x="0" y="0"/>
                </a:lnTo>
                <a:lnTo>
                  <a:pt x="0" y="7600717"/>
                </a:lnTo>
                <a:lnTo>
                  <a:pt x="4947376" y="7600717"/>
                </a:lnTo>
                <a:lnTo>
                  <a:pt x="4947376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405992" y="4032443"/>
            <a:ext cx="4889269" cy="110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960"/>
              </a:lnSpc>
            </a:pPr>
            <a:r>
              <a:rPr lang="en-US" sz="6400">
                <a:solidFill>
                  <a:srgbClr val="000000"/>
                </a:solidFill>
                <a:latin typeface="Now Bold"/>
              </a:rPr>
              <a:t>ПРОБЛЕМЫ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6480823" y="1356465"/>
            <a:ext cx="7065014" cy="1414158"/>
            <a:chOff x="0" y="0"/>
            <a:chExt cx="9420018" cy="1885544"/>
          </a:xfrm>
        </p:grpSpPr>
        <p:sp>
          <p:nvSpPr>
            <p:cNvPr id="14" name="TextBox 14"/>
            <p:cNvSpPr txBox="1"/>
            <p:nvPr/>
          </p:nvSpPr>
          <p:spPr>
            <a:xfrm>
              <a:off x="1241656" y="-57150"/>
              <a:ext cx="8178362" cy="19426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42"/>
                </a:lnSpc>
                <a:spcBef>
                  <a:spcPct val="0"/>
                </a:spcBef>
              </a:pPr>
              <a:r>
                <a:rPr lang="en-US" sz="2816">
                  <a:solidFill>
                    <a:srgbClr val="F5F5EF"/>
                  </a:solidFill>
                  <a:latin typeface="Now"/>
                </a:rPr>
                <a:t>Эффект первого прохождения через печень (разрушение лекарственных веществ)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57150"/>
              <a:ext cx="485343" cy="5743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639"/>
                </a:lnSpc>
                <a:spcBef>
                  <a:spcPct val="0"/>
                </a:spcBef>
              </a:pPr>
              <a:r>
                <a:rPr lang="en-US" sz="2599">
                  <a:solidFill>
                    <a:srgbClr val="F5F5EF"/>
                  </a:solidFill>
                  <a:latin typeface="Now Bold"/>
                </a:rPr>
                <a:t>01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480823" y="3567623"/>
            <a:ext cx="6966036" cy="3134360"/>
            <a:chOff x="0" y="0"/>
            <a:chExt cx="9288047" cy="4179147"/>
          </a:xfrm>
        </p:grpSpPr>
        <p:sp>
          <p:nvSpPr>
            <p:cNvPr id="17" name="TextBox 17"/>
            <p:cNvSpPr txBox="1"/>
            <p:nvPr/>
          </p:nvSpPr>
          <p:spPr>
            <a:xfrm>
              <a:off x="0" y="-657225"/>
              <a:ext cx="545938" cy="5353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59"/>
                </a:lnSpc>
                <a:spcBef>
                  <a:spcPct val="0"/>
                </a:spcBef>
              </a:pPr>
              <a:r>
                <a:rPr lang="en-US" sz="2400">
                  <a:solidFill>
                    <a:srgbClr val="F5F5EF"/>
                  </a:solidFill>
                  <a:latin typeface="Now Bold"/>
                </a:rPr>
                <a:t>02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224261" y="-57150"/>
              <a:ext cx="8063786" cy="42362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639"/>
                </a:lnSpc>
                <a:spcBef>
                  <a:spcPct val="0"/>
                </a:spcBef>
              </a:pPr>
              <a:r>
                <a:rPr lang="en-US" sz="2599" u="none" strike="noStrike">
                  <a:solidFill>
                    <a:srgbClr val="F5F5EF"/>
                  </a:solidFill>
                  <a:latin typeface="Now"/>
                </a:rPr>
                <a:t>Необходимость длительного применения лекарственных средств при хронических заболеваниях (системная красная волчанка, ревматоидный артрит, ювенильный идиопатический артрит)</a:t>
              </a:r>
            </a:p>
            <a:p>
              <a:pPr marL="0" lvl="0" indent="0" algn="l">
                <a:lnSpc>
                  <a:spcPts val="3639"/>
                </a:lnSpc>
                <a:spcBef>
                  <a:spcPct val="0"/>
                </a:spcBef>
              </a:pPr>
              <a:endParaRPr lang="en-US" sz="2599" u="none" strike="noStrike">
                <a:solidFill>
                  <a:srgbClr val="F5F5EF"/>
                </a:solidFill>
                <a:latin typeface="Now"/>
              </a:endParaRP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480823" y="6997669"/>
            <a:ext cx="6522468" cy="2677160"/>
            <a:chOff x="0" y="0"/>
            <a:chExt cx="8696624" cy="3569547"/>
          </a:xfrm>
        </p:grpSpPr>
        <p:sp>
          <p:nvSpPr>
            <p:cNvPr id="20" name="TextBox 20"/>
            <p:cNvSpPr txBox="1"/>
            <p:nvPr/>
          </p:nvSpPr>
          <p:spPr>
            <a:xfrm>
              <a:off x="0" y="-47625"/>
              <a:ext cx="528439" cy="525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59"/>
                </a:lnSpc>
                <a:spcBef>
                  <a:spcPct val="0"/>
                </a:spcBef>
              </a:pPr>
              <a:r>
                <a:rPr lang="en-US" sz="2400">
                  <a:solidFill>
                    <a:srgbClr val="F5F5EF"/>
                  </a:solidFill>
                  <a:latin typeface="Now Bold"/>
                </a:rPr>
                <a:t>03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146305" y="-57150"/>
              <a:ext cx="7550318" cy="36266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639"/>
                </a:lnSpc>
                <a:spcBef>
                  <a:spcPct val="0"/>
                </a:spcBef>
              </a:pPr>
              <a:r>
                <a:rPr lang="en-US" sz="2599" u="none" strike="noStrike">
                  <a:solidFill>
                    <a:srgbClr val="F5F5EF"/>
                  </a:solidFill>
                  <a:latin typeface="Now"/>
                </a:rPr>
                <a:t>Необходимость постоянного ношения препаратов, приводящее к забывчивости и неполному приему. </a:t>
              </a:r>
            </a:p>
            <a:p>
              <a:pPr marL="0" lvl="0" indent="0" algn="l">
                <a:lnSpc>
                  <a:spcPts val="3639"/>
                </a:lnSpc>
                <a:spcBef>
                  <a:spcPct val="0"/>
                </a:spcBef>
              </a:pPr>
              <a:endParaRPr lang="en-US" sz="2599" u="none" strike="noStrike">
                <a:solidFill>
                  <a:srgbClr val="F5F5EF"/>
                </a:solidFill>
                <a:latin typeface="Now"/>
              </a:endParaRPr>
            </a:p>
            <a:p>
              <a:pPr marL="0" lvl="0" indent="0" algn="l">
                <a:lnSpc>
                  <a:spcPts val="3639"/>
                </a:lnSpc>
                <a:spcBef>
                  <a:spcPct val="0"/>
                </a:spcBef>
              </a:pPr>
              <a:endParaRPr lang="en-US" sz="2599" u="none" strike="noStrike">
                <a:solidFill>
                  <a:srgbClr val="F5F5EF"/>
                </a:solidFill>
                <a:latin typeface="Now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64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5726004"/>
            <a:ext cx="18288000" cy="4560996"/>
            <a:chOff x="0" y="0"/>
            <a:chExt cx="6186311" cy="154285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186311" cy="1542856"/>
            </a:xfrm>
            <a:custGeom>
              <a:avLst/>
              <a:gdLst/>
              <a:ahLst/>
              <a:cxnLst/>
              <a:rect l="l" t="t" r="r" b="b"/>
              <a:pathLst>
                <a:path w="6186311" h="1542856">
                  <a:moveTo>
                    <a:pt x="6061851" y="1542856"/>
                  </a:moveTo>
                  <a:lnTo>
                    <a:pt x="124460" y="1542856"/>
                  </a:lnTo>
                  <a:cubicBezTo>
                    <a:pt x="55880" y="1542856"/>
                    <a:pt x="0" y="1486976"/>
                    <a:pt x="0" y="141839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061851" y="0"/>
                  </a:lnTo>
                  <a:cubicBezTo>
                    <a:pt x="6130431" y="0"/>
                    <a:pt x="6186311" y="55880"/>
                    <a:pt x="6186311" y="124460"/>
                  </a:cubicBezTo>
                  <a:lnTo>
                    <a:pt x="6186311" y="1418396"/>
                  </a:lnTo>
                  <a:cubicBezTo>
                    <a:pt x="6186311" y="1486976"/>
                    <a:pt x="6130431" y="1542856"/>
                    <a:pt x="6061851" y="1542856"/>
                  </a:cubicBezTo>
                  <a:close/>
                </a:path>
              </a:pathLst>
            </a:custGeom>
            <a:solidFill>
              <a:srgbClr val="09427D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368934" y="4396791"/>
            <a:ext cx="2956323" cy="3624809"/>
            <a:chOff x="0" y="0"/>
            <a:chExt cx="1000040" cy="122617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00040" cy="1226170"/>
            </a:xfrm>
            <a:custGeom>
              <a:avLst/>
              <a:gdLst/>
              <a:ahLst/>
              <a:cxnLst/>
              <a:rect l="l" t="t" r="r" b="b"/>
              <a:pathLst>
                <a:path w="1000040" h="1226170">
                  <a:moveTo>
                    <a:pt x="875580" y="1226170"/>
                  </a:moveTo>
                  <a:lnTo>
                    <a:pt x="124460" y="1226170"/>
                  </a:lnTo>
                  <a:cubicBezTo>
                    <a:pt x="55880" y="1226170"/>
                    <a:pt x="0" y="1170290"/>
                    <a:pt x="0" y="110171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875580" y="0"/>
                  </a:lnTo>
                  <a:cubicBezTo>
                    <a:pt x="944160" y="0"/>
                    <a:pt x="1000040" y="55880"/>
                    <a:pt x="1000040" y="124460"/>
                  </a:cubicBezTo>
                  <a:lnTo>
                    <a:pt x="1000040" y="1101710"/>
                  </a:lnTo>
                  <a:cubicBezTo>
                    <a:pt x="1000040" y="1170290"/>
                    <a:pt x="944160" y="1226170"/>
                    <a:pt x="875580" y="122617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4570471" y="4396791"/>
            <a:ext cx="2956323" cy="3624809"/>
            <a:chOff x="0" y="0"/>
            <a:chExt cx="1000040" cy="122617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00040" cy="1226170"/>
            </a:xfrm>
            <a:custGeom>
              <a:avLst/>
              <a:gdLst/>
              <a:ahLst/>
              <a:cxnLst/>
              <a:rect l="l" t="t" r="r" b="b"/>
              <a:pathLst>
                <a:path w="1000040" h="1226170">
                  <a:moveTo>
                    <a:pt x="875580" y="1226170"/>
                  </a:moveTo>
                  <a:lnTo>
                    <a:pt x="124460" y="1226170"/>
                  </a:lnTo>
                  <a:cubicBezTo>
                    <a:pt x="55880" y="1226170"/>
                    <a:pt x="0" y="1170290"/>
                    <a:pt x="0" y="110171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875580" y="0"/>
                  </a:lnTo>
                  <a:cubicBezTo>
                    <a:pt x="944160" y="0"/>
                    <a:pt x="1000040" y="55880"/>
                    <a:pt x="1000040" y="124460"/>
                  </a:cubicBezTo>
                  <a:lnTo>
                    <a:pt x="1000040" y="1101710"/>
                  </a:lnTo>
                  <a:cubicBezTo>
                    <a:pt x="1000040" y="1170290"/>
                    <a:pt x="944160" y="1226170"/>
                    <a:pt x="875580" y="122617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7780053" y="4396791"/>
            <a:ext cx="2956323" cy="3624809"/>
            <a:chOff x="0" y="0"/>
            <a:chExt cx="1000040" cy="122617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00040" cy="1226170"/>
            </a:xfrm>
            <a:custGeom>
              <a:avLst/>
              <a:gdLst/>
              <a:ahLst/>
              <a:cxnLst/>
              <a:rect l="l" t="t" r="r" b="b"/>
              <a:pathLst>
                <a:path w="1000040" h="1226170">
                  <a:moveTo>
                    <a:pt x="875580" y="1226170"/>
                  </a:moveTo>
                  <a:lnTo>
                    <a:pt x="124460" y="1226170"/>
                  </a:lnTo>
                  <a:cubicBezTo>
                    <a:pt x="55880" y="1226170"/>
                    <a:pt x="0" y="1170290"/>
                    <a:pt x="0" y="110171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875580" y="0"/>
                  </a:lnTo>
                  <a:cubicBezTo>
                    <a:pt x="944160" y="0"/>
                    <a:pt x="1000040" y="55880"/>
                    <a:pt x="1000040" y="124460"/>
                  </a:cubicBezTo>
                  <a:lnTo>
                    <a:pt x="1000040" y="1101710"/>
                  </a:lnTo>
                  <a:cubicBezTo>
                    <a:pt x="1000040" y="1170290"/>
                    <a:pt x="944160" y="1226170"/>
                    <a:pt x="875580" y="122617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11034103" y="4396791"/>
            <a:ext cx="2956323" cy="3624809"/>
            <a:chOff x="0" y="0"/>
            <a:chExt cx="1000040" cy="122617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000040" cy="1226170"/>
            </a:xfrm>
            <a:custGeom>
              <a:avLst/>
              <a:gdLst/>
              <a:ahLst/>
              <a:cxnLst/>
              <a:rect l="l" t="t" r="r" b="b"/>
              <a:pathLst>
                <a:path w="1000040" h="1226170">
                  <a:moveTo>
                    <a:pt x="875580" y="1226170"/>
                  </a:moveTo>
                  <a:lnTo>
                    <a:pt x="124460" y="1226170"/>
                  </a:lnTo>
                  <a:cubicBezTo>
                    <a:pt x="55880" y="1226170"/>
                    <a:pt x="0" y="1170290"/>
                    <a:pt x="0" y="110171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875580" y="0"/>
                  </a:lnTo>
                  <a:cubicBezTo>
                    <a:pt x="944160" y="0"/>
                    <a:pt x="1000040" y="55880"/>
                    <a:pt x="1000040" y="124460"/>
                  </a:cubicBezTo>
                  <a:lnTo>
                    <a:pt x="1000040" y="1101710"/>
                  </a:lnTo>
                  <a:cubicBezTo>
                    <a:pt x="1000040" y="1170290"/>
                    <a:pt x="944160" y="1226170"/>
                    <a:pt x="875580" y="122617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14302977" y="4396791"/>
            <a:ext cx="2956323" cy="3624809"/>
            <a:chOff x="0" y="0"/>
            <a:chExt cx="1000040" cy="122617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00040" cy="1226170"/>
            </a:xfrm>
            <a:custGeom>
              <a:avLst/>
              <a:gdLst/>
              <a:ahLst/>
              <a:cxnLst/>
              <a:rect l="l" t="t" r="r" b="b"/>
              <a:pathLst>
                <a:path w="1000040" h="1226170">
                  <a:moveTo>
                    <a:pt x="875580" y="1226170"/>
                  </a:moveTo>
                  <a:lnTo>
                    <a:pt x="124460" y="1226170"/>
                  </a:lnTo>
                  <a:cubicBezTo>
                    <a:pt x="55880" y="1226170"/>
                    <a:pt x="0" y="1170290"/>
                    <a:pt x="0" y="110171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875580" y="0"/>
                  </a:lnTo>
                  <a:cubicBezTo>
                    <a:pt x="944160" y="0"/>
                    <a:pt x="1000040" y="55880"/>
                    <a:pt x="1000040" y="124460"/>
                  </a:cubicBezTo>
                  <a:lnTo>
                    <a:pt x="1000040" y="1101710"/>
                  </a:lnTo>
                  <a:cubicBezTo>
                    <a:pt x="1000040" y="1170290"/>
                    <a:pt x="944160" y="1226170"/>
                    <a:pt x="875580" y="122617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4" name="Freeform 14"/>
          <p:cNvSpPr/>
          <p:nvPr/>
        </p:nvSpPr>
        <p:spPr>
          <a:xfrm>
            <a:off x="2351243" y="4922287"/>
            <a:ext cx="991705" cy="991705"/>
          </a:xfrm>
          <a:custGeom>
            <a:avLst/>
            <a:gdLst/>
            <a:ahLst/>
            <a:cxnLst/>
            <a:rect l="l" t="t" r="r" b="b"/>
            <a:pathLst>
              <a:path w="991705" h="991705">
                <a:moveTo>
                  <a:pt x="0" y="0"/>
                </a:moveTo>
                <a:lnTo>
                  <a:pt x="991705" y="0"/>
                </a:lnTo>
                <a:lnTo>
                  <a:pt x="991705" y="991705"/>
                </a:lnTo>
                <a:lnTo>
                  <a:pt x="0" y="99170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5492948" y="4910635"/>
            <a:ext cx="991705" cy="991705"/>
          </a:xfrm>
          <a:custGeom>
            <a:avLst/>
            <a:gdLst/>
            <a:ahLst/>
            <a:cxnLst/>
            <a:rect l="l" t="t" r="r" b="b"/>
            <a:pathLst>
              <a:path w="991705" h="991705">
                <a:moveTo>
                  <a:pt x="0" y="0"/>
                </a:moveTo>
                <a:lnTo>
                  <a:pt x="991705" y="0"/>
                </a:lnTo>
                <a:lnTo>
                  <a:pt x="991705" y="991704"/>
                </a:lnTo>
                <a:lnTo>
                  <a:pt x="0" y="99170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8773952" y="4910635"/>
            <a:ext cx="1012994" cy="1012994"/>
          </a:xfrm>
          <a:custGeom>
            <a:avLst/>
            <a:gdLst/>
            <a:ahLst/>
            <a:cxnLst/>
            <a:rect l="l" t="t" r="r" b="b"/>
            <a:pathLst>
              <a:path w="1012994" h="1012994">
                <a:moveTo>
                  <a:pt x="0" y="0"/>
                </a:moveTo>
                <a:lnTo>
                  <a:pt x="1012994" y="0"/>
                </a:lnTo>
                <a:lnTo>
                  <a:pt x="1012994" y="1012994"/>
                </a:lnTo>
                <a:lnTo>
                  <a:pt x="0" y="101299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2036145" y="4910635"/>
            <a:ext cx="991705" cy="991705"/>
          </a:xfrm>
          <a:custGeom>
            <a:avLst/>
            <a:gdLst/>
            <a:ahLst/>
            <a:cxnLst/>
            <a:rect l="l" t="t" r="r" b="b"/>
            <a:pathLst>
              <a:path w="991705" h="991705">
                <a:moveTo>
                  <a:pt x="0" y="0"/>
                </a:moveTo>
                <a:lnTo>
                  <a:pt x="991704" y="0"/>
                </a:lnTo>
                <a:lnTo>
                  <a:pt x="991704" y="991704"/>
                </a:lnTo>
                <a:lnTo>
                  <a:pt x="0" y="99170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5285827" y="4910635"/>
            <a:ext cx="991705" cy="991705"/>
          </a:xfrm>
          <a:custGeom>
            <a:avLst/>
            <a:gdLst/>
            <a:ahLst/>
            <a:cxnLst/>
            <a:rect l="l" t="t" r="r" b="b"/>
            <a:pathLst>
              <a:path w="991705" h="991705">
                <a:moveTo>
                  <a:pt x="0" y="0"/>
                </a:moveTo>
                <a:lnTo>
                  <a:pt x="991705" y="0"/>
                </a:lnTo>
                <a:lnTo>
                  <a:pt x="991705" y="991704"/>
                </a:lnTo>
                <a:lnTo>
                  <a:pt x="0" y="99170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3953733" y="501675"/>
            <a:ext cx="10653432" cy="979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680"/>
              </a:lnSpc>
              <a:spcBef>
                <a:spcPct val="0"/>
              </a:spcBef>
            </a:pPr>
            <a:r>
              <a:rPr lang="en-US" sz="6400">
                <a:solidFill>
                  <a:srgbClr val="FFFFFF"/>
                </a:solidFill>
                <a:latin typeface="Now Bold"/>
              </a:rPr>
              <a:t>РЕШЕНИЕ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640404" y="6288703"/>
            <a:ext cx="2886391" cy="1480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40"/>
              </a:lnSpc>
              <a:spcBef>
                <a:spcPct val="0"/>
              </a:spcBef>
            </a:pPr>
            <a:r>
              <a:rPr lang="en-US" sz="2100">
                <a:solidFill>
                  <a:srgbClr val="000000"/>
                </a:solidFill>
                <a:latin typeface="Now"/>
              </a:rPr>
              <a:t>повышение биодоступности позволяет снизить дозу препарата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815019" y="6288703"/>
            <a:ext cx="2886391" cy="737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40"/>
              </a:lnSpc>
              <a:spcBef>
                <a:spcPct val="0"/>
              </a:spcBef>
            </a:pPr>
            <a:r>
              <a:rPr lang="en-US" sz="2100">
                <a:solidFill>
                  <a:srgbClr val="000000"/>
                </a:solidFill>
                <a:latin typeface="Now"/>
              </a:rPr>
              <a:t>пролонгированное действие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1088801" y="6288703"/>
            <a:ext cx="2886391" cy="1480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40"/>
              </a:lnSpc>
              <a:spcBef>
                <a:spcPct val="0"/>
              </a:spcBef>
            </a:pPr>
            <a:r>
              <a:rPr lang="en-US" sz="2100">
                <a:solidFill>
                  <a:srgbClr val="000000"/>
                </a:solidFill>
                <a:latin typeface="Now"/>
              </a:rPr>
              <a:t>удобство использования (наклеил и ходи) и безопасность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4380952" y="6288703"/>
            <a:ext cx="2886391" cy="1108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40"/>
              </a:lnSpc>
              <a:spcBef>
                <a:spcPct val="0"/>
              </a:spcBef>
            </a:pPr>
            <a:r>
              <a:rPr lang="en-US" sz="2100">
                <a:solidFill>
                  <a:srgbClr val="000000"/>
                </a:solidFill>
                <a:latin typeface="Now"/>
              </a:rPr>
              <a:t>возможность длительного применения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03900" y="6288703"/>
            <a:ext cx="2886391" cy="1108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40"/>
              </a:lnSpc>
              <a:spcBef>
                <a:spcPct val="0"/>
              </a:spcBef>
            </a:pPr>
            <a:r>
              <a:rPr lang="en-US" sz="2100">
                <a:solidFill>
                  <a:srgbClr val="000000"/>
                </a:solidFill>
                <a:latin typeface="Now"/>
              </a:rPr>
              <a:t>отсутствие проходимости через печень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4128092" y="1705936"/>
            <a:ext cx="10653432" cy="123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800"/>
              </a:lnSpc>
              <a:spcBef>
                <a:spcPct val="0"/>
              </a:spcBef>
            </a:pPr>
            <a:r>
              <a:rPr lang="en-US" sz="4000">
                <a:solidFill>
                  <a:srgbClr val="FFFFFF"/>
                </a:solidFill>
                <a:latin typeface="Now Bold"/>
              </a:rPr>
              <a:t>Трансдермальная терапевтическая система с преднизолоном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705876" y="1545108"/>
            <a:ext cx="10553424" cy="5331746"/>
            <a:chOff x="0" y="0"/>
            <a:chExt cx="3569924" cy="180357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569924" cy="1803578"/>
            </a:xfrm>
            <a:custGeom>
              <a:avLst/>
              <a:gdLst/>
              <a:ahLst/>
              <a:cxnLst/>
              <a:rect l="l" t="t" r="r" b="b"/>
              <a:pathLst>
                <a:path w="3569924" h="1803578">
                  <a:moveTo>
                    <a:pt x="3445464" y="1803578"/>
                  </a:moveTo>
                  <a:lnTo>
                    <a:pt x="124460" y="1803578"/>
                  </a:lnTo>
                  <a:cubicBezTo>
                    <a:pt x="55880" y="1803578"/>
                    <a:pt x="0" y="1747698"/>
                    <a:pt x="0" y="167911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445464" y="0"/>
                  </a:lnTo>
                  <a:cubicBezTo>
                    <a:pt x="3514044" y="0"/>
                    <a:pt x="3569924" y="55880"/>
                    <a:pt x="3569924" y="124460"/>
                  </a:cubicBezTo>
                  <a:lnTo>
                    <a:pt x="3569924" y="1679118"/>
                  </a:lnTo>
                  <a:cubicBezTo>
                    <a:pt x="3569924" y="1747698"/>
                    <a:pt x="3514044" y="1803578"/>
                    <a:pt x="3445464" y="1803578"/>
                  </a:cubicBezTo>
                  <a:close/>
                </a:path>
              </a:pathLst>
            </a:custGeom>
            <a:solidFill>
              <a:srgbClr val="162942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028700" y="1545108"/>
            <a:ext cx="5231176" cy="5331746"/>
            <a:chOff x="0" y="0"/>
            <a:chExt cx="1769558" cy="180357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769558" cy="1803578"/>
            </a:xfrm>
            <a:custGeom>
              <a:avLst/>
              <a:gdLst/>
              <a:ahLst/>
              <a:cxnLst/>
              <a:rect l="l" t="t" r="r" b="b"/>
              <a:pathLst>
                <a:path w="1769558" h="1803578">
                  <a:moveTo>
                    <a:pt x="1645098" y="1803578"/>
                  </a:moveTo>
                  <a:lnTo>
                    <a:pt x="124460" y="1803578"/>
                  </a:lnTo>
                  <a:cubicBezTo>
                    <a:pt x="55880" y="1803578"/>
                    <a:pt x="0" y="1747698"/>
                    <a:pt x="0" y="167911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645098" y="0"/>
                  </a:lnTo>
                  <a:cubicBezTo>
                    <a:pt x="1713678" y="0"/>
                    <a:pt x="1769558" y="55880"/>
                    <a:pt x="1769558" y="124460"/>
                  </a:cubicBezTo>
                  <a:lnTo>
                    <a:pt x="1769558" y="1679118"/>
                  </a:lnTo>
                  <a:cubicBezTo>
                    <a:pt x="1769558" y="1747698"/>
                    <a:pt x="1713678" y="1803578"/>
                    <a:pt x="1645098" y="1803578"/>
                  </a:cubicBezTo>
                  <a:close/>
                </a:path>
              </a:pathLst>
            </a:custGeom>
            <a:solidFill>
              <a:srgbClr val="4A64B8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340111" y="4546625"/>
            <a:ext cx="4660457" cy="2330229"/>
            <a:chOff x="0" y="0"/>
            <a:chExt cx="6213943" cy="3106972"/>
          </a:xfrm>
        </p:grpSpPr>
        <p:sp>
          <p:nvSpPr>
            <p:cNvPr id="7" name="Freeform 7"/>
            <p:cNvSpPr/>
            <p:nvPr/>
          </p:nvSpPr>
          <p:spPr>
            <a:xfrm rot="-10800000">
              <a:off x="0" y="0"/>
              <a:ext cx="6213943" cy="3106972"/>
            </a:xfrm>
            <a:custGeom>
              <a:avLst/>
              <a:gdLst/>
              <a:ahLst/>
              <a:cxnLst/>
              <a:rect l="l" t="t" r="r" b="b"/>
              <a:pathLst>
                <a:path w="6213943" h="3106972">
                  <a:moveTo>
                    <a:pt x="0" y="0"/>
                  </a:moveTo>
                  <a:lnTo>
                    <a:pt x="6213943" y="0"/>
                  </a:lnTo>
                  <a:lnTo>
                    <a:pt x="6213943" y="3106972"/>
                  </a:lnTo>
                  <a:lnTo>
                    <a:pt x="0" y="31069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9999"/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 rot="-10800000">
              <a:off x="648547" y="648547"/>
              <a:ext cx="4916849" cy="2458424"/>
            </a:xfrm>
            <a:custGeom>
              <a:avLst/>
              <a:gdLst/>
              <a:ahLst/>
              <a:cxnLst/>
              <a:rect l="l" t="t" r="r" b="b"/>
              <a:pathLst>
                <a:path w="4916849" h="2458424">
                  <a:moveTo>
                    <a:pt x="0" y="0"/>
                  </a:moveTo>
                  <a:lnTo>
                    <a:pt x="4916849" y="0"/>
                  </a:lnTo>
                  <a:lnTo>
                    <a:pt x="4916849" y="2458425"/>
                  </a:lnTo>
                  <a:lnTo>
                    <a:pt x="0" y="24584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9999"/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9" name="Freeform 9"/>
          <p:cNvSpPr/>
          <p:nvPr/>
        </p:nvSpPr>
        <p:spPr>
          <a:xfrm>
            <a:off x="1946585" y="931971"/>
            <a:ext cx="3447510" cy="5944883"/>
          </a:xfrm>
          <a:custGeom>
            <a:avLst/>
            <a:gdLst/>
            <a:ahLst/>
            <a:cxnLst/>
            <a:rect l="l" t="t" r="r" b="b"/>
            <a:pathLst>
              <a:path w="3447510" h="5944883">
                <a:moveTo>
                  <a:pt x="0" y="0"/>
                </a:moveTo>
                <a:lnTo>
                  <a:pt x="3447510" y="0"/>
                </a:lnTo>
                <a:lnTo>
                  <a:pt x="3447510" y="5944883"/>
                </a:lnTo>
                <a:lnTo>
                  <a:pt x="0" y="59448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 b="-75248"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6705876" y="7222442"/>
            <a:ext cx="10553424" cy="1306349"/>
            <a:chOff x="0" y="0"/>
            <a:chExt cx="14071233" cy="1741799"/>
          </a:xfrm>
        </p:grpSpPr>
        <p:grpSp>
          <p:nvGrpSpPr>
            <p:cNvPr id="11" name="Group 11"/>
            <p:cNvGrpSpPr/>
            <p:nvPr/>
          </p:nvGrpSpPr>
          <p:grpSpPr>
            <a:xfrm>
              <a:off x="0" y="0"/>
              <a:ext cx="14071233" cy="1741799"/>
              <a:chOff x="0" y="0"/>
              <a:chExt cx="6437029" cy="846749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6437029" cy="846749"/>
              </a:xfrm>
              <a:custGeom>
                <a:avLst/>
                <a:gdLst/>
                <a:ahLst/>
                <a:cxnLst/>
                <a:rect l="l" t="t" r="r" b="b"/>
                <a:pathLst>
                  <a:path w="6437029" h="846749">
                    <a:moveTo>
                      <a:pt x="6312569" y="846749"/>
                    </a:moveTo>
                    <a:lnTo>
                      <a:pt x="124460" y="846749"/>
                    </a:lnTo>
                    <a:cubicBezTo>
                      <a:pt x="55880" y="846749"/>
                      <a:pt x="0" y="790869"/>
                      <a:pt x="0" y="722289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6312569" y="0"/>
                    </a:lnTo>
                    <a:cubicBezTo>
                      <a:pt x="6381149" y="0"/>
                      <a:pt x="6437029" y="55880"/>
                      <a:pt x="6437029" y="124460"/>
                    </a:cubicBezTo>
                    <a:lnTo>
                      <a:pt x="6437029" y="722289"/>
                    </a:lnTo>
                    <a:cubicBezTo>
                      <a:pt x="6437029" y="790869"/>
                      <a:pt x="6381149" y="846749"/>
                      <a:pt x="6312569" y="846749"/>
                    </a:cubicBezTo>
                    <a:close/>
                  </a:path>
                </a:pathLst>
              </a:custGeom>
              <a:solidFill>
                <a:srgbClr val="4A64B8"/>
              </a:solidFill>
            </p:spPr>
          </p:sp>
        </p:grpSp>
        <p:sp>
          <p:nvSpPr>
            <p:cNvPr id="13" name="TextBox 13"/>
            <p:cNvSpPr txBox="1"/>
            <p:nvPr/>
          </p:nvSpPr>
          <p:spPr>
            <a:xfrm>
              <a:off x="3122461" y="383008"/>
              <a:ext cx="7997166" cy="8900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599"/>
                </a:lnSpc>
                <a:spcBef>
                  <a:spcPct val="0"/>
                </a:spcBef>
              </a:pPr>
              <a:r>
                <a:rPr lang="en-US" sz="3999">
                  <a:solidFill>
                    <a:srgbClr val="FFFFFF"/>
                  </a:solidFill>
                  <a:latin typeface="Now"/>
                </a:rPr>
                <a:t>ЦЕЛЕВАЯ АУДИТОРИЯ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7668853" y="3223238"/>
            <a:ext cx="8627470" cy="1899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3599">
                <a:solidFill>
                  <a:srgbClr val="FFFFFF"/>
                </a:solidFill>
                <a:latin typeface="Now"/>
              </a:rPr>
              <a:t>люди с хроническими заболеваниями, требующими приема преднизолона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64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735147" y="939073"/>
            <a:ext cx="8408853" cy="8408853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51270"/>
            </a:xfrm>
            <a:custGeom>
              <a:avLst/>
              <a:gdLst/>
              <a:ahLst/>
              <a:cxnLst/>
              <a:rect l="l" t="t" r="r" b="b"/>
              <a:pathLst>
                <a:path w="6350000" h="6351270">
                  <a:moveTo>
                    <a:pt x="0" y="5955030"/>
                  </a:moveTo>
                  <a:lnTo>
                    <a:pt x="0" y="394970"/>
                  </a:lnTo>
                  <a:cubicBezTo>
                    <a:pt x="0" y="176530"/>
                    <a:pt x="176530" y="0"/>
                    <a:pt x="394970" y="0"/>
                  </a:cubicBezTo>
                  <a:lnTo>
                    <a:pt x="5956300" y="0"/>
                  </a:lnTo>
                  <a:cubicBezTo>
                    <a:pt x="6173470" y="0"/>
                    <a:pt x="6350000" y="176530"/>
                    <a:pt x="6350000" y="394970"/>
                  </a:cubicBezTo>
                  <a:cubicBezTo>
                    <a:pt x="6350000" y="394970"/>
                    <a:pt x="6350000" y="394970"/>
                    <a:pt x="6350000" y="394970"/>
                  </a:cubicBezTo>
                  <a:lnTo>
                    <a:pt x="6350000" y="5956300"/>
                  </a:lnTo>
                  <a:cubicBezTo>
                    <a:pt x="6350000" y="6174740"/>
                    <a:pt x="6173470" y="6351270"/>
                    <a:pt x="5955030" y="6351270"/>
                  </a:cubicBezTo>
                  <a:lnTo>
                    <a:pt x="5955030" y="6351270"/>
                  </a:lnTo>
                  <a:lnTo>
                    <a:pt x="394970" y="6351270"/>
                  </a:lnTo>
                  <a:cubicBezTo>
                    <a:pt x="176530" y="6350000"/>
                    <a:pt x="0" y="6173470"/>
                    <a:pt x="0" y="5955030"/>
                  </a:cubicBezTo>
                  <a:cubicBezTo>
                    <a:pt x="0" y="5955030"/>
                    <a:pt x="0" y="5955030"/>
                    <a:pt x="0" y="5955030"/>
                  </a:cubicBezTo>
                  <a:close/>
                </a:path>
              </a:pathLst>
            </a:custGeom>
            <a:blipFill>
              <a:blip r:embed="rId2"/>
              <a:stretch>
                <a:fillRect l="-6399" r="-27134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3373012" y="4417496"/>
            <a:ext cx="10105788" cy="10105788"/>
            <a:chOff x="0" y="0"/>
            <a:chExt cx="13474384" cy="13474384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3474384" cy="13474384"/>
              <a:chOff x="0" y="0"/>
              <a:chExt cx="6350000" cy="63500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FFFFF">
                  <a:alpha val="9804"/>
                </a:srgbClr>
              </a:solidFill>
            </p:spPr>
          </p:sp>
        </p:grpSp>
        <p:grpSp>
          <p:nvGrpSpPr>
            <p:cNvPr id="7" name="Group 7"/>
            <p:cNvGrpSpPr/>
            <p:nvPr/>
          </p:nvGrpSpPr>
          <p:grpSpPr>
            <a:xfrm>
              <a:off x="1234732" y="1234732"/>
              <a:ext cx="11004920" cy="11004920"/>
              <a:chOff x="0" y="0"/>
              <a:chExt cx="6350000" cy="63500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FFFFF">
                  <a:alpha val="9804"/>
                </a:srgbClr>
              </a:solidFill>
            </p:spPr>
          </p:sp>
        </p:grpSp>
      </p:grpSp>
      <p:sp>
        <p:nvSpPr>
          <p:cNvPr id="9" name="Freeform 9"/>
          <p:cNvSpPr/>
          <p:nvPr/>
        </p:nvSpPr>
        <p:spPr>
          <a:xfrm>
            <a:off x="16592464" y="5143500"/>
            <a:ext cx="2871389" cy="5937083"/>
          </a:xfrm>
          <a:custGeom>
            <a:avLst/>
            <a:gdLst/>
            <a:ahLst/>
            <a:cxnLst/>
            <a:rect l="l" t="t" r="r" b="b"/>
            <a:pathLst>
              <a:path w="2871389" h="5937083">
                <a:moveTo>
                  <a:pt x="0" y="0"/>
                </a:moveTo>
                <a:lnTo>
                  <a:pt x="2871389" y="0"/>
                </a:lnTo>
                <a:lnTo>
                  <a:pt x="2871389" y="5937083"/>
                </a:lnTo>
                <a:lnTo>
                  <a:pt x="0" y="59370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9336853" y="2745159"/>
            <a:ext cx="7062757" cy="4525667"/>
            <a:chOff x="0" y="0"/>
            <a:chExt cx="9417010" cy="6034222"/>
          </a:xfrm>
        </p:grpSpPr>
        <p:grpSp>
          <p:nvGrpSpPr>
            <p:cNvPr id="11" name="Group 11"/>
            <p:cNvGrpSpPr/>
            <p:nvPr/>
          </p:nvGrpSpPr>
          <p:grpSpPr>
            <a:xfrm>
              <a:off x="0" y="0"/>
              <a:ext cx="9417010" cy="6034222"/>
              <a:chOff x="0" y="0"/>
              <a:chExt cx="2389130" cy="1530905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2389131" cy="1530905"/>
              </a:xfrm>
              <a:custGeom>
                <a:avLst/>
                <a:gdLst/>
                <a:ahLst/>
                <a:cxnLst/>
                <a:rect l="l" t="t" r="r" b="b"/>
                <a:pathLst>
                  <a:path w="2389131" h="1530905">
                    <a:moveTo>
                      <a:pt x="2264670" y="1530905"/>
                    </a:moveTo>
                    <a:lnTo>
                      <a:pt x="124460" y="1530905"/>
                    </a:lnTo>
                    <a:cubicBezTo>
                      <a:pt x="55880" y="1530905"/>
                      <a:pt x="0" y="1475025"/>
                      <a:pt x="0" y="1406444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2264670" y="0"/>
                    </a:lnTo>
                    <a:cubicBezTo>
                      <a:pt x="2333250" y="0"/>
                      <a:pt x="2389131" y="55880"/>
                      <a:pt x="2389131" y="124460"/>
                    </a:cubicBezTo>
                    <a:lnTo>
                      <a:pt x="2389131" y="1406445"/>
                    </a:lnTo>
                    <a:cubicBezTo>
                      <a:pt x="2389131" y="1475025"/>
                      <a:pt x="2333250" y="1530905"/>
                      <a:pt x="2264670" y="1530905"/>
                    </a:cubicBezTo>
                    <a:close/>
                  </a:path>
                </a:pathLst>
              </a:custGeom>
              <a:solidFill>
                <a:srgbClr val="162942"/>
              </a:solidFill>
            </p:spPr>
          </p:sp>
        </p:grpSp>
        <p:sp>
          <p:nvSpPr>
            <p:cNvPr id="13" name="TextBox 13"/>
            <p:cNvSpPr txBox="1"/>
            <p:nvPr/>
          </p:nvSpPr>
          <p:spPr>
            <a:xfrm>
              <a:off x="997999" y="2935883"/>
              <a:ext cx="7421012" cy="14772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479"/>
                </a:lnSpc>
                <a:spcBef>
                  <a:spcPct val="0"/>
                </a:spcBef>
              </a:pPr>
              <a:r>
                <a:rPr lang="en-US" sz="3199">
                  <a:solidFill>
                    <a:srgbClr val="FFFFFF"/>
                  </a:solidFill>
                  <a:latin typeface="Now Bold"/>
                </a:rPr>
                <a:t>4 шт.</a:t>
              </a:r>
              <a:r>
                <a:rPr lang="en-US" sz="3199">
                  <a:solidFill>
                    <a:srgbClr val="FFFFFF"/>
                  </a:solidFill>
                  <a:latin typeface="Now"/>
                </a:rPr>
                <a:t> в упаковке будет стоить </a:t>
              </a:r>
              <a:r>
                <a:rPr lang="en-US" sz="3199">
                  <a:solidFill>
                    <a:srgbClr val="FFFFFF"/>
                  </a:solidFill>
                  <a:latin typeface="Now Bold"/>
                </a:rPr>
                <a:t>700 рублей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97999" y="1125178"/>
              <a:ext cx="7164082" cy="9781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6159"/>
                </a:lnSpc>
                <a:spcBef>
                  <a:spcPct val="0"/>
                </a:spcBef>
              </a:pPr>
              <a:r>
                <a:rPr lang="en-US" sz="4399">
                  <a:solidFill>
                    <a:srgbClr val="FFFFFF"/>
                  </a:solidFill>
                  <a:latin typeface="Now Bold"/>
                </a:rPr>
                <a:t>БИЗНЕС-МОДЕЛЬ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64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990578" y="809199"/>
            <a:ext cx="10297422" cy="8449101"/>
            <a:chOff x="0" y="0"/>
            <a:chExt cx="3483325" cy="28580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483325" cy="2858091"/>
            </a:xfrm>
            <a:custGeom>
              <a:avLst/>
              <a:gdLst/>
              <a:ahLst/>
              <a:cxnLst/>
              <a:rect l="l" t="t" r="r" b="b"/>
              <a:pathLst>
                <a:path w="3483325" h="2858091">
                  <a:moveTo>
                    <a:pt x="3358865" y="2858091"/>
                  </a:moveTo>
                  <a:lnTo>
                    <a:pt x="124460" y="2858091"/>
                  </a:lnTo>
                  <a:cubicBezTo>
                    <a:pt x="55880" y="2858091"/>
                    <a:pt x="0" y="2802211"/>
                    <a:pt x="0" y="273363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358866" y="0"/>
                  </a:lnTo>
                  <a:cubicBezTo>
                    <a:pt x="3427445" y="0"/>
                    <a:pt x="3483325" y="55880"/>
                    <a:pt x="3483325" y="124460"/>
                  </a:cubicBezTo>
                  <a:lnTo>
                    <a:pt x="3483325" y="2733631"/>
                  </a:lnTo>
                  <a:cubicBezTo>
                    <a:pt x="3483325" y="2802211"/>
                    <a:pt x="3427445" y="2858091"/>
                    <a:pt x="3358866" y="2858091"/>
                  </a:cubicBezTo>
                  <a:close/>
                </a:path>
              </a:pathLst>
            </a:custGeom>
            <a:solidFill>
              <a:srgbClr val="F5F5E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-3585950" y="4206733"/>
            <a:ext cx="7693546" cy="7693546"/>
            <a:chOff x="0" y="0"/>
            <a:chExt cx="10258062" cy="10258062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0258062" cy="10258062"/>
              <a:chOff x="0" y="0"/>
              <a:chExt cx="6350000" cy="63500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FFFFF">
                  <a:alpha val="9804"/>
                </a:srgbClr>
              </a:solidFill>
            </p:spPr>
          </p:sp>
        </p:grpSp>
        <p:grpSp>
          <p:nvGrpSpPr>
            <p:cNvPr id="7" name="Group 7"/>
            <p:cNvGrpSpPr/>
            <p:nvPr/>
          </p:nvGrpSpPr>
          <p:grpSpPr>
            <a:xfrm>
              <a:off x="940003" y="940003"/>
              <a:ext cx="8378056" cy="8378056"/>
              <a:chOff x="0" y="0"/>
              <a:chExt cx="6350000" cy="63500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FFFFF">
                  <a:alpha val="9804"/>
                </a:srgbClr>
              </a:solidFill>
            </p:spPr>
          </p:sp>
        </p:grpSp>
      </p:grpSp>
      <p:grpSp>
        <p:nvGrpSpPr>
          <p:cNvPr id="9" name="Group 9"/>
          <p:cNvGrpSpPr/>
          <p:nvPr/>
        </p:nvGrpSpPr>
        <p:grpSpPr>
          <a:xfrm>
            <a:off x="2829896" y="1921812"/>
            <a:ext cx="5802926" cy="2417193"/>
            <a:chOff x="0" y="0"/>
            <a:chExt cx="7737234" cy="3222924"/>
          </a:xfrm>
        </p:grpSpPr>
        <p:sp>
          <p:nvSpPr>
            <p:cNvPr id="10" name="TextBox 10"/>
            <p:cNvSpPr txBox="1"/>
            <p:nvPr/>
          </p:nvSpPr>
          <p:spPr>
            <a:xfrm>
              <a:off x="0" y="57150"/>
              <a:ext cx="7737234" cy="14041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7809"/>
                </a:lnSpc>
              </a:pPr>
              <a:r>
                <a:rPr lang="en-US" sz="7099">
                  <a:solidFill>
                    <a:srgbClr val="F5F5EF"/>
                  </a:solidFill>
                  <a:latin typeface="Now Bold"/>
                </a:rPr>
                <a:t>РЫНОК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2105749"/>
              <a:ext cx="7737234" cy="11171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7000"/>
                </a:lnSpc>
                <a:spcBef>
                  <a:spcPct val="0"/>
                </a:spcBef>
              </a:pPr>
              <a:r>
                <a:rPr lang="en-US" sz="5000">
                  <a:solidFill>
                    <a:srgbClr val="F5F5EF"/>
                  </a:solidFill>
                  <a:latin typeface="Now Bold"/>
                </a:rPr>
                <a:t>B2C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8328556" y="1696085"/>
            <a:ext cx="8930744" cy="4476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039"/>
              </a:lnSpc>
            </a:pPr>
            <a:r>
              <a:rPr lang="en-US" sz="6399">
                <a:solidFill>
                  <a:srgbClr val="09427D"/>
                </a:solidFill>
                <a:latin typeface="Now Bold"/>
              </a:rPr>
              <a:t>TAM – 52 млрд руб</a:t>
            </a:r>
          </a:p>
          <a:p>
            <a:pPr>
              <a:lnSpc>
                <a:spcPts val="7039"/>
              </a:lnSpc>
            </a:pPr>
            <a:endParaRPr lang="en-US" sz="6399">
              <a:solidFill>
                <a:srgbClr val="09427D"/>
              </a:solidFill>
              <a:latin typeface="Now Bold"/>
            </a:endParaRPr>
          </a:p>
          <a:p>
            <a:pPr>
              <a:lnSpc>
                <a:spcPts val="7039"/>
              </a:lnSpc>
            </a:pPr>
            <a:r>
              <a:rPr lang="en-US" sz="6399">
                <a:solidFill>
                  <a:srgbClr val="09427D"/>
                </a:solidFill>
                <a:latin typeface="Now Bold"/>
              </a:rPr>
              <a:t>SAM – 15 млрд руб</a:t>
            </a:r>
          </a:p>
          <a:p>
            <a:pPr>
              <a:lnSpc>
                <a:spcPts val="7039"/>
              </a:lnSpc>
            </a:pPr>
            <a:endParaRPr lang="en-US" sz="6399">
              <a:solidFill>
                <a:srgbClr val="09427D"/>
              </a:solidFill>
              <a:latin typeface="Now Bold"/>
            </a:endParaRPr>
          </a:p>
          <a:p>
            <a:pPr>
              <a:lnSpc>
                <a:spcPts val="7040"/>
              </a:lnSpc>
            </a:pPr>
            <a:r>
              <a:rPr lang="en-US" sz="6400">
                <a:solidFill>
                  <a:srgbClr val="09427D"/>
                </a:solidFill>
                <a:latin typeface="Now Bold"/>
              </a:rPr>
              <a:t>SOM – 4 млрд руб</a:t>
            </a:r>
          </a:p>
        </p:txBody>
      </p:sp>
      <p:sp>
        <p:nvSpPr>
          <p:cNvPr id="13" name="Freeform 13"/>
          <p:cNvSpPr/>
          <p:nvPr/>
        </p:nvSpPr>
        <p:spPr>
          <a:xfrm>
            <a:off x="15466089" y="4206733"/>
            <a:ext cx="3586423" cy="6281951"/>
          </a:xfrm>
          <a:custGeom>
            <a:avLst/>
            <a:gdLst/>
            <a:ahLst/>
            <a:cxnLst/>
            <a:rect l="l" t="t" r="r" b="b"/>
            <a:pathLst>
              <a:path w="3586423" h="6281951">
                <a:moveTo>
                  <a:pt x="0" y="0"/>
                </a:moveTo>
                <a:lnTo>
                  <a:pt x="3586422" y="0"/>
                </a:lnTo>
                <a:lnTo>
                  <a:pt x="3586422" y="6281951"/>
                </a:lnTo>
                <a:lnTo>
                  <a:pt x="0" y="62819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-1635726" y="6172200"/>
            <a:ext cx="3793097" cy="4114800"/>
          </a:xfrm>
          <a:custGeom>
            <a:avLst/>
            <a:gdLst/>
            <a:ahLst/>
            <a:cxnLst/>
            <a:rect l="l" t="t" r="r" b="b"/>
            <a:pathLst>
              <a:path w="3793097" h="4114800">
                <a:moveTo>
                  <a:pt x="0" y="0"/>
                </a:moveTo>
                <a:lnTo>
                  <a:pt x="3793097" y="0"/>
                </a:lnTo>
                <a:lnTo>
                  <a:pt x="379309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01920" y="0"/>
            <a:ext cx="7557654" cy="10287000"/>
            <a:chOff x="0" y="0"/>
            <a:chExt cx="2556540" cy="3479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6540" cy="3479800"/>
            </a:xfrm>
            <a:custGeom>
              <a:avLst/>
              <a:gdLst/>
              <a:ahLst/>
              <a:cxnLst/>
              <a:rect l="l" t="t" r="r" b="b"/>
              <a:pathLst>
                <a:path w="2556540" h="3479800">
                  <a:moveTo>
                    <a:pt x="2432080" y="3479800"/>
                  </a:moveTo>
                  <a:lnTo>
                    <a:pt x="124460" y="3479800"/>
                  </a:lnTo>
                  <a:cubicBezTo>
                    <a:pt x="55880" y="3479800"/>
                    <a:pt x="0" y="3423920"/>
                    <a:pt x="0" y="33553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432080" y="0"/>
                  </a:lnTo>
                  <a:cubicBezTo>
                    <a:pt x="2500660" y="0"/>
                    <a:pt x="2556540" y="55880"/>
                    <a:pt x="2556540" y="124460"/>
                  </a:cubicBezTo>
                  <a:lnTo>
                    <a:pt x="2556540" y="3355340"/>
                  </a:lnTo>
                  <a:cubicBezTo>
                    <a:pt x="2556540" y="3423920"/>
                    <a:pt x="2500660" y="3479800"/>
                    <a:pt x="2432080" y="3479800"/>
                  </a:cubicBezTo>
                  <a:close/>
                </a:path>
              </a:pathLst>
            </a:custGeom>
            <a:solidFill>
              <a:srgbClr val="4A64B8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-337812" y="5994818"/>
            <a:ext cx="7693546" cy="7693546"/>
            <a:chOff x="0" y="0"/>
            <a:chExt cx="10258062" cy="10258062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0258062" cy="10258062"/>
              <a:chOff x="0" y="0"/>
              <a:chExt cx="6350000" cy="63500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FFFFF">
                  <a:alpha val="9804"/>
                </a:srgbClr>
              </a:solidFill>
            </p:spPr>
          </p:sp>
        </p:grpSp>
        <p:grpSp>
          <p:nvGrpSpPr>
            <p:cNvPr id="7" name="Group 7"/>
            <p:cNvGrpSpPr/>
            <p:nvPr/>
          </p:nvGrpSpPr>
          <p:grpSpPr>
            <a:xfrm>
              <a:off x="940003" y="940003"/>
              <a:ext cx="8378056" cy="8378056"/>
              <a:chOff x="0" y="0"/>
              <a:chExt cx="6350000" cy="63500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FFFFF">
                  <a:alpha val="9804"/>
                </a:srgbClr>
              </a:solidFill>
            </p:spPr>
          </p:sp>
        </p:grpSp>
      </p:grpSp>
      <p:sp>
        <p:nvSpPr>
          <p:cNvPr id="9" name="Freeform 9"/>
          <p:cNvSpPr/>
          <p:nvPr/>
        </p:nvSpPr>
        <p:spPr>
          <a:xfrm rot="4246957">
            <a:off x="14344259" y="2136848"/>
            <a:ext cx="811171" cy="532423"/>
          </a:xfrm>
          <a:custGeom>
            <a:avLst/>
            <a:gdLst/>
            <a:ahLst/>
            <a:cxnLst/>
            <a:rect l="l" t="t" r="r" b="b"/>
            <a:pathLst>
              <a:path w="811171" h="532423">
                <a:moveTo>
                  <a:pt x="0" y="0"/>
                </a:moveTo>
                <a:lnTo>
                  <a:pt x="811171" y="0"/>
                </a:lnTo>
                <a:lnTo>
                  <a:pt x="811171" y="532423"/>
                </a:lnTo>
                <a:lnTo>
                  <a:pt x="0" y="5324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7933844">
            <a:off x="15027664" y="6504661"/>
            <a:ext cx="811171" cy="532423"/>
          </a:xfrm>
          <a:custGeom>
            <a:avLst/>
            <a:gdLst/>
            <a:ahLst/>
            <a:cxnLst/>
            <a:rect l="l" t="t" r="r" b="b"/>
            <a:pathLst>
              <a:path w="811171" h="532423">
                <a:moveTo>
                  <a:pt x="0" y="0"/>
                </a:moveTo>
                <a:lnTo>
                  <a:pt x="811171" y="0"/>
                </a:lnTo>
                <a:lnTo>
                  <a:pt x="811171" y="532423"/>
                </a:lnTo>
                <a:lnTo>
                  <a:pt x="0" y="5324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4089968" flipH="1" flipV="1">
            <a:off x="8595521" y="6508400"/>
            <a:ext cx="811171" cy="532423"/>
          </a:xfrm>
          <a:custGeom>
            <a:avLst/>
            <a:gdLst/>
            <a:ahLst/>
            <a:cxnLst/>
            <a:rect l="l" t="t" r="r" b="b"/>
            <a:pathLst>
              <a:path w="811171" h="532423">
                <a:moveTo>
                  <a:pt x="811171" y="532423"/>
                </a:moveTo>
                <a:lnTo>
                  <a:pt x="0" y="532423"/>
                </a:lnTo>
                <a:lnTo>
                  <a:pt x="0" y="0"/>
                </a:lnTo>
                <a:lnTo>
                  <a:pt x="811171" y="0"/>
                </a:lnTo>
                <a:lnTo>
                  <a:pt x="811171" y="532423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3102291">
            <a:off x="8657839" y="2258217"/>
            <a:ext cx="811171" cy="532423"/>
          </a:xfrm>
          <a:custGeom>
            <a:avLst/>
            <a:gdLst/>
            <a:ahLst/>
            <a:cxnLst/>
            <a:rect l="l" t="t" r="r" b="b"/>
            <a:pathLst>
              <a:path w="811171" h="532423">
                <a:moveTo>
                  <a:pt x="0" y="0"/>
                </a:moveTo>
                <a:lnTo>
                  <a:pt x="811171" y="0"/>
                </a:lnTo>
                <a:lnTo>
                  <a:pt x="811171" y="532424"/>
                </a:lnTo>
                <a:lnTo>
                  <a:pt x="0" y="5324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028700" y="1028700"/>
            <a:ext cx="5623028" cy="19485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680"/>
              </a:lnSpc>
            </a:pPr>
            <a:r>
              <a:rPr lang="en-US" sz="6400">
                <a:solidFill>
                  <a:srgbClr val="FFFFFF"/>
                </a:solidFill>
                <a:latin typeface="Now Bold"/>
              </a:rPr>
              <a:t>РЕЗУЛЬТАТЫ И ПЛАНЫ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9984748" y="690606"/>
            <a:ext cx="3830348" cy="3016295"/>
            <a:chOff x="0" y="0"/>
            <a:chExt cx="5107131" cy="4021727"/>
          </a:xfrm>
        </p:grpSpPr>
        <p:grpSp>
          <p:nvGrpSpPr>
            <p:cNvPr id="15" name="Group 15"/>
            <p:cNvGrpSpPr/>
            <p:nvPr/>
          </p:nvGrpSpPr>
          <p:grpSpPr>
            <a:xfrm>
              <a:off x="0" y="0"/>
              <a:ext cx="5107131" cy="4021727"/>
              <a:chOff x="0" y="0"/>
              <a:chExt cx="1295698" cy="1020327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1295698" cy="1020327"/>
              </a:xfrm>
              <a:custGeom>
                <a:avLst/>
                <a:gdLst/>
                <a:ahLst/>
                <a:cxnLst/>
                <a:rect l="l" t="t" r="r" b="b"/>
                <a:pathLst>
                  <a:path w="1295698" h="1020327">
                    <a:moveTo>
                      <a:pt x="1171238" y="1020327"/>
                    </a:moveTo>
                    <a:lnTo>
                      <a:pt x="124460" y="1020327"/>
                    </a:lnTo>
                    <a:cubicBezTo>
                      <a:pt x="55880" y="1020327"/>
                      <a:pt x="0" y="964447"/>
                      <a:pt x="0" y="895867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171238" y="0"/>
                    </a:lnTo>
                    <a:cubicBezTo>
                      <a:pt x="1239818" y="0"/>
                      <a:pt x="1295698" y="55880"/>
                      <a:pt x="1295698" y="124460"/>
                    </a:cubicBezTo>
                    <a:lnTo>
                      <a:pt x="1295698" y="895867"/>
                    </a:lnTo>
                    <a:cubicBezTo>
                      <a:pt x="1295698" y="964447"/>
                      <a:pt x="1239818" y="1020327"/>
                      <a:pt x="1171238" y="1020327"/>
                    </a:cubicBezTo>
                    <a:close/>
                  </a:path>
                </a:pathLst>
              </a:custGeom>
              <a:solidFill>
                <a:srgbClr val="4A64B8"/>
              </a:solidFill>
            </p:spPr>
          </p:sp>
        </p:grpSp>
        <p:sp>
          <p:nvSpPr>
            <p:cNvPr id="17" name="TextBox 17"/>
            <p:cNvSpPr txBox="1"/>
            <p:nvPr/>
          </p:nvSpPr>
          <p:spPr>
            <a:xfrm>
              <a:off x="389071" y="518422"/>
              <a:ext cx="4497123" cy="11882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639"/>
                </a:lnSpc>
                <a:spcBef>
                  <a:spcPct val="0"/>
                </a:spcBef>
              </a:pPr>
              <a:r>
                <a:rPr lang="en-US" sz="2599" u="none" strike="noStrike">
                  <a:solidFill>
                    <a:srgbClr val="FFFFFF"/>
                  </a:solidFill>
                  <a:latin typeface="Now Bold"/>
                </a:rPr>
                <a:t>РАБОТА С ТРЕКЕРОМ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3518076" y="3283445"/>
            <a:ext cx="3830348" cy="3025820"/>
            <a:chOff x="0" y="0"/>
            <a:chExt cx="5107131" cy="4034427"/>
          </a:xfrm>
        </p:grpSpPr>
        <p:grpSp>
          <p:nvGrpSpPr>
            <p:cNvPr id="19" name="Group 19"/>
            <p:cNvGrpSpPr/>
            <p:nvPr/>
          </p:nvGrpSpPr>
          <p:grpSpPr>
            <a:xfrm>
              <a:off x="0" y="0"/>
              <a:ext cx="5107131" cy="4034427"/>
              <a:chOff x="0" y="0"/>
              <a:chExt cx="1295698" cy="1023549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1295698" cy="1023549"/>
              </a:xfrm>
              <a:custGeom>
                <a:avLst/>
                <a:gdLst/>
                <a:ahLst/>
                <a:cxnLst/>
                <a:rect l="l" t="t" r="r" b="b"/>
                <a:pathLst>
                  <a:path w="1295698" h="1023549">
                    <a:moveTo>
                      <a:pt x="1171238" y="1023549"/>
                    </a:moveTo>
                    <a:lnTo>
                      <a:pt x="124460" y="1023549"/>
                    </a:lnTo>
                    <a:cubicBezTo>
                      <a:pt x="55880" y="1023549"/>
                      <a:pt x="0" y="967669"/>
                      <a:pt x="0" y="899089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171238" y="0"/>
                    </a:lnTo>
                    <a:cubicBezTo>
                      <a:pt x="1239818" y="0"/>
                      <a:pt x="1295698" y="55880"/>
                      <a:pt x="1295698" y="124460"/>
                    </a:cubicBezTo>
                    <a:lnTo>
                      <a:pt x="1295698" y="899089"/>
                    </a:lnTo>
                    <a:cubicBezTo>
                      <a:pt x="1295698" y="967669"/>
                      <a:pt x="1239818" y="1023549"/>
                      <a:pt x="1171238" y="1023549"/>
                    </a:cubicBezTo>
                    <a:close/>
                  </a:path>
                </a:pathLst>
              </a:custGeom>
              <a:solidFill>
                <a:srgbClr val="162942"/>
              </a:solidFill>
            </p:spPr>
          </p:sp>
        </p:grpSp>
        <p:sp>
          <p:nvSpPr>
            <p:cNvPr id="21" name="TextBox 21"/>
            <p:cNvSpPr txBox="1"/>
            <p:nvPr/>
          </p:nvSpPr>
          <p:spPr>
            <a:xfrm>
              <a:off x="305004" y="493750"/>
              <a:ext cx="4497123" cy="11882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639"/>
                </a:lnSpc>
                <a:spcBef>
                  <a:spcPct val="0"/>
                </a:spcBef>
              </a:pPr>
              <a:r>
                <a:rPr lang="en-US" sz="2599">
                  <a:solidFill>
                    <a:srgbClr val="FFFFFF"/>
                  </a:solidFill>
                  <a:latin typeface="Now Bold"/>
                </a:rPr>
                <a:t>ПРОДУКТОВЫЙ </a:t>
              </a:r>
              <a:r>
                <a:rPr lang="en-US" sz="2599" u="none" strike="noStrike">
                  <a:solidFill>
                    <a:srgbClr val="FFFFFF"/>
                  </a:solidFill>
                  <a:latin typeface="Now Bold"/>
                </a:rPr>
                <a:t>РЕСЕРЧ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2834671" y="7250112"/>
            <a:ext cx="3830348" cy="2559095"/>
            <a:chOff x="0" y="0"/>
            <a:chExt cx="5107131" cy="3412127"/>
          </a:xfrm>
        </p:grpSpPr>
        <p:grpSp>
          <p:nvGrpSpPr>
            <p:cNvPr id="23" name="Group 23"/>
            <p:cNvGrpSpPr/>
            <p:nvPr/>
          </p:nvGrpSpPr>
          <p:grpSpPr>
            <a:xfrm>
              <a:off x="0" y="0"/>
              <a:ext cx="5107131" cy="3412127"/>
              <a:chOff x="0" y="0"/>
              <a:chExt cx="1295698" cy="865669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1295698" cy="865669"/>
              </a:xfrm>
              <a:custGeom>
                <a:avLst/>
                <a:gdLst/>
                <a:ahLst/>
                <a:cxnLst/>
                <a:rect l="l" t="t" r="r" b="b"/>
                <a:pathLst>
                  <a:path w="1295698" h="865669">
                    <a:moveTo>
                      <a:pt x="1171238" y="865669"/>
                    </a:moveTo>
                    <a:lnTo>
                      <a:pt x="124460" y="865669"/>
                    </a:lnTo>
                    <a:cubicBezTo>
                      <a:pt x="55880" y="865669"/>
                      <a:pt x="0" y="809789"/>
                      <a:pt x="0" y="741209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171238" y="0"/>
                    </a:lnTo>
                    <a:cubicBezTo>
                      <a:pt x="1239818" y="0"/>
                      <a:pt x="1295698" y="55880"/>
                      <a:pt x="1295698" y="124460"/>
                    </a:cubicBezTo>
                    <a:lnTo>
                      <a:pt x="1295698" y="741209"/>
                    </a:lnTo>
                    <a:cubicBezTo>
                      <a:pt x="1295698" y="809789"/>
                      <a:pt x="1239818" y="865669"/>
                      <a:pt x="1171238" y="865669"/>
                    </a:cubicBezTo>
                    <a:close/>
                  </a:path>
                </a:pathLst>
              </a:custGeom>
              <a:solidFill>
                <a:srgbClr val="4A64B8"/>
              </a:solidFill>
            </p:spPr>
          </p:sp>
        </p:grpSp>
        <p:sp>
          <p:nvSpPr>
            <p:cNvPr id="25" name="TextBox 25"/>
            <p:cNvSpPr txBox="1"/>
            <p:nvPr/>
          </p:nvSpPr>
          <p:spPr>
            <a:xfrm>
              <a:off x="305004" y="557324"/>
              <a:ext cx="4497123" cy="5786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639"/>
                </a:lnSpc>
                <a:spcBef>
                  <a:spcPct val="0"/>
                </a:spcBef>
              </a:pPr>
              <a:r>
                <a:rPr lang="en-US" sz="2599" u="none" strike="noStrike">
                  <a:solidFill>
                    <a:srgbClr val="FFFFFF"/>
                  </a:solidFill>
                  <a:latin typeface="Now Bold"/>
                </a:rPr>
                <a:t>ПРОТОТИП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7869549" y="7114356"/>
            <a:ext cx="3830348" cy="2559095"/>
            <a:chOff x="0" y="0"/>
            <a:chExt cx="5107131" cy="3412127"/>
          </a:xfrm>
        </p:grpSpPr>
        <p:grpSp>
          <p:nvGrpSpPr>
            <p:cNvPr id="27" name="Group 27"/>
            <p:cNvGrpSpPr/>
            <p:nvPr/>
          </p:nvGrpSpPr>
          <p:grpSpPr>
            <a:xfrm>
              <a:off x="0" y="0"/>
              <a:ext cx="5107131" cy="3412127"/>
              <a:chOff x="0" y="0"/>
              <a:chExt cx="1295698" cy="865669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1295698" cy="865669"/>
              </a:xfrm>
              <a:custGeom>
                <a:avLst/>
                <a:gdLst/>
                <a:ahLst/>
                <a:cxnLst/>
                <a:rect l="l" t="t" r="r" b="b"/>
                <a:pathLst>
                  <a:path w="1295698" h="865669">
                    <a:moveTo>
                      <a:pt x="1171238" y="865669"/>
                    </a:moveTo>
                    <a:lnTo>
                      <a:pt x="124460" y="865669"/>
                    </a:lnTo>
                    <a:cubicBezTo>
                      <a:pt x="55880" y="865669"/>
                      <a:pt x="0" y="809789"/>
                      <a:pt x="0" y="741209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171238" y="0"/>
                    </a:lnTo>
                    <a:cubicBezTo>
                      <a:pt x="1239818" y="0"/>
                      <a:pt x="1295698" y="55880"/>
                      <a:pt x="1295698" y="124460"/>
                    </a:cubicBezTo>
                    <a:lnTo>
                      <a:pt x="1295698" y="741209"/>
                    </a:lnTo>
                    <a:cubicBezTo>
                      <a:pt x="1295698" y="809789"/>
                      <a:pt x="1239818" y="865669"/>
                      <a:pt x="1171238" y="865669"/>
                    </a:cubicBezTo>
                    <a:close/>
                  </a:path>
                </a:pathLst>
              </a:custGeom>
              <a:solidFill>
                <a:srgbClr val="4A64B8"/>
              </a:solidFill>
            </p:spPr>
          </p:sp>
        </p:grpSp>
        <p:sp>
          <p:nvSpPr>
            <p:cNvPr id="29" name="TextBox 29"/>
            <p:cNvSpPr txBox="1"/>
            <p:nvPr/>
          </p:nvSpPr>
          <p:spPr>
            <a:xfrm>
              <a:off x="305004" y="557324"/>
              <a:ext cx="4497123" cy="5786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639"/>
                </a:lnSpc>
                <a:spcBef>
                  <a:spcPct val="0"/>
                </a:spcBef>
              </a:pPr>
              <a:r>
                <a:rPr lang="en-US" sz="2599">
                  <a:solidFill>
                    <a:srgbClr val="FFFFFF"/>
                  </a:solidFill>
                  <a:latin typeface="Now Bold"/>
                </a:rPr>
                <a:t>ГЕНЕРАЦИЯ ИДЕЙ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6342399" y="3288225"/>
            <a:ext cx="4029615" cy="3016295"/>
            <a:chOff x="0" y="0"/>
            <a:chExt cx="5372820" cy="4021727"/>
          </a:xfrm>
        </p:grpSpPr>
        <p:grpSp>
          <p:nvGrpSpPr>
            <p:cNvPr id="31" name="Group 31"/>
            <p:cNvGrpSpPr/>
            <p:nvPr/>
          </p:nvGrpSpPr>
          <p:grpSpPr>
            <a:xfrm>
              <a:off x="0" y="0"/>
              <a:ext cx="5372820" cy="4021727"/>
              <a:chOff x="0" y="0"/>
              <a:chExt cx="1363104" cy="1020327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0" y="0"/>
                <a:ext cx="1363104" cy="1020327"/>
              </a:xfrm>
              <a:custGeom>
                <a:avLst/>
                <a:gdLst/>
                <a:ahLst/>
                <a:cxnLst/>
                <a:rect l="l" t="t" r="r" b="b"/>
                <a:pathLst>
                  <a:path w="1363104" h="1020327">
                    <a:moveTo>
                      <a:pt x="1238644" y="1020327"/>
                    </a:moveTo>
                    <a:lnTo>
                      <a:pt x="124460" y="1020327"/>
                    </a:lnTo>
                    <a:cubicBezTo>
                      <a:pt x="55880" y="1020327"/>
                      <a:pt x="0" y="964447"/>
                      <a:pt x="0" y="895867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238644" y="0"/>
                    </a:lnTo>
                    <a:cubicBezTo>
                      <a:pt x="1307224" y="0"/>
                      <a:pt x="1363104" y="55880"/>
                      <a:pt x="1363104" y="124460"/>
                    </a:cubicBezTo>
                    <a:lnTo>
                      <a:pt x="1363104" y="895867"/>
                    </a:lnTo>
                    <a:cubicBezTo>
                      <a:pt x="1363104" y="964447"/>
                      <a:pt x="1307224" y="1020327"/>
                      <a:pt x="1238644" y="1020327"/>
                    </a:cubicBezTo>
                    <a:close/>
                  </a:path>
                </a:pathLst>
              </a:custGeom>
              <a:solidFill>
                <a:srgbClr val="162942"/>
              </a:solidFill>
            </p:spPr>
          </p:sp>
        </p:grpSp>
        <p:sp>
          <p:nvSpPr>
            <p:cNvPr id="33" name="TextBox 33"/>
            <p:cNvSpPr txBox="1"/>
            <p:nvPr/>
          </p:nvSpPr>
          <p:spPr>
            <a:xfrm>
              <a:off x="320871" y="487376"/>
              <a:ext cx="4731077" cy="11882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639"/>
                </a:lnSpc>
                <a:spcBef>
                  <a:spcPct val="0"/>
                </a:spcBef>
              </a:pPr>
              <a:r>
                <a:rPr lang="en-US" sz="2599">
                  <a:solidFill>
                    <a:srgbClr val="FFFFFF"/>
                  </a:solidFill>
                  <a:latin typeface="Now Bold"/>
                </a:rPr>
                <a:t>СФОРМУЛИРОВАНА ГИПОТЕЗА</a:t>
              </a:r>
            </a:p>
          </p:txBody>
        </p:sp>
      </p:grpSp>
      <p:sp>
        <p:nvSpPr>
          <p:cNvPr id="34" name="Freeform 34"/>
          <p:cNvSpPr/>
          <p:nvPr/>
        </p:nvSpPr>
        <p:spPr>
          <a:xfrm>
            <a:off x="1190931" y="5389240"/>
            <a:ext cx="4636060" cy="4897760"/>
          </a:xfrm>
          <a:custGeom>
            <a:avLst/>
            <a:gdLst/>
            <a:ahLst/>
            <a:cxnLst/>
            <a:rect l="l" t="t" r="r" b="b"/>
            <a:pathLst>
              <a:path w="4636060" h="4897760">
                <a:moveTo>
                  <a:pt x="0" y="0"/>
                </a:moveTo>
                <a:lnTo>
                  <a:pt x="4636060" y="0"/>
                </a:lnTo>
                <a:lnTo>
                  <a:pt x="4636060" y="4897760"/>
                </a:lnTo>
                <a:lnTo>
                  <a:pt x="0" y="48977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 b="-11689"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64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056743" y="3389889"/>
            <a:ext cx="8791180" cy="8791180"/>
            <a:chOff x="0" y="0"/>
            <a:chExt cx="11721574" cy="11721574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11721574" cy="11721574"/>
              <a:chOff x="0" y="0"/>
              <a:chExt cx="6350000" cy="635000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FFFFF">
                  <a:alpha val="9804"/>
                </a:srgbClr>
              </a:solidFill>
            </p:spPr>
          </p:sp>
        </p:grpSp>
        <p:grpSp>
          <p:nvGrpSpPr>
            <p:cNvPr id="5" name="Group 5"/>
            <p:cNvGrpSpPr/>
            <p:nvPr/>
          </p:nvGrpSpPr>
          <p:grpSpPr>
            <a:xfrm>
              <a:off x="1074112" y="1074112"/>
              <a:ext cx="9573349" cy="9573349"/>
              <a:chOff x="0" y="0"/>
              <a:chExt cx="6350000" cy="63500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FFFFF">
                  <a:alpha val="9804"/>
                </a:srgbClr>
              </a:solidFill>
            </p:spPr>
          </p:sp>
        </p:grpSp>
      </p:grpSp>
      <p:grpSp>
        <p:nvGrpSpPr>
          <p:cNvPr id="7" name="Group 7"/>
          <p:cNvGrpSpPr/>
          <p:nvPr/>
        </p:nvGrpSpPr>
        <p:grpSpPr>
          <a:xfrm>
            <a:off x="1658129" y="2833854"/>
            <a:ext cx="7992330" cy="4619292"/>
            <a:chOff x="0" y="0"/>
            <a:chExt cx="10656440" cy="6159057"/>
          </a:xfrm>
        </p:grpSpPr>
        <p:grpSp>
          <p:nvGrpSpPr>
            <p:cNvPr id="8" name="Group 8"/>
            <p:cNvGrpSpPr/>
            <p:nvPr/>
          </p:nvGrpSpPr>
          <p:grpSpPr>
            <a:xfrm>
              <a:off x="0" y="0"/>
              <a:ext cx="10656440" cy="6159057"/>
              <a:chOff x="0" y="0"/>
              <a:chExt cx="2703578" cy="1562575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2703578" cy="1562576"/>
              </a:xfrm>
              <a:custGeom>
                <a:avLst/>
                <a:gdLst/>
                <a:ahLst/>
                <a:cxnLst/>
                <a:rect l="l" t="t" r="r" b="b"/>
                <a:pathLst>
                  <a:path w="2703578" h="1562576">
                    <a:moveTo>
                      <a:pt x="2579118" y="1562575"/>
                    </a:moveTo>
                    <a:lnTo>
                      <a:pt x="124460" y="1562575"/>
                    </a:lnTo>
                    <a:cubicBezTo>
                      <a:pt x="55880" y="1562575"/>
                      <a:pt x="0" y="1506696"/>
                      <a:pt x="0" y="1438115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2579118" y="0"/>
                    </a:lnTo>
                    <a:cubicBezTo>
                      <a:pt x="2647698" y="0"/>
                      <a:pt x="2703578" y="55880"/>
                      <a:pt x="2703578" y="124460"/>
                    </a:cubicBezTo>
                    <a:lnTo>
                      <a:pt x="2703578" y="1438116"/>
                    </a:lnTo>
                    <a:cubicBezTo>
                      <a:pt x="2703578" y="1506696"/>
                      <a:pt x="2647698" y="1562576"/>
                      <a:pt x="2579118" y="1562576"/>
                    </a:cubicBezTo>
                    <a:close/>
                  </a:path>
                </a:pathLst>
              </a:custGeom>
              <a:solidFill>
                <a:srgbClr val="09427D"/>
              </a:solidFill>
            </p:spPr>
          </p:sp>
        </p:grpSp>
        <p:sp>
          <p:nvSpPr>
            <p:cNvPr id="10" name="TextBox 10"/>
            <p:cNvSpPr txBox="1"/>
            <p:nvPr/>
          </p:nvSpPr>
          <p:spPr>
            <a:xfrm>
              <a:off x="1092479" y="2005435"/>
              <a:ext cx="7842864" cy="12265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040"/>
                </a:lnSpc>
              </a:pPr>
              <a:r>
                <a:rPr lang="en-US" sz="6400" dirty="0">
                  <a:solidFill>
                    <a:srgbClr val="F5F5EF"/>
                  </a:solidFill>
                  <a:latin typeface="Now Bold"/>
                </a:rPr>
                <a:t>КОНТАКТЫ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321574" y="3100296"/>
            <a:ext cx="5866865" cy="1433092"/>
            <a:chOff x="0" y="0"/>
            <a:chExt cx="2703578" cy="6604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703578" cy="660400"/>
            </a:xfrm>
            <a:custGeom>
              <a:avLst/>
              <a:gdLst/>
              <a:ahLst/>
              <a:cxnLst/>
              <a:rect l="l" t="t" r="r" b="b"/>
              <a:pathLst>
                <a:path w="2703578" h="660400">
                  <a:moveTo>
                    <a:pt x="2579118" y="660400"/>
                  </a:moveTo>
                  <a:lnTo>
                    <a:pt x="124460" y="660400"/>
                  </a:lnTo>
                  <a:cubicBezTo>
                    <a:pt x="55880" y="660400"/>
                    <a:pt x="0" y="604520"/>
                    <a:pt x="0" y="5359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579118" y="0"/>
                  </a:lnTo>
                  <a:cubicBezTo>
                    <a:pt x="2647698" y="0"/>
                    <a:pt x="2703578" y="55880"/>
                    <a:pt x="2703578" y="124460"/>
                  </a:cubicBezTo>
                  <a:lnTo>
                    <a:pt x="2703578" y="535940"/>
                  </a:lnTo>
                  <a:cubicBezTo>
                    <a:pt x="2703578" y="604520"/>
                    <a:pt x="2647698" y="660400"/>
                    <a:pt x="2579118" y="660400"/>
                  </a:cubicBezTo>
                  <a:close/>
                </a:path>
              </a:pathLst>
            </a:custGeom>
            <a:solidFill>
              <a:srgbClr val="F5F5EF"/>
            </a:solidFill>
          </p:spPr>
        </p:sp>
      </p:grpSp>
      <p:grpSp>
        <p:nvGrpSpPr>
          <p:cNvPr id="13" name="Group 13"/>
          <p:cNvGrpSpPr/>
          <p:nvPr/>
        </p:nvGrpSpPr>
        <p:grpSpPr>
          <a:xfrm>
            <a:off x="9321575" y="5101688"/>
            <a:ext cx="5866865" cy="1433092"/>
            <a:chOff x="0" y="0"/>
            <a:chExt cx="2703578" cy="6604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703578" cy="660400"/>
            </a:xfrm>
            <a:custGeom>
              <a:avLst/>
              <a:gdLst/>
              <a:ahLst/>
              <a:cxnLst/>
              <a:rect l="l" t="t" r="r" b="b"/>
              <a:pathLst>
                <a:path w="2703578" h="660400">
                  <a:moveTo>
                    <a:pt x="2579118" y="660400"/>
                  </a:moveTo>
                  <a:lnTo>
                    <a:pt x="124460" y="660400"/>
                  </a:lnTo>
                  <a:cubicBezTo>
                    <a:pt x="55880" y="660400"/>
                    <a:pt x="0" y="604520"/>
                    <a:pt x="0" y="5359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579118" y="0"/>
                  </a:lnTo>
                  <a:cubicBezTo>
                    <a:pt x="2647698" y="0"/>
                    <a:pt x="2703578" y="55880"/>
                    <a:pt x="2703578" y="124460"/>
                  </a:cubicBezTo>
                  <a:lnTo>
                    <a:pt x="2703578" y="535940"/>
                  </a:lnTo>
                  <a:cubicBezTo>
                    <a:pt x="2703578" y="604520"/>
                    <a:pt x="2647698" y="660400"/>
                    <a:pt x="2579118" y="660400"/>
                  </a:cubicBezTo>
                  <a:close/>
                </a:path>
              </a:pathLst>
            </a:custGeom>
            <a:solidFill>
              <a:srgbClr val="F5F5EF"/>
            </a:solidFill>
          </p:spPr>
        </p:sp>
      </p:grpSp>
      <p:sp>
        <p:nvSpPr>
          <p:cNvPr id="15" name="Freeform 15"/>
          <p:cNvSpPr/>
          <p:nvPr/>
        </p:nvSpPr>
        <p:spPr>
          <a:xfrm>
            <a:off x="14090471" y="3605551"/>
            <a:ext cx="4723723" cy="7021751"/>
          </a:xfrm>
          <a:custGeom>
            <a:avLst/>
            <a:gdLst/>
            <a:ahLst/>
            <a:cxnLst/>
            <a:rect l="l" t="t" r="r" b="b"/>
            <a:pathLst>
              <a:path w="4723723" h="7021751">
                <a:moveTo>
                  <a:pt x="0" y="0"/>
                </a:moveTo>
                <a:lnTo>
                  <a:pt x="4723723" y="0"/>
                </a:lnTo>
                <a:lnTo>
                  <a:pt x="4723723" y="7021751"/>
                </a:lnTo>
                <a:lnTo>
                  <a:pt x="0" y="70217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16"/>
          <p:cNvGrpSpPr/>
          <p:nvPr/>
        </p:nvGrpSpPr>
        <p:grpSpPr>
          <a:xfrm>
            <a:off x="10138994" y="3294956"/>
            <a:ext cx="3372842" cy="945467"/>
            <a:chOff x="0" y="-57150"/>
            <a:chExt cx="4497123" cy="1260622"/>
          </a:xfrm>
        </p:grpSpPr>
        <p:sp>
          <p:nvSpPr>
            <p:cNvPr id="17" name="TextBox 17"/>
            <p:cNvSpPr txBox="1"/>
            <p:nvPr/>
          </p:nvSpPr>
          <p:spPr>
            <a:xfrm>
              <a:off x="0" y="-57150"/>
              <a:ext cx="4497123" cy="5228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219"/>
                </a:lnSpc>
                <a:spcBef>
                  <a:spcPct val="0"/>
                </a:spcBef>
              </a:pPr>
              <a:r>
                <a:rPr lang="en-US" sz="2299" dirty="0">
                  <a:solidFill>
                    <a:srgbClr val="162942"/>
                  </a:solidFill>
                  <a:latin typeface="Now Bold"/>
                </a:rPr>
                <a:t>ТЕЛЕФОН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677088"/>
              <a:ext cx="4497123" cy="52638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219"/>
                </a:lnSpc>
                <a:spcBef>
                  <a:spcPct val="0"/>
                </a:spcBef>
              </a:pPr>
              <a:r>
                <a:rPr lang="en-US" sz="2299" dirty="0">
                  <a:solidFill>
                    <a:srgbClr val="162942"/>
                  </a:solidFill>
                  <a:latin typeface="Now"/>
                </a:rPr>
                <a:t>+7 (927) 963-72-33</a:t>
              </a:r>
              <a:endParaRPr lang="en-US" sz="2299" dirty="0">
                <a:solidFill>
                  <a:srgbClr val="162942"/>
                </a:solidFill>
                <a:latin typeface="Now"/>
              </a:endParaRP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138994" y="5329218"/>
            <a:ext cx="4720006" cy="961047"/>
            <a:chOff x="0" y="-57150"/>
            <a:chExt cx="6293341" cy="1281396"/>
          </a:xfrm>
        </p:grpSpPr>
        <p:sp>
          <p:nvSpPr>
            <p:cNvPr id="20" name="TextBox 20"/>
            <p:cNvSpPr txBox="1"/>
            <p:nvPr/>
          </p:nvSpPr>
          <p:spPr>
            <a:xfrm>
              <a:off x="0" y="-57150"/>
              <a:ext cx="5268636" cy="5228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219"/>
                </a:lnSpc>
                <a:spcBef>
                  <a:spcPct val="0"/>
                </a:spcBef>
              </a:pPr>
              <a:r>
                <a:rPr lang="en-US" sz="2299" u="none">
                  <a:solidFill>
                    <a:srgbClr val="162942"/>
                  </a:solidFill>
                  <a:latin typeface="Now Bold"/>
                </a:rPr>
                <a:t>Email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677088"/>
              <a:ext cx="6293341" cy="54715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3219"/>
                </a:lnSpc>
                <a:spcBef>
                  <a:spcPct val="0"/>
                </a:spcBef>
              </a:pPr>
              <a:r>
                <a:rPr lang="en-US" sz="2299" dirty="0">
                  <a:solidFill>
                    <a:srgbClr val="162942"/>
                  </a:solidFill>
                  <a:latin typeface="Now"/>
                </a:rPr>
                <a:t>golova.arina993@gmail.com</a:t>
              </a:r>
              <a:endParaRPr lang="en-US" sz="2299" dirty="0">
                <a:solidFill>
                  <a:srgbClr val="162942"/>
                </a:solidFill>
                <a:latin typeface="Now"/>
              </a:endParaRPr>
            </a:p>
          </p:txBody>
        </p:sp>
      </p:grpSp>
      <p:sp>
        <p:nvSpPr>
          <p:cNvPr id="22" name="Прямоугольник 21"/>
          <p:cNvSpPr/>
          <p:nvPr/>
        </p:nvSpPr>
        <p:spPr>
          <a:xfrm>
            <a:off x="3255677" y="5265515"/>
            <a:ext cx="49321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F5F5EF"/>
                </a:solidFill>
                <a:latin typeface="Now Bold"/>
              </a:rPr>
              <a:t>Арина Валерьевна Голова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144</Words>
  <Application>Microsoft Office PowerPoint</Application>
  <PresentationFormat>Произвольный</PresentationFormat>
  <Paragraphs>38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Now Bold</vt:lpstr>
      <vt:lpstr>Arial</vt:lpstr>
      <vt:lpstr>Now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Трансдермальная терапевтическая система с преднизолоном</dc:title>
  <cp:lastModifiedBy>Persona</cp:lastModifiedBy>
  <cp:revision>2</cp:revision>
  <dcterms:created xsi:type="dcterms:W3CDTF">2006-08-16T00:00:00Z</dcterms:created>
  <dcterms:modified xsi:type="dcterms:W3CDTF">2023-09-29T12:51:36Z</dcterms:modified>
  <dc:identifier>DAFvxDXqBQg</dc:identifier>
</cp:coreProperties>
</file>