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9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entury Gothic" panose="020B0502020202020204" pitchFamily="34" charset="0"/>
      <p:regular r:id="rId21"/>
      <p:bold r:id="rId22"/>
      <p:italic r:id="rId23"/>
      <p:boldItalic r:id="rId24"/>
    </p:embeddedFont>
    <p:embeddedFont>
      <p:font typeface="Helvetica Neue" panose="020B0604020202020204" pitchFamily="34" charset="0"/>
      <p:regular r:id="rId25"/>
      <p:bold r:id="rId26"/>
      <p:italic r:id="rId27"/>
      <p:boldItalic r:id="rId28"/>
    </p:embeddedFont>
    <p:embeddedFont>
      <p:font typeface="Raleway" panose="02000000000000000000" pitchFamily="2" charset="0"/>
      <p:regular r:id="rId29"/>
      <p:bold r:id="rId30"/>
      <p:italic r:id="rId31"/>
      <p:boldItalic r:id="rId32"/>
    </p:embeddedFont>
    <p:embeddedFont>
      <p:font typeface="Raleway SemiBold" panose="02000000000000000000" pitchFamily="2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7" roundtripDataSignature="AMtx7mh8dZMb67729FjlWsTvFKkJdFt8J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297C742-6870-4FA9-8CF3-6964D2F411B7}">
  <a:tblStyle styleId="{D297C742-6870-4FA9-8CF3-6964D2F411B7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6" d="100"/>
          <a:sy n="96" d="100"/>
        </p:scale>
        <p:origin x="230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 /><Relationship Id="rId13" Type="http://schemas.openxmlformats.org/officeDocument/2006/relationships/slide" Target="slides/slide11.xml" /><Relationship Id="rId18" Type="http://schemas.openxmlformats.org/officeDocument/2006/relationships/font" Target="fonts/font2.fntdata" /><Relationship Id="rId26" Type="http://schemas.openxmlformats.org/officeDocument/2006/relationships/font" Target="fonts/font10.fntdata" /><Relationship Id="rId39" Type="http://schemas.openxmlformats.org/officeDocument/2006/relationships/viewProps" Target="viewProps.xml" /><Relationship Id="rId3" Type="http://schemas.openxmlformats.org/officeDocument/2006/relationships/slide" Target="slides/slide1.xml" /><Relationship Id="rId21" Type="http://schemas.openxmlformats.org/officeDocument/2006/relationships/font" Target="fonts/font5.fntdata" /><Relationship Id="rId34" Type="http://schemas.openxmlformats.org/officeDocument/2006/relationships/font" Target="fonts/font18.fntdata" /><Relationship Id="rId7" Type="http://schemas.openxmlformats.org/officeDocument/2006/relationships/slide" Target="slides/slide5.xml" /><Relationship Id="rId12" Type="http://schemas.openxmlformats.org/officeDocument/2006/relationships/slide" Target="slides/slide10.xml" /><Relationship Id="rId17" Type="http://schemas.openxmlformats.org/officeDocument/2006/relationships/font" Target="fonts/font1.fntdata" /><Relationship Id="rId25" Type="http://schemas.openxmlformats.org/officeDocument/2006/relationships/font" Target="fonts/font9.fntdata" /><Relationship Id="rId33" Type="http://schemas.openxmlformats.org/officeDocument/2006/relationships/font" Target="fonts/font17.fntdata" /><Relationship Id="rId38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16" Type="http://schemas.openxmlformats.org/officeDocument/2006/relationships/notesMaster" Target="notesMasters/notesMaster1.xml" /><Relationship Id="rId20" Type="http://schemas.openxmlformats.org/officeDocument/2006/relationships/font" Target="fonts/font4.fntdata" /><Relationship Id="rId29" Type="http://schemas.openxmlformats.org/officeDocument/2006/relationships/font" Target="fonts/font13.fntdata" /><Relationship Id="rId41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4.xml" /><Relationship Id="rId11" Type="http://schemas.openxmlformats.org/officeDocument/2006/relationships/slide" Target="slides/slide9.xml" /><Relationship Id="rId24" Type="http://schemas.openxmlformats.org/officeDocument/2006/relationships/font" Target="fonts/font8.fntdata" /><Relationship Id="rId32" Type="http://schemas.openxmlformats.org/officeDocument/2006/relationships/font" Target="fonts/font16.fntdata" /><Relationship Id="rId37" Type="http://customschemas.google.com/relationships/presentationmetadata" Target="metadata" /><Relationship Id="rId40" Type="http://schemas.openxmlformats.org/officeDocument/2006/relationships/theme" Target="theme/theme1.xml" /><Relationship Id="rId5" Type="http://schemas.openxmlformats.org/officeDocument/2006/relationships/slide" Target="slides/slide3.xml" /><Relationship Id="rId15" Type="http://schemas.openxmlformats.org/officeDocument/2006/relationships/slide" Target="slides/slide13.xml" /><Relationship Id="rId23" Type="http://schemas.openxmlformats.org/officeDocument/2006/relationships/font" Target="fonts/font7.fntdata" /><Relationship Id="rId28" Type="http://schemas.openxmlformats.org/officeDocument/2006/relationships/font" Target="fonts/font12.fntdata" /><Relationship Id="rId36" Type="http://schemas.openxmlformats.org/officeDocument/2006/relationships/font" Target="fonts/font20.fntdata" /><Relationship Id="rId10" Type="http://schemas.openxmlformats.org/officeDocument/2006/relationships/slide" Target="slides/slide8.xml" /><Relationship Id="rId19" Type="http://schemas.openxmlformats.org/officeDocument/2006/relationships/font" Target="fonts/font3.fntdata" /><Relationship Id="rId31" Type="http://schemas.openxmlformats.org/officeDocument/2006/relationships/font" Target="fonts/font15.fntdata" /><Relationship Id="rId4" Type="http://schemas.openxmlformats.org/officeDocument/2006/relationships/slide" Target="slides/slide2.xml" /><Relationship Id="rId9" Type="http://schemas.openxmlformats.org/officeDocument/2006/relationships/slide" Target="slides/slide7.xml" /><Relationship Id="rId14" Type="http://schemas.openxmlformats.org/officeDocument/2006/relationships/slide" Target="slides/slide12.xml" /><Relationship Id="rId22" Type="http://schemas.openxmlformats.org/officeDocument/2006/relationships/font" Target="fonts/font6.fntdata" /><Relationship Id="rId27" Type="http://schemas.openxmlformats.org/officeDocument/2006/relationships/font" Target="fonts/font11.fntdata" /><Relationship Id="rId30" Type="http://schemas.openxmlformats.org/officeDocument/2006/relationships/font" Target="fonts/font14.fntdata" /><Relationship Id="rId35" Type="http://schemas.openxmlformats.org/officeDocument/2006/relationships/font" Target="fonts/font19.fntdata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8" name="Google Shape;11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3" name="Google Shape;15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7" name="Google Shape;16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1" name="Google Shape;18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0" name="Google Shape;19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3" name="Google Shape;20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6" name="Google Shape;21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0" name="Google Shape;23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0" name="Google Shape;24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4" name="Google Shape;25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0" name="Google Shape;27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jpg" /><Relationship Id="rId1" Type="http://schemas.openxmlformats.org/officeDocument/2006/relationships/slideMaster" Target="../slideMasters/slideMaster1.xml" /><Relationship Id="rId4" Type="http://schemas.openxmlformats.org/officeDocument/2006/relationships/image" Target="../media/image1.png" 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image" Target="../media/image2.jpg" /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15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30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30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30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1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31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1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4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34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3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5"/>
          <p:cNvPicPr preferRelativeResize="0"/>
          <p:nvPr/>
        </p:nvPicPr>
        <p:blipFill rotWithShape="1">
          <a:blip r:embed="rId2">
            <a:alphaModFix/>
          </a:blip>
          <a:srcRect t="1755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5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5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5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35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35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6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6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36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36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3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37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9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0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24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5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6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6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6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7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8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theme" Target="../theme/theme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 /><Relationship Id="rId13" Type="http://schemas.openxmlformats.org/officeDocument/2006/relationships/theme" Target="../theme/theme2.xml" /><Relationship Id="rId3" Type="http://schemas.openxmlformats.org/officeDocument/2006/relationships/slideLayout" Target="../slideLayouts/slideLayout13.xml" /><Relationship Id="rId7" Type="http://schemas.openxmlformats.org/officeDocument/2006/relationships/slideLayout" Target="../slideLayouts/slideLayout17.xml" /><Relationship Id="rId12" Type="http://schemas.openxmlformats.org/officeDocument/2006/relationships/slideLayout" Target="../slideLayouts/slideLayout22.xml" /><Relationship Id="rId2" Type="http://schemas.openxmlformats.org/officeDocument/2006/relationships/slideLayout" Target="../slideLayouts/slideLayout12.xml" /><Relationship Id="rId1" Type="http://schemas.openxmlformats.org/officeDocument/2006/relationships/slideLayout" Target="../slideLayouts/slideLayout11.xml" /><Relationship Id="rId6" Type="http://schemas.openxmlformats.org/officeDocument/2006/relationships/slideLayout" Target="../slideLayouts/slideLayout16.xml" /><Relationship Id="rId11" Type="http://schemas.openxmlformats.org/officeDocument/2006/relationships/slideLayout" Target="../slideLayouts/slideLayout21.xml" /><Relationship Id="rId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20.xml" /><Relationship Id="rId4" Type="http://schemas.openxmlformats.org/officeDocument/2006/relationships/slideLayout" Target="../slideLayouts/slideLayout14.xml" /><Relationship Id="rId9" Type="http://schemas.openxmlformats.org/officeDocument/2006/relationships/slideLayout" Target="../slideLayouts/slideLayout1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7.png" /><Relationship Id="rId5" Type="http://schemas.openxmlformats.org/officeDocument/2006/relationships/image" Target="../media/image6.png" /><Relationship Id="rId4" Type="http://schemas.openxmlformats.org/officeDocument/2006/relationships/image" Target="../media/image5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11.xml" /><Relationship Id="rId4" Type="http://schemas.openxmlformats.org/officeDocument/2006/relationships/image" Target="../media/image9.pn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1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1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1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1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1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 /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1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2" Type="http://schemas.openxmlformats.org/officeDocument/2006/relationships/notesSlide" Target="../notesSlides/notesSlide13.xml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>
            <a:spLocks noGrp="1"/>
          </p:cNvSpPr>
          <p:nvPr>
            <p:ph type="title"/>
          </p:nvPr>
        </p:nvSpPr>
        <p:spPr>
          <a:xfrm>
            <a:off x="401716" y="1251119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3100" dirty="0" err="1"/>
              <a:t>Мурлыкающая</a:t>
            </a:r>
            <a:r>
              <a:rPr lang="ru-RU" sz="3100" dirty="0"/>
              <a:t> школа</a:t>
            </a:r>
            <a:endParaRPr sz="3100" dirty="0"/>
          </a:p>
        </p:txBody>
      </p:sp>
      <p:sp>
        <p:nvSpPr>
          <p:cNvPr id="105" name="Google Shape;105;p1"/>
          <p:cNvSpPr txBox="1">
            <a:spLocks noGrp="1"/>
          </p:cNvSpPr>
          <p:nvPr>
            <p:ph type="body" idx="1"/>
          </p:nvPr>
        </p:nvSpPr>
        <p:spPr>
          <a:xfrm>
            <a:off x="456675" y="1791216"/>
            <a:ext cx="3825300" cy="586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-RU" sz="1400" dirty="0"/>
              <a:t>Обучающий бот в «Телеграмм</a:t>
            </a:r>
            <a:r>
              <a:rPr lang="ru-RU" dirty="0"/>
              <a:t>»</a:t>
            </a:r>
            <a:endParaRPr dirty="0"/>
          </a:p>
        </p:txBody>
      </p:sp>
      <p:pic>
        <p:nvPicPr>
          <p:cNvPr id="106" name="Google Shape;106;p1"/>
          <p:cNvPicPr preferRelativeResize="0"/>
          <p:nvPr/>
        </p:nvPicPr>
        <p:blipFill rotWithShape="1">
          <a:blip r:embed="rId3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2A03BDB-0E96-4A04-A9BA-A837EE25D5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848" y="3792772"/>
            <a:ext cx="1876996" cy="120978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"/>
          <p:cNvSpPr txBox="1">
            <a:spLocks noGrp="1"/>
          </p:cNvSpPr>
          <p:nvPr>
            <p:ph type="body" idx="1"/>
          </p:nvPr>
        </p:nvSpPr>
        <p:spPr>
          <a:xfrm>
            <a:off x="456818" y="1883081"/>
            <a:ext cx="6153300" cy="3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ct val="142857"/>
              <a:buNone/>
            </a:pPr>
            <a:r>
              <a:rPr lang="ru-RU" sz="1600" dirty="0">
                <a:solidFill>
                  <a:schemeClr val="tx1"/>
                </a:solidFill>
                <a:latin typeface="Raleway" panose="02000000000000000000" pitchFamily="2" charset="0"/>
                <a:ea typeface="Raleway" panose="02000000000000000000" pitchFamily="2" charset="0"/>
              </a:rPr>
              <a:t>В настоящее время изучение букв и цифр является одним из самых важных аспектов в обучении детей. В основном это происходит </a:t>
            </a:r>
            <a:r>
              <a:rPr lang="ru-RU" sz="1600" dirty="0" err="1">
                <a:solidFill>
                  <a:schemeClr val="tx1"/>
                </a:solidFill>
                <a:latin typeface="Raleway" panose="02000000000000000000" pitchFamily="2" charset="0"/>
                <a:ea typeface="Raleway" panose="02000000000000000000" pitchFamily="2" charset="0"/>
              </a:rPr>
              <a:t>ещë</a:t>
            </a:r>
            <a:r>
              <a:rPr lang="ru-RU" sz="1600" dirty="0">
                <a:solidFill>
                  <a:schemeClr val="tx1"/>
                </a:solidFill>
                <a:latin typeface="Raleway" panose="02000000000000000000" pitchFamily="2" charset="0"/>
                <a:ea typeface="Raleway" panose="02000000000000000000" pitchFamily="2" charset="0"/>
              </a:rPr>
              <a:t> в дошкольном возрасте, но не всем детям это </a:t>
            </a:r>
            <a:r>
              <a:rPr lang="ru-RU" sz="1600" dirty="0" err="1">
                <a:solidFill>
                  <a:schemeClr val="tx1"/>
                </a:solidFill>
                <a:latin typeface="Raleway" panose="02000000000000000000" pitchFamily="2" charset="0"/>
                <a:ea typeface="Raleway" panose="02000000000000000000" pitchFamily="2" charset="0"/>
              </a:rPr>
              <a:t>даëтся</a:t>
            </a:r>
            <a:r>
              <a:rPr lang="ru-RU" sz="1600" dirty="0">
                <a:solidFill>
                  <a:schemeClr val="tx1"/>
                </a:solidFill>
                <a:latin typeface="Raleway" panose="02000000000000000000" pitchFamily="2" charset="0"/>
                <a:ea typeface="Raleway" panose="02000000000000000000" pitchFamily="2" charset="0"/>
              </a:rPr>
              <a:t> легко. У родителей может уходить большое количество средств (времени, сил или денег) на то, чтобы научить своего </a:t>
            </a:r>
            <a:r>
              <a:rPr lang="ru-RU" sz="1600" dirty="0" err="1">
                <a:solidFill>
                  <a:schemeClr val="tx1"/>
                </a:solidFill>
                <a:latin typeface="Raleway" panose="02000000000000000000" pitchFamily="2" charset="0"/>
                <a:ea typeface="Raleway" panose="02000000000000000000" pitchFamily="2" charset="0"/>
              </a:rPr>
              <a:t>ребëнка</a:t>
            </a:r>
            <a:r>
              <a:rPr lang="ru-RU" sz="1600" dirty="0">
                <a:solidFill>
                  <a:schemeClr val="tx1"/>
                </a:solidFill>
                <a:latin typeface="Raleway" panose="02000000000000000000" pitchFamily="2" charset="0"/>
                <a:ea typeface="Raleway" panose="02000000000000000000" pitchFamily="2" charset="0"/>
              </a:rPr>
              <a:t> отличать «Б» от «Г» и уметь считать. </a:t>
            </a:r>
            <a:endParaRPr sz="1600" dirty="0">
              <a:solidFill>
                <a:schemeClr val="tx1"/>
              </a:solidFill>
              <a:latin typeface="Raleway" panose="02000000000000000000" pitchFamily="2" charset="0"/>
              <a:ea typeface="Raleway" panose="02000000000000000000" pitchFamily="2" charset="0"/>
            </a:endParaRPr>
          </a:p>
        </p:txBody>
      </p:sp>
      <p:sp>
        <p:nvSpPr>
          <p:cNvPr id="122" name="Google Shape;122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6" name="Google Shape;126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1" name="Google Shape;131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2" name="Google Shape;132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2" name="Google Shape;142;p3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 sz="1600" dirty="0">
                <a:solidFill>
                  <a:srgbClr val="132C40"/>
                </a:solidFill>
              </a:rPr>
              <a:t>Потенциальным клиентом нашего проекта являются родители с детьми дошкольного возраста. </a:t>
            </a:r>
            <a:endParaRPr sz="16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43" name="Google Shape;143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0" name="Google Shape;150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6" name="Google Shape;156;p4"/>
          <p:cNvSpPr txBox="1">
            <a:spLocks noGrp="1"/>
          </p:cNvSpPr>
          <p:nvPr>
            <p:ph type="body" idx="1"/>
          </p:nvPr>
        </p:nvSpPr>
        <p:spPr>
          <a:xfrm>
            <a:off x="456818" y="2568881"/>
            <a:ext cx="6568200" cy="1462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 sz="1600" dirty="0">
                <a:solidFill>
                  <a:srgbClr val="132C40"/>
                </a:solidFill>
              </a:rPr>
              <a:t>Отсутствие времени или средств на дополнительные занятия у родителей дошкольников для изучения русского алфавита и </a:t>
            </a:r>
            <a:r>
              <a:rPr lang="ru-RU" sz="1600">
                <a:solidFill>
                  <a:srgbClr val="132C40"/>
                </a:solidFill>
              </a:rPr>
              <a:t>арабских цифр. </a:t>
            </a:r>
            <a:endParaRPr sz="1600"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4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57" name="Google Shape;157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" name="Google Shape;158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4" name="Google Shape;164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5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0" name="Google Shape;170;p5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1409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311150" indent="-171450">
              <a:buClr>
                <a:schemeClr val="dk1"/>
              </a:buClr>
            </a:pPr>
            <a:r>
              <a:rPr lang="ru-RU" sz="1600" dirty="0">
                <a:solidFill>
                  <a:srgbClr val="132C40"/>
                </a:solidFill>
              </a:rPr>
              <a:t>Чат-бот </a:t>
            </a:r>
            <a:r>
              <a:rPr lang="ru-RU" sz="1600" dirty="0" err="1">
                <a:solidFill>
                  <a:srgbClr val="132C40"/>
                </a:solidFill>
              </a:rPr>
              <a:t>лëгок</a:t>
            </a:r>
            <a:r>
              <a:rPr lang="ru-RU" sz="1600" dirty="0">
                <a:solidFill>
                  <a:srgbClr val="132C40"/>
                </a:solidFill>
              </a:rPr>
              <a:t> в управлении, </a:t>
            </a:r>
            <a:r>
              <a:rPr lang="ru-RU" sz="1600" dirty="0" err="1">
                <a:solidFill>
                  <a:srgbClr val="132C40"/>
                </a:solidFill>
              </a:rPr>
              <a:t>ребëнку</a:t>
            </a:r>
            <a:r>
              <a:rPr lang="ru-RU" sz="1600" dirty="0">
                <a:solidFill>
                  <a:srgbClr val="132C40"/>
                </a:solidFill>
              </a:rPr>
              <a:t> не потребуется помощь родителя для пользования нашим продуктом;</a:t>
            </a:r>
          </a:p>
          <a:p>
            <a:pPr marL="311150" indent="-171450">
              <a:buClr>
                <a:schemeClr val="dk1"/>
              </a:buClr>
            </a:pPr>
            <a:r>
              <a:rPr lang="ru-RU" sz="1600" dirty="0">
                <a:solidFill>
                  <a:srgbClr val="132C40"/>
                </a:solidFill>
              </a:rPr>
              <a:t>Процесс обучения полностью бесплатный. </a:t>
            </a:r>
            <a:endParaRPr dirty="0"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endParaRPr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71" name="Google Shape;171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8" name="Google Shape;178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4" name="Google Shape;184;p6"/>
          <p:cNvSpPr txBox="1">
            <a:spLocks noGrp="1"/>
          </p:cNvSpPr>
          <p:nvPr>
            <p:ph type="body" idx="1"/>
          </p:nvPr>
        </p:nvSpPr>
        <p:spPr>
          <a:xfrm>
            <a:off x="198316" y="1883902"/>
            <a:ext cx="7743900" cy="1533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600" dirty="0">
                <a:solidFill>
                  <a:srgbClr val="132C40"/>
                </a:solidFill>
              </a:rPr>
              <a:t>Мы помогаем родителям с детьми дошкольного возраста в ситуации отсутствия времени для занятий с </a:t>
            </a:r>
            <a:r>
              <a:rPr lang="ru-RU" sz="1600" dirty="0" err="1">
                <a:solidFill>
                  <a:srgbClr val="132C40"/>
                </a:solidFill>
              </a:rPr>
              <a:t>ребëнком</a:t>
            </a:r>
            <a:r>
              <a:rPr lang="ru-RU" sz="1600" dirty="0">
                <a:solidFill>
                  <a:srgbClr val="132C40"/>
                </a:solidFill>
              </a:rPr>
              <a:t> или денег для доп. уроков вне дома решить проблему изучения русского алфавита и арабских цифр с помощью чат-бота в «Телеграмме» и тратить на это меньше сил, времени и денег. </a:t>
            </a:r>
            <a:endParaRPr sz="1600" dirty="0">
              <a:solidFill>
                <a:srgbClr val="132C40"/>
              </a:solidFill>
            </a:endParaRPr>
          </a:p>
        </p:txBody>
      </p:sp>
      <p:sp>
        <p:nvSpPr>
          <p:cNvPr id="185" name="Google Shape;185;p6"/>
          <p:cNvSpPr txBox="1"/>
          <p:nvPr/>
        </p:nvSpPr>
        <p:spPr>
          <a:xfrm>
            <a:off x="808057" y="2708318"/>
            <a:ext cx="5118900" cy="14957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6" name="Google Shape;186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" name="Google Shape;193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7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7"/>
          <p:cNvSpPr txBox="1"/>
          <p:nvPr/>
        </p:nvSpPr>
        <p:spPr>
          <a:xfrm>
            <a:off x="488944" y="23402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РЫНОК, </a:t>
            </a:r>
            <a:r>
              <a:rPr lang="ru" sz="12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котором вы работаете, его объем, рост и уровень конкуренции;</a:t>
            </a:r>
            <a:endParaRPr sz="1200" b="0" i="0" u="none" strike="noStrike" cap="non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6" name="Google Shape;196;p7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7" name="Google Shape;197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8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8"/>
          <p:cNvSpPr txBox="1">
            <a:spLocks noGrp="1"/>
          </p:cNvSpPr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0" name="Google Shape;210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30BC1121-D5E2-3E1F-9EBD-4B775DA72A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9765233"/>
              </p:ext>
            </p:extLst>
          </p:nvPr>
        </p:nvGraphicFramePr>
        <p:xfrm>
          <a:off x="401716" y="2088579"/>
          <a:ext cx="8063448" cy="2621280"/>
        </p:xfrm>
        <a:graphic>
          <a:graphicData uri="http://schemas.openxmlformats.org/drawingml/2006/table">
            <a:tbl>
              <a:tblPr firstRow="1" bandRow="1">
                <a:tableStyleId>{D297C742-6870-4FA9-8CF3-6964D2F411B7}</a:tableStyleId>
              </a:tblPr>
              <a:tblGrid>
                <a:gridCol w="2015862">
                  <a:extLst>
                    <a:ext uri="{9D8B030D-6E8A-4147-A177-3AD203B41FA5}">
                      <a16:colId xmlns:a16="http://schemas.microsoft.com/office/drawing/2014/main" val="1891131459"/>
                    </a:ext>
                  </a:extLst>
                </a:gridCol>
                <a:gridCol w="2015862">
                  <a:extLst>
                    <a:ext uri="{9D8B030D-6E8A-4147-A177-3AD203B41FA5}">
                      <a16:colId xmlns:a16="http://schemas.microsoft.com/office/drawing/2014/main" val="3092401197"/>
                    </a:ext>
                  </a:extLst>
                </a:gridCol>
                <a:gridCol w="2015862">
                  <a:extLst>
                    <a:ext uri="{9D8B030D-6E8A-4147-A177-3AD203B41FA5}">
                      <a16:colId xmlns:a16="http://schemas.microsoft.com/office/drawing/2014/main" val="255001063"/>
                    </a:ext>
                  </a:extLst>
                </a:gridCol>
                <a:gridCol w="2015862">
                  <a:extLst>
                    <a:ext uri="{9D8B030D-6E8A-4147-A177-3AD203B41FA5}">
                      <a16:colId xmlns:a16="http://schemas.microsoft.com/office/drawing/2014/main" val="2308476452"/>
                    </a:ext>
                  </a:extLst>
                </a:gridCol>
              </a:tblGrid>
              <a:tr h="355165">
                <a:tc>
                  <a:txBody>
                    <a:bodyPr/>
                    <a:lstStyle/>
                    <a:p>
                      <a:r>
                        <a:rPr lang="ru-RU" dirty="0"/>
                        <a:t>Конкуренты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Детские приложения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Репетиторы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Занятия с родителями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171505"/>
                  </a:ext>
                </a:extLst>
              </a:tr>
              <a:tr h="1109282">
                <a:tc>
                  <a:txBody>
                    <a:bodyPr/>
                    <a:lstStyle/>
                    <a:p>
                      <a:r>
                        <a:rPr lang="ru-RU" dirty="0"/>
                        <a:t>Их плюсы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dirty="0"/>
                        <a:t>Красочный интерфейс;</a:t>
                      </a:r>
                    </a:p>
                    <a:p>
                      <a:r>
                        <a:rPr lang="ru-RU" dirty="0"/>
                        <a:t>Наличие картинок-ассоциаций.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Живое общение;</a:t>
                      </a:r>
                    </a:p>
                    <a:p>
                      <a:r>
                        <a:rPr lang="ru-RU" dirty="0"/>
                        <a:t>Контроль над </a:t>
                      </a:r>
                      <a:r>
                        <a:rPr lang="ru-RU" dirty="0" err="1"/>
                        <a:t>ребëнком</a:t>
                      </a:r>
                      <a:r>
                        <a:rPr lang="ru-RU" dirty="0"/>
                        <a:t> со стороны учителя. 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Контакт </a:t>
                      </a:r>
                      <a:r>
                        <a:rPr lang="ru-RU" dirty="0" err="1"/>
                        <a:t>ребëнка</a:t>
                      </a:r>
                      <a:r>
                        <a:rPr lang="ru-RU" dirty="0"/>
                        <a:t> с родителем;</a:t>
                      </a:r>
                    </a:p>
                    <a:p>
                      <a:r>
                        <a:rPr lang="ru-RU" dirty="0"/>
                        <a:t>Живое общение.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549053"/>
                  </a:ext>
                </a:extLst>
              </a:tr>
              <a:tr h="780190">
                <a:tc>
                  <a:txBody>
                    <a:bodyPr/>
                    <a:lstStyle/>
                    <a:p>
                      <a:r>
                        <a:rPr lang="ru-RU" dirty="0"/>
                        <a:t>Их минусы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Большое количество платных услуг;</a:t>
                      </a:r>
                    </a:p>
                    <a:p>
                      <a:r>
                        <a:rPr lang="ru-RU" dirty="0"/>
                        <a:t>Слишком цветастые картинки.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Платные занятия;</a:t>
                      </a:r>
                    </a:p>
                    <a:p>
                      <a:r>
                        <a:rPr lang="ru-RU" dirty="0"/>
                        <a:t>Большое количество неквалифицированных специалистов.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Нужда в большом количестве времени, сил и энергии у родителя.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2183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"/>
          <p:cNvSpPr txBox="1"/>
          <p:nvPr/>
        </p:nvSpPr>
        <p:spPr>
          <a:xfrm>
            <a:off x="488944" y="2345556"/>
            <a:ext cx="6936600" cy="750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r>
              <a:rPr lang="ru-RU" sz="16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Реклама в чат-боте;</a:t>
            </a: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r>
              <a:rPr lang="ru-RU" sz="1600" b="0" i="0" u="none" strike="noStrike" cap="none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Мерч</a:t>
            </a:r>
            <a:r>
              <a:rPr lang="ru-RU" sz="16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с </a:t>
            </a:r>
            <a:r>
              <a:rPr lang="ru-RU" sz="1600" b="0" i="0" u="none" strike="noStrike" cap="none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маскотом</a:t>
            </a:r>
            <a:r>
              <a:rPr lang="ru-RU" sz="16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чат-бота. </a:t>
            </a:r>
            <a:endParaRPr sz="16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9" name="Google Shape;219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9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9"/>
          <p:cNvSpPr txBox="1">
            <a:spLocks noGrp="1"/>
          </p:cNvSpPr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БИЗНЕС-МОДЕЛЬ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23" name="Google Shape;223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0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3" name="Google Shape;233;p10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9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Опишите ваши текущие результаты: успешные кейсы, клиенты или предварительные договоренности, привлеченные инвестиции и др.,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endParaRPr/>
          </a:p>
        </p:txBody>
      </p:sp>
      <p:sp>
        <p:nvSpPr>
          <p:cNvPr id="234" name="Google Shape;234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1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3" name="Google Shape;243;p11"/>
          <p:cNvGraphicFramePr/>
          <p:nvPr>
            <p:extLst>
              <p:ext uri="{D42A27DB-BD31-4B8C-83A1-F6EECF244321}">
                <p14:modId xmlns:p14="http://schemas.microsoft.com/office/powerpoint/2010/main" val="1451434496"/>
              </p:ext>
            </p:extLst>
          </p:nvPr>
        </p:nvGraphicFramePr>
        <p:xfrm>
          <a:off x="456810" y="921625"/>
          <a:ext cx="7532025" cy="3820580"/>
        </p:xfrm>
        <a:graphic>
          <a:graphicData uri="http://schemas.openxmlformats.org/drawingml/2006/table">
            <a:tbl>
              <a:tblPr>
                <a:noFill/>
                <a:tableStyleId>{D297C742-6870-4FA9-8CF3-6964D2F411B7}</a:tableStyleId>
              </a:tblPr>
              <a:tblGrid>
                <a:gridCol w="251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6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Соколова Мария</a:t>
                      </a:r>
                      <a:endParaRPr sz="16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ПРОИЗВОДИТЕЛЬ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600" u="none" strike="noStrike" cap="none" dirty="0" err="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Карпаева</a:t>
                      </a:r>
                      <a:r>
                        <a:rPr lang="ru-RU" sz="16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Марина</a:t>
                      </a:r>
                      <a:endParaRPr sz="16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АДМИНИСТРАТОР 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6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Панова Арина</a:t>
                      </a:r>
                      <a:endParaRPr sz="16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ПРЕДПРИНИМАТЕЛЬ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600" u="none" strike="noStrike" cap="none" dirty="0" err="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Козюкова</a:t>
                      </a:r>
                      <a:r>
                        <a:rPr lang="ru-RU" sz="16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Катя</a:t>
                      </a:r>
                      <a:endParaRPr sz="16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6328338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ИНТЕГРАТОР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6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Данилова Майя</a:t>
                      </a:r>
                      <a:endParaRPr sz="16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9842905"/>
                  </a:ext>
                </a:extLst>
              </a:tr>
            </a:tbl>
          </a:graphicData>
        </a:graphic>
      </p:graphicFrame>
      <p:sp>
        <p:nvSpPr>
          <p:cNvPr id="246" name="Google Shape;246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2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7" name="Google Shape;257;p12"/>
          <p:cNvSpPr txBox="1">
            <a:spLocks noGrp="1"/>
          </p:cNvSpPr>
          <p:nvPr>
            <p:ph type="body" idx="1"/>
          </p:nvPr>
        </p:nvSpPr>
        <p:spPr>
          <a:xfrm>
            <a:off x="401716" y="1289454"/>
            <a:ext cx="7973700" cy="1351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 dirty="0">
                <a:solidFill>
                  <a:srgbClr val="132C40"/>
                </a:solidFill>
              </a:rPr>
              <a:t>Планы развития, основные укрупненные </a:t>
            </a:r>
            <a:r>
              <a:rPr lang="ru-RU" sz="1600" dirty="0">
                <a:solidFill>
                  <a:srgbClr val="132C40"/>
                </a:solidFill>
              </a:rPr>
              <a:t>задачи</a:t>
            </a:r>
          </a:p>
          <a:p>
            <a:pPr marL="1270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600" dirty="0">
                <a:solidFill>
                  <a:srgbClr val="132C40"/>
                </a:solidFill>
              </a:rPr>
              <a:t>       1) Создание дизайна интерфейса чат-бота, дизайна карточек и </a:t>
            </a:r>
            <a:r>
              <a:rPr lang="ru-RU" sz="1600" dirty="0" err="1">
                <a:solidFill>
                  <a:srgbClr val="132C40"/>
                </a:solidFill>
              </a:rPr>
              <a:t>мерча</a:t>
            </a:r>
            <a:r>
              <a:rPr lang="ru-RU" sz="1600" dirty="0">
                <a:solidFill>
                  <a:srgbClr val="132C40"/>
                </a:solidFill>
              </a:rPr>
              <a:t>;</a:t>
            </a:r>
          </a:p>
          <a:p>
            <a:pPr marL="1270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600" dirty="0">
                <a:solidFill>
                  <a:srgbClr val="132C40"/>
                </a:solidFill>
              </a:rPr>
              <a:t>       2) Формулирование чёткого принципа работы чат-бота;</a:t>
            </a:r>
          </a:p>
          <a:p>
            <a:pPr marL="1270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600" dirty="0">
                <a:solidFill>
                  <a:srgbClr val="132C40"/>
                </a:solidFill>
              </a:rPr>
              <a:t>       3) Написание плана занятий; </a:t>
            </a:r>
          </a:p>
          <a:p>
            <a:pPr marL="1270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600" dirty="0">
                <a:solidFill>
                  <a:srgbClr val="132C40"/>
                </a:solidFill>
              </a:rPr>
              <a:t>       4) Создание чат-бота в мессенджере «Телеграмм»;</a:t>
            </a:r>
          </a:p>
          <a:p>
            <a:pPr marL="1270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600" dirty="0">
                <a:solidFill>
                  <a:srgbClr val="132C40"/>
                </a:solidFill>
              </a:rPr>
              <a:t>       5) Привлечение аудитории через преподавателей ВУЗа и знакомых. </a:t>
            </a:r>
          </a:p>
          <a:p>
            <a:pPr marL="4699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+mj-lt"/>
              <a:buAutoNum type="arabicPeriod"/>
            </a:pPr>
            <a:endParaRPr lang="ru-RU" sz="1600" dirty="0">
              <a:solidFill>
                <a:srgbClr val="132C40"/>
              </a:solidFill>
            </a:endParaRPr>
          </a:p>
          <a:p>
            <a:pPr marL="4699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+mj-lt"/>
              <a:buAutoNum type="arabicPeriod"/>
            </a:pPr>
            <a:endParaRPr lang="ru-RU" sz="1600" dirty="0">
              <a:solidFill>
                <a:srgbClr val="132C40"/>
              </a:solidFill>
            </a:endParaRPr>
          </a:p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endParaRPr lang="ru-RU" sz="1600" dirty="0">
              <a:solidFill>
                <a:srgbClr val="132C40"/>
              </a:solidFill>
            </a:endParaRPr>
          </a:p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endParaRPr lang="ru-RU" sz="1600" dirty="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endParaRPr sz="1300" dirty="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258" name="Google Shape;258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1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1" name="Google Shape;261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6" name="Google Shape;266;p12"/>
          <p:cNvGraphicFramePr/>
          <p:nvPr>
            <p:extLst>
              <p:ext uri="{D42A27DB-BD31-4B8C-83A1-F6EECF244321}">
                <p14:modId xmlns:p14="http://schemas.microsoft.com/office/powerpoint/2010/main" val="4145491900"/>
              </p:ext>
            </p:extLst>
          </p:nvPr>
        </p:nvGraphicFramePr>
        <p:xfrm>
          <a:off x="530715" y="3329634"/>
          <a:ext cx="7574607" cy="1965840"/>
        </p:xfrm>
        <a:graphic>
          <a:graphicData uri="http://schemas.openxmlformats.org/drawingml/2006/table">
            <a:tbl>
              <a:tblPr>
                <a:noFill/>
                <a:tableStyleId>{D297C742-6870-4FA9-8CF3-6964D2F411B7}</a:tableStyleId>
              </a:tblPr>
              <a:tblGrid>
                <a:gridCol w="3360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94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48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528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573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/>
                        <a:t>Создание дизайна бота, карточек и </a:t>
                      </a:r>
                      <a:r>
                        <a:rPr lang="ru-RU" sz="1400" u="none" strike="noStrike" cap="none" dirty="0" err="1"/>
                        <a:t>мерча</a:t>
                      </a:r>
                      <a:endParaRPr sz="140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 27.10.2023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573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/>
                        <a:t>Формулирование принципа работы чат-бота</a:t>
                      </a:r>
                      <a:endParaRPr sz="140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 27.10.2023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71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67" name="Google Shape;267;p12"/>
          <p:cNvSpPr txBox="1"/>
          <p:nvPr/>
        </p:nvSpPr>
        <p:spPr>
          <a:xfrm>
            <a:off x="437008" y="2944734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3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3" name="Google Shape;273;p13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rgbClr val="132C40"/>
              </a:solidFill>
            </a:endParaRPr>
          </a:p>
        </p:txBody>
      </p:sp>
      <p:sp>
        <p:nvSpPr>
          <p:cNvPr id="274" name="Google Shape;274;p13"/>
          <p:cNvSpPr txBox="1">
            <a:spLocks noGrp="1"/>
          </p:cNvSpPr>
          <p:nvPr>
            <p:ph type="body" idx="1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rgbClr val="132C40"/>
              </a:solidFill>
            </a:endParaRPr>
          </a:p>
        </p:txBody>
      </p:sp>
      <p:sp>
        <p:nvSpPr>
          <p:cNvPr id="275" name="Google Shape;275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" name="Google Shape;276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1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8" name="Google Shape;278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" name="Google Shape;281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380</Words>
  <Application>Microsoft Office PowerPoint</Application>
  <PresentationFormat>Экран (16:9)</PresentationFormat>
  <Paragraphs>71</Paragraphs>
  <Slides>13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Simple Light</vt:lpstr>
      <vt:lpstr>Simple Light</vt:lpstr>
      <vt:lpstr>Мурлыкающая школа</vt:lpstr>
      <vt:lpstr>Презентация PowerPoint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КОНКУРЕНТЫ</vt:lpstr>
      <vt:lpstr>БИЗНЕС-МОДЕЛЬ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cp:lastModifiedBy>Бимазах Ангурка</cp:lastModifiedBy>
  <cp:revision>5</cp:revision>
  <dcterms:modified xsi:type="dcterms:W3CDTF">2023-10-20T06:50:14Z</dcterms:modified>
</cp:coreProperties>
</file>