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Lst>
  <p:notesMasterIdLst>
    <p:notesMasterId r:id="rId19"/>
  </p:notesMasterIdLst>
  <p:sldIdLst>
    <p:sldId id="256" r:id="rId3"/>
    <p:sldId id="257" r:id="rId4"/>
    <p:sldId id="258" r:id="rId5"/>
    <p:sldId id="259" r:id="rId6"/>
    <p:sldId id="274" r:id="rId7"/>
    <p:sldId id="260" r:id="rId8"/>
    <p:sldId id="262" r:id="rId9"/>
    <p:sldId id="273" r:id="rId10"/>
    <p:sldId id="263" r:id="rId11"/>
    <p:sldId id="276" r:id="rId12"/>
    <p:sldId id="275" r:id="rId13"/>
    <p:sldId id="266" r:id="rId14"/>
    <p:sldId id="271" r:id="rId15"/>
    <p:sldId id="278" r:id="rId16"/>
    <p:sldId id="272" r:id="rId17"/>
    <p:sldId id="270" r:id="rId18"/>
  </p:sldIdLst>
  <p:sldSz cx="12192000" cy="6858000"/>
  <p:notesSz cx="12192000" cy="6858000"/>
  <p:embeddedFontLst>
    <p:embeddedFont>
      <p:font typeface="Calibri Light" panose="020F0302020204030204" pitchFamily="34" charset="0"/>
      <p:regular r:id="rId20"/>
      <p:italic r:id="rId21"/>
    </p:embeddedFont>
    <p:embeddedFont>
      <p:font typeface="Calibri" panose="020F0502020204030204" pitchFamily="34" charset="0"/>
      <p:regular r:id="rId22"/>
      <p:bold r:id="rId23"/>
      <p:italic r:id="rId24"/>
      <p:boldItalic r:id="rId25"/>
    </p:embeddedFont>
  </p:embeddedFontLst>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23C4A59-F263-BB4A-C711-B12687317C85}">
  <a:tblStyle styleId="{C23C4A59-F263-BB4A-C711-B12687317C85}" styleName="Medium Style 4 - Accent 1">
    <a:wholeTbl>
      <a:tcTxStyle>
        <a:fontRef idx="minor"/>
        <a:schemeClr val="dk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solidFill>
                <a:schemeClr val="accent1"/>
              </a:solidFill>
            </a:ln>
          </a:insideH>
          <a:insideV>
            <a:ln w="12700">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schemeClr val="dk1"/>
      </a:tcTxStyle>
      <a:tcStyle>
        <a:tcBdr/>
      </a:tcStyle>
    </a:lastCol>
    <a:firstCol>
      <a:tcTxStyle b="on">
        <a:fontRef idx="minor"/>
        <a:schemeClr val="dk1"/>
      </a:tcTxStyle>
      <a:tcStyle>
        <a:tcBdr/>
      </a:tcStyle>
    </a:firstCol>
    <a:lastRow>
      <a:tcTxStyle b="on">
        <a:fontRef idx="minor"/>
        <a:schemeClr val="dk1"/>
      </a:tcTxStyle>
      <a:tcStyle>
        <a:tcBdr>
          <a:top>
            <a:ln w="38100">
              <a:solidFill>
                <a:schemeClr val="accent1"/>
              </a:solidFill>
            </a:ln>
          </a:top>
        </a:tcBdr>
        <a:fill>
          <a:solidFill>
            <a:schemeClr val="accent1">
              <a:tint val="20000"/>
            </a:schemeClr>
          </a:solidFill>
        </a:fill>
      </a:tcStyle>
    </a:lastRow>
    <a:seCell>
      <a:tcStyle>
        <a:tcBdr/>
      </a:tcStyle>
    </a:seCell>
    <a:swCell>
      <a:tcStyle>
        <a:tcBdr/>
      </a:tcStyle>
    </a:swCell>
    <a:firstRow>
      <a:tcTxStyle b="on">
        <a:fontRef idx="minor"/>
        <a:schemeClr val="dk1"/>
      </a:tcTxStyle>
      <a:tcStyle>
        <a:tcBdr>
          <a:bottom>
            <a:ln w="12700">
              <a:solidFill>
                <a:schemeClr val="accent1"/>
              </a:solidFill>
            </a:ln>
          </a:bottom>
        </a:tcBdr>
        <a:fill>
          <a:solidFill>
            <a:schemeClr val="accent1">
              <a:tint val="20000"/>
            </a:schemeClr>
          </a:solidFill>
        </a:fill>
      </a:tcStyle>
    </a:firstRow>
    <a:neCell>
      <a:tcStyle>
        <a:tcBdr/>
      </a:tcStyle>
    </a:neCell>
    <a:nwCell>
      <a:tcStyle>
        <a:tcBdr/>
      </a:tcStyle>
    </a:nwCel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63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_____Microsoft_Excel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1" i="0" u="none" strike="noStrike" kern="1200" baseline="0">
                <a:solidFill>
                  <a:schemeClr val="tx1"/>
                </a:solidFill>
                <a:latin typeface="+mn-lt"/>
                <a:ea typeface="+mn-ea"/>
                <a:cs typeface="Times New Roman" panose="02020603050405020304" pitchFamily="18" charset="0"/>
              </a:defRPr>
            </a:pPr>
            <a:r>
              <a:rPr lang="ru-RU" sz="1200" dirty="0"/>
              <a:t>Часто ли вы сталкиваетесь с расчетами финансовых показателей  в процессе обучения?</a:t>
            </a:r>
          </a:p>
        </c:rich>
      </c:tx>
      <c:layout>
        <c:manualLayout>
          <c:xMode val="edge"/>
          <c:yMode val="edge"/>
          <c:x val="0.15398059617547807"/>
          <c:y val="3.968253968253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Times New Roman" panose="02020603050405020304" pitchFamily="18" charset="0"/>
            </a:defRPr>
          </a:pPr>
          <a:endParaRPr lang="ru-RU"/>
        </a:p>
      </c:txPr>
    </c:title>
    <c:autoTitleDeleted val="0"/>
    <c:plotArea>
      <c:layout>
        <c:manualLayout>
          <c:layoutTarget val="inner"/>
          <c:xMode val="edge"/>
          <c:yMode val="edge"/>
          <c:x val="0.27197426435556993"/>
          <c:y val="0.3635670541182352"/>
          <c:w val="0.34921400449943757"/>
          <c:h val="0.58202334083239515"/>
        </c:manualLayout>
      </c:layout>
      <c:pieChart>
        <c:varyColors val="1"/>
        <c:ser>
          <c:idx val="0"/>
          <c:order val="0"/>
          <c:tx>
            <c:strRef>
              <c:f>Лист1!$B$1</c:f>
              <c:strCache>
                <c:ptCount val="1"/>
                <c:pt idx="0">
                  <c:v>Как часто вы сталкиваетесь с расчетами финансовых показателей  в процессе обучения?</c:v>
                </c:pt>
              </c:strCache>
            </c:strRef>
          </c:tx>
          <c:dPt>
            <c:idx val="0"/>
            <c:bubble3D val="0"/>
            <c:spPr>
              <a:solidFill>
                <a:schemeClr val="accent2">
                  <a:tint val="77000"/>
                </a:schemeClr>
              </a:solidFill>
              <a:ln>
                <a:noFill/>
              </a:ln>
              <a:effectLst/>
            </c:spPr>
            <c:extLst>
              <c:ext xmlns:c16="http://schemas.microsoft.com/office/drawing/2014/chart" uri="{C3380CC4-5D6E-409C-BE32-E72D297353CC}">
                <c16:uniqueId val="{00000001-2368-4975-AAA5-AC68F380925A}"/>
              </c:ext>
            </c:extLst>
          </c:dPt>
          <c:dPt>
            <c:idx val="1"/>
            <c:bubble3D val="0"/>
            <c:spPr>
              <a:solidFill>
                <a:schemeClr val="accent2">
                  <a:shade val="76000"/>
                </a:schemeClr>
              </a:solidFill>
              <a:ln>
                <a:noFill/>
              </a:ln>
              <a:effectLst/>
            </c:spPr>
            <c:extLst>
              <c:ext xmlns:c16="http://schemas.microsoft.com/office/drawing/2014/chart" uri="{C3380CC4-5D6E-409C-BE32-E72D297353CC}">
                <c16:uniqueId val="{00000003-2368-4975-AAA5-AC68F380925A}"/>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Times New Roman" panose="02020603050405020304" pitchFamily="18" charset="0"/>
                  </a:defRPr>
                </a:pPr>
                <a:endParaRPr lang="ru-RU"/>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prstDash val="solid"/>
                  <a:round/>
                </a:ln>
                <a:effectLst/>
              </c:spPr>
            </c:leaderLines>
            <c:extLst>
              <c:ext xmlns:c15="http://schemas.microsoft.com/office/drawing/2012/chart" uri="{CE6537A1-D6FC-4f65-9D91-7224C49458BB}"/>
            </c:extLst>
          </c:dLbls>
          <c:cat>
            <c:strRef>
              <c:f>Лист1!$A$2:$A$3</c:f>
              <c:strCache>
                <c:ptCount val="2"/>
                <c:pt idx="0">
                  <c:v>Да</c:v>
                </c:pt>
                <c:pt idx="1">
                  <c:v>Нет</c:v>
                </c:pt>
              </c:strCache>
            </c:strRef>
          </c:cat>
          <c:val>
            <c:numRef>
              <c:f>Лист1!$B$2:$B$3</c:f>
              <c:numCache>
                <c:formatCode>General</c:formatCode>
                <c:ptCount val="2"/>
                <c:pt idx="0">
                  <c:v>77</c:v>
                </c:pt>
                <c:pt idx="1">
                  <c:v>23</c:v>
                </c:pt>
              </c:numCache>
            </c:numRef>
          </c:val>
          <c:extLst>
            <c:ext xmlns:c16="http://schemas.microsoft.com/office/drawing/2014/chart" uri="{C3380CC4-5D6E-409C-BE32-E72D297353CC}">
              <c16:uniqueId val="{00000004-2368-4975-AAA5-AC68F380925A}"/>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4046217613887433"/>
          <c:y val="0.52950196129329996"/>
          <c:w val="9.9309383202099796E-2"/>
          <c:h val="0.1854338520184979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Times New Roman" panose="02020603050405020304" pitchFamily="18" charset="0"/>
            </a:defRPr>
          </a:pPr>
          <a:endParaRPr lang="ru-RU"/>
        </a:p>
      </c:txPr>
    </c:legend>
    <c:plotVisOnly val="1"/>
    <c:dispBlanksAs val="zero"/>
    <c:showDLblsOverMax val="0"/>
  </c:chart>
  <c:spPr>
    <a:noFill/>
    <a:ln w="9525" cap="flat" cmpd="sng" algn="ctr">
      <a:noFill/>
      <a:prstDash val="solid"/>
    </a:ln>
    <a:effectLst/>
  </c:spPr>
  <c:txPr>
    <a:bodyPr/>
    <a:lstStyle/>
    <a:p>
      <a:pPr>
        <a:defRPr>
          <a:latin typeface="+mn-lt"/>
          <a:cs typeface="Times New Roman" panose="02020603050405020304" pitchFamily="18" charset="0"/>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marker"/>
        <c:varyColors val="0"/>
        <c:ser>
          <c:idx val="0"/>
          <c:order val="0"/>
          <c:tx>
            <c:strRef>
              <c:f>Лист1!$B$1</c:f>
              <c:strCache>
                <c:ptCount val="1"/>
                <c:pt idx="0">
                  <c:v>Полнота информации</c:v>
                </c:pt>
              </c:strCache>
            </c:strRef>
          </c:tx>
          <c:spPr>
            <a:ln w="28575" cap="rnd">
              <a:solidFill>
                <a:schemeClr val="accent1"/>
              </a:solidFill>
              <a:round/>
            </a:ln>
            <a:effectLst/>
          </c:spPr>
          <c:marker>
            <c:symbol val="none"/>
          </c:marker>
          <c:cat>
            <c:strRef>
              <c:f>Лист1!$A$2:$A$7</c:f>
              <c:strCache>
                <c:ptCount val="6"/>
                <c:pt idx="0">
                  <c:v>https://time365.info</c:v>
                </c:pt>
                <c:pt idx="1">
                  <c:v>https://poformule.ru</c:v>
                </c:pt>
                <c:pt idx="2">
                  <c:v>https://www.audit-it.ru</c:v>
                </c:pt>
                <c:pt idx="3">
                  <c:v>https://promo.jetstyle.ru</c:v>
                </c:pt>
                <c:pt idx="4">
                  <c:v>https://www.semestr.online</c:v>
                </c:pt>
                <c:pt idx="5">
                  <c:v>Сервис "Finsearch"</c:v>
                </c:pt>
              </c:strCache>
            </c:strRef>
          </c:cat>
          <c:val>
            <c:numRef>
              <c:f>Лист1!$B$2:$B$7</c:f>
              <c:numCache>
                <c:formatCode>General</c:formatCode>
                <c:ptCount val="6"/>
                <c:pt idx="0">
                  <c:v>3</c:v>
                </c:pt>
                <c:pt idx="1">
                  <c:v>1</c:v>
                </c:pt>
                <c:pt idx="2">
                  <c:v>4</c:v>
                </c:pt>
                <c:pt idx="3">
                  <c:v>1</c:v>
                </c:pt>
                <c:pt idx="4">
                  <c:v>5</c:v>
                </c:pt>
                <c:pt idx="5">
                  <c:v>5</c:v>
                </c:pt>
              </c:numCache>
            </c:numRef>
          </c:val>
          <c:extLst>
            <c:ext xmlns:c16="http://schemas.microsoft.com/office/drawing/2014/chart" uri="{C3380CC4-5D6E-409C-BE32-E72D297353CC}">
              <c16:uniqueId val="{00000000-B731-4358-848E-3EFC645ECAED}"/>
            </c:ext>
          </c:extLst>
        </c:ser>
        <c:ser>
          <c:idx val="1"/>
          <c:order val="1"/>
          <c:tx>
            <c:strRef>
              <c:f>Лист1!$C$1</c:f>
              <c:strCache>
                <c:ptCount val="1"/>
                <c:pt idx="0">
                  <c:v>Актуальность</c:v>
                </c:pt>
              </c:strCache>
            </c:strRef>
          </c:tx>
          <c:spPr>
            <a:ln w="28575" cap="rnd">
              <a:solidFill>
                <a:schemeClr val="accent2"/>
              </a:solidFill>
              <a:round/>
            </a:ln>
            <a:effectLst/>
          </c:spPr>
          <c:marker>
            <c:symbol val="none"/>
          </c:marker>
          <c:cat>
            <c:strRef>
              <c:f>Лист1!$A$2:$A$7</c:f>
              <c:strCache>
                <c:ptCount val="6"/>
                <c:pt idx="0">
                  <c:v>https://time365.info</c:v>
                </c:pt>
                <c:pt idx="1">
                  <c:v>https://poformule.ru</c:v>
                </c:pt>
                <c:pt idx="2">
                  <c:v>https://www.audit-it.ru</c:v>
                </c:pt>
                <c:pt idx="3">
                  <c:v>https://promo.jetstyle.ru</c:v>
                </c:pt>
                <c:pt idx="4">
                  <c:v>https://www.semestr.online</c:v>
                </c:pt>
                <c:pt idx="5">
                  <c:v>Сервис "Finsearch"</c:v>
                </c:pt>
              </c:strCache>
            </c:strRef>
          </c:cat>
          <c:val>
            <c:numRef>
              <c:f>Лист1!$C$2:$C$7</c:f>
              <c:numCache>
                <c:formatCode>General</c:formatCode>
                <c:ptCount val="6"/>
                <c:pt idx="0">
                  <c:v>4</c:v>
                </c:pt>
                <c:pt idx="1">
                  <c:v>2</c:v>
                </c:pt>
                <c:pt idx="2">
                  <c:v>5</c:v>
                </c:pt>
                <c:pt idx="3">
                  <c:v>4</c:v>
                </c:pt>
                <c:pt idx="4">
                  <c:v>5</c:v>
                </c:pt>
                <c:pt idx="5">
                  <c:v>5</c:v>
                </c:pt>
              </c:numCache>
            </c:numRef>
          </c:val>
          <c:extLst>
            <c:ext xmlns:c16="http://schemas.microsoft.com/office/drawing/2014/chart" uri="{C3380CC4-5D6E-409C-BE32-E72D297353CC}">
              <c16:uniqueId val="{00000001-B731-4358-848E-3EFC645ECAED}"/>
            </c:ext>
          </c:extLst>
        </c:ser>
        <c:ser>
          <c:idx val="2"/>
          <c:order val="2"/>
          <c:tx>
            <c:strRef>
              <c:f>Лист1!$D$1</c:f>
              <c:strCache>
                <c:ptCount val="1"/>
                <c:pt idx="0">
                  <c:v>Удобство интерфейса</c:v>
                </c:pt>
              </c:strCache>
            </c:strRef>
          </c:tx>
          <c:spPr>
            <a:ln w="28575" cap="rnd">
              <a:solidFill>
                <a:schemeClr val="accent3"/>
              </a:solidFill>
              <a:round/>
            </a:ln>
            <a:effectLst/>
          </c:spPr>
          <c:marker>
            <c:symbol val="none"/>
          </c:marker>
          <c:cat>
            <c:strRef>
              <c:f>Лист1!$A$2:$A$7</c:f>
              <c:strCache>
                <c:ptCount val="6"/>
                <c:pt idx="0">
                  <c:v>https://time365.info</c:v>
                </c:pt>
                <c:pt idx="1">
                  <c:v>https://poformule.ru</c:v>
                </c:pt>
                <c:pt idx="2">
                  <c:v>https://www.audit-it.ru</c:v>
                </c:pt>
                <c:pt idx="3">
                  <c:v>https://promo.jetstyle.ru</c:v>
                </c:pt>
                <c:pt idx="4">
                  <c:v>https://www.semestr.online</c:v>
                </c:pt>
                <c:pt idx="5">
                  <c:v>Сервис "Finsearch"</c:v>
                </c:pt>
              </c:strCache>
            </c:strRef>
          </c:cat>
          <c:val>
            <c:numRef>
              <c:f>Лист1!$D$2:$D$7</c:f>
              <c:numCache>
                <c:formatCode>General</c:formatCode>
                <c:ptCount val="6"/>
                <c:pt idx="0">
                  <c:v>4</c:v>
                </c:pt>
                <c:pt idx="1">
                  <c:v>3</c:v>
                </c:pt>
                <c:pt idx="2">
                  <c:v>4</c:v>
                </c:pt>
                <c:pt idx="3">
                  <c:v>1</c:v>
                </c:pt>
                <c:pt idx="4">
                  <c:v>2</c:v>
                </c:pt>
                <c:pt idx="5">
                  <c:v>5</c:v>
                </c:pt>
              </c:numCache>
            </c:numRef>
          </c:val>
          <c:extLst>
            <c:ext xmlns:c16="http://schemas.microsoft.com/office/drawing/2014/chart" uri="{C3380CC4-5D6E-409C-BE32-E72D297353CC}">
              <c16:uniqueId val="{00000002-B731-4358-848E-3EFC645ECAED}"/>
            </c:ext>
          </c:extLst>
        </c:ser>
        <c:ser>
          <c:idx val="3"/>
          <c:order val="3"/>
          <c:tx>
            <c:strRef>
              <c:f>Лист1!$E$1</c:f>
              <c:strCache>
                <c:ptCount val="1"/>
                <c:pt idx="0">
                  <c:v>Восприятие</c:v>
                </c:pt>
              </c:strCache>
            </c:strRef>
          </c:tx>
          <c:spPr>
            <a:ln w="28575" cap="rnd">
              <a:solidFill>
                <a:schemeClr val="accent4"/>
              </a:solidFill>
              <a:round/>
            </a:ln>
            <a:effectLst/>
          </c:spPr>
          <c:marker>
            <c:symbol val="none"/>
          </c:marker>
          <c:cat>
            <c:strRef>
              <c:f>Лист1!$A$2:$A$7</c:f>
              <c:strCache>
                <c:ptCount val="6"/>
                <c:pt idx="0">
                  <c:v>https://time365.info</c:v>
                </c:pt>
                <c:pt idx="1">
                  <c:v>https://poformule.ru</c:v>
                </c:pt>
                <c:pt idx="2">
                  <c:v>https://www.audit-it.ru</c:v>
                </c:pt>
                <c:pt idx="3">
                  <c:v>https://promo.jetstyle.ru</c:v>
                </c:pt>
                <c:pt idx="4">
                  <c:v>https://www.semestr.online</c:v>
                </c:pt>
                <c:pt idx="5">
                  <c:v>Сервис "Finsearch"</c:v>
                </c:pt>
              </c:strCache>
            </c:strRef>
          </c:cat>
          <c:val>
            <c:numRef>
              <c:f>Лист1!$E$2:$E$7</c:f>
              <c:numCache>
                <c:formatCode>General</c:formatCode>
                <c:ptCount val="6"/>
                <c:pt idx="0">
                  <c:v>4</c:v>
                </c:pt>
                <c:pt idx="1">
                  <c:v>4</c:v>
                </c:pt>
                <c:pt idx="2">
                  <c:v>5</c:v>
                </c:pt>
                <c:pt idx="3">
                  <c:v>1</c:v>
                </c:pt>
                <c:pt idx="4">
                  <c:v>4</c:v>
                </c:pt>
                <c:pt idx="5">
                  <c:v>5</c:v>
                </c:pt>
              </c:numCache>
            </c:numRef>
          </c:val>
          <c:extLst>
            <c:ext xmlns:c16="http://schemas.microsoft.com/office/drawing/2014/chart" uri="{C3380CC4-5D6E-409C-BE32-E72D297353CC}">
              <c16:uniqueId val="{00000003-B731-4358-848E-3EFC645ECAED}"/>
            </c:ext>
          </c:extLst>
        </c:ser>
        <c:dLbls>
          <c:showLegendKey val="0"/>
          <c:showVal val="0"/>
          <c:showCatName val="0"/>
          <c:showSerName val="0"/>
          <c:showPercent val="0"/>
          <c:showBubbleSize val="0"/>
        </c:dLbls>
        <c:axId val="271244240"/>
        <c:axId val="271244656"/>
      </c:radarChart>
      <c:catAx>
        <c:axId val="2712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71244656"/>
        <c:crosses val="autoZero"/>
        <c:auto val="1"/>
        <c:lblAlgn val="ctr"/>
        <c:lblOffset val="100"/>
        <c:noMultiLvlLbl val="0"/>
      </c:catAx>
      <c:valAx>
        <c:axId val="27124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712442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solidFill>
      <a:schemeClr val="bg1"/>
    </a:solidFill>
    <a:ln w="9525" cap="flat" cmpd="sng" algn="ctr">
      <a:noFill/>
      <a:round/>
    </a:ln>
    <a:effectLst/>
  </c:spPr>
  <c:txPr>
    <a:bodyPr/>
    <a:lstStyle/>
    <a:p>
      <a:pPr>
        <a:defRPr sz="1100">
          <a:latin typeface="Times New Roman" panose="02020603050405020304" pitchFamily="18" charset="0"/>
          <a:cs typeface="Times New Roman" panose="02020603050405020304" pitchFamily="18" charset="0"/>
        </a:defRPr>
      </a:pPr>
      <a:endParaRPr lang="ru-RU"/>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marker"/>
        <c:varyColors val="0"/>
        <c:ser>
          <c:idx val="0"/>
          <c:order val="0"/>
          <c:tx>
            <c:strRef>
              <c:f>'[Диаграмма в Microsoft PowerPoint]Лист1'!$G$1</c:f>
              <c:strCache>
                <c:ptCount val="1"/>
                <c:pt idx="0">
                  <c:v>Полнота информации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'[Диаграмма в Microsoft PowerPoint]Лист1'!$F$2:$F$7</c:f>
              <c:strCache>
                <c:ptCount val="6"/>
                <c:pt idx="0">
                  <c:v>www.ereport.ru</c:v>
                </c:pt>
                <c:pt idx="1">
                  <c:v>www.stplan.ru</c:v>
                </c:pt>
                <c:pt idx="2">
                  <c:v>К2Капитал</c:v>
                </c:pt>
                <c:pt idx="3">
                  <c:v> Bloomberg News</c:v>
                </c:pt>
                <c:pt idx="4">
                  <c:v>FINVIZ</c:v>
                </c:pt>
                <c:pt idx="5">
                  <c:v>Сервис "Finsearch"</c:v>
                </c:pt>
              </c:strCache>
            </c:strRef>
          </c:cat>
          <c:val>
            <c:numRef>
              <c:f>'[Диаграмма в Microsoft PowerPoint]Лист1'!$G$2:$G$7</c:f>
              <c:numCache>
                <c:formatCode>General</c:formatCode>
                <c:ptCount val="6"/>
                <c:pt idx="0">
                  <c:v>4</c:v>
                </c:pt>
                <c:pt idx="1">
                  <c:v>3</c:v>
                </c:pt>
                <c:pt idx="2">
                  <c:v>3</c:v>
                </c:pt>
                <c:pt idx="3">
                  <c:v>4</c:v>
                </c:pt>
                <c:pt idx="4">
                  <c:v>2</c:v>
                </c:pt>
                <c:pt idx="5">
                  <c:v>5</c:v>
                </c:pt>
              </c:numCache>
            </c:numRef>
          </c:val>
          <c:extLst>
            <c:ext xmlns:c16="http://schemas.microsoft.com/office/drawing/2014/chart" uri="{C3380CC4-5D6E-409C-BE32-E72D297353CC}">
              <c16:uniqueId val="{00000000-206D-4688-B390-F57363EED5B8}"/>
            </c:ext>
          </c:extLst>
        </c:ser>
        <c:ser>
          <c:idx val="1"/>
          <c:order val="1"/>
          <c:tx>
            <c:strRef>
              <c:f>'[Диаграмма в Microsoft PowerPoint]Лист1'!$H$1</c:f>
              <c:strCache>
                <c:ptCount val="1"/>
                <c:pt idx="0">
                  <c:v>Актуальность</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'[Диаграмма в Microsoft PowerPoint]Лист1'!$F$2:$F$7</c:f>
              <c:strCache>
                <c:ptCount val="6"/>
                <c:pt idx="0">
                  <c:v>www.ereport.ru</c:v>
                </c:pt>
                <c:pt idx="1">
                  <c:v>www.stplan.ru</c:v>
                </c:pt>
                <c:pt idx="2">
                  <c:v>К2Капитал</c:v>
                </c:pt>
                <c:pt idx="3">
                  <c:v> Bloomberg News</c:v>
                </c:pt>
                <c:pt idx="4">
                  <c:v>FINVIZ</c:v>
                </c:pt>
                <c:pt idx="5">
                  <c:v>Сервис "Finsearch"</c:v>
                </c:pt>
              </c:strCache>
            </c:strRef>
          </c:cat>
          <c:val>
            <c:numRef>
              <c:f>'[Диаграмма в Microsoft PowerPoint]Лист1'!$H$2:$H$7</c:f>
              <c:numCache>
                <c:formatCode>General</c:formatCode>
                <c:ptCount val="6"/>
                <c:pt idx="0">
                  <c:v>4</c:v>
                </c:pt>
                <c:pt idx="1">
                  <c:v>3</c:v>
                </c:pt>
                <c:pt idx="2">
                  <c:v>3</c:v>
                </c:pt>
                <c:pt idx="3">
                  <c:v>5</c:v>
                </c:pt>
                <c:pt idx="4">
                  <c:v>5</c:v>
                </c:pt>
                <c:pt idx="5">
                  <c:v>5</c:v>
                </c:pt>
              </c:numCache>
            </c:numRef>
          </c:val>
          <c:extLst>
            <c:ext xmlns:c16="http://schemas.microsoft.com/office/drawing/2014/chart" uri="{C3380CC4-5D6E-409C-BE32-E72D297353CC}">
              <c16:uniqueId val="{00000001-206D-4688-B390-F57363EED5B8}"/>
            </c:ext>
          </c:extLst>
        </c:ser>
        <c:ser>
          <c:idx val="2"/>
          <c:order val="2"/>
          <c:tx>
            <c:strRef>
              <c:f>'[Диаграмма в Microsoft PowerPoint]Лист1'!$I$1</c:f>
              <c:strCache>
                <c:ptCount val="1"/>
                <c:pt idx="0">
                  <c:v>Удобство интерфейса</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'[Диаграмма в Microsoft PowerPoint]Лист1'!$F$2:$F$7</c:f>
              <c:strCache>
                <c:ptCount val="6"/>
                <c:pt idx="0">
                  <c:v>www.ereport.ru</c:v>
                </c:pt>
                <c:pt idx="1">
                  <c:v>www.stplan.ru</c:v>
                </c:pt>
                <c:pt idx="2">
                  <c:v>К2Капитал</c:v>
                </c:pt>
                <c:pt idx="3">
                  <c:v> Bloomberg News</c:v>
                </c:pt>
                <c:pt idx="4">
                  <c:v>FINVIZ</c:v>
                </c:pt>
                <c:pt idx="5">
                  <c:v>Сервис "Finsearch"</c:v>
                </c:pt>
              </c:strCache>
            </c:strRef>
          </c:cat>
          <c:val>
            <c:numRef>
              <c:f>'[Диаграмма в Microsoft PowerPoint]Лист1'!$I$2:$I$7</c:f>
              <c:numCache>
                <c:formatCode>General</c:formatCode>
                <c:ptCount val="6"/>
                <c:pt idx="0">
                  <c:v>2</c:v>
                </c:pt>
                <c:pt idx="1">
                  <c:v>2</c:v>
                </c:pt>
                <c:pt idx="2">
                  <c:v>3</c:v>
                </c:pt>
                <c:pt idx="3">
                  <c:v>3</c:v>
                </c:pt>
                <c:pt idx="4">
                  <c:v>4</c:v>
                </c:pt>
                <c:pt idx="5">
                  <c:v>5</c:v>
                </c:pt>
              </c:numCache>
            </c:numRef>
          </c:val>
          <c:extLst>
            <c:ext xmlns:c16="http://schemas.microsoft.com/office/drawing/2014/chart" uri="{C3380CC4-5D6E-409C-BE32-E72D297353CC}">
              <c16:uniqueId val="{00000002-206D-4688-B390-F57363EED5B8}"/>
            </c:ext>
          </c:extLst>
        </c:ser>
        <c:ser>
          <c:idx val="3"/>
          <c:order val="3"/>
          <c:tx>
            <c:strRef>
              <c:f>'[Диаграмма в Microsoft PowerPoint]Лист1'!$J$1</c:f>
              <c:strCache>
                <c:ptCount val="1"/>
                <c:pt idx="0">
                  <c:v>Восприятие</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'[Диаграмма в Microsoft PowerPoint]Лист1'!$F$2:$F$7</c:f>
              <c:strCache>
                <c:ptCount val="6"/>
                <c:pt idx="0">
                  <c:v>www.ereport.ru</c:v>
                </c:pt>
                <c:pt idx="1">
                  <c:v>www.stplan.ru</c:v>
                </c:pt>
                <c:pt idx="2">
                  <c:v>К2Капитал</c:v>
                </c:pt>
                <c:pt idx="3">
                  <c:v> Bloomberg News</c:v>
                </c:pt>
                <c:pt idx="4">
                  <c:v>FINVIZ</c:v>
                </c:pt>
                <c:pt idx="5">
                  <c:v>Сервис "Finsearch"</c:v>
                </c:pt>
              </c:strCache>
            </c:strRef>
          </c:cat>
          <c:val>
            <c:numRef>
              <c:f>'[Диаграмма в Microsoft PowerPoint]Лист1'!$J$2:$J$7</c:f>
              <c:numCache>
                <c:formatCode>General</c:formatCode>
                <c:ptCount val="6"/>
                <c:pt idx="0">
                  <c:v>4</c:v>
                </c:pt>
                <c:pt idx="1">
                  <c:v>4</c:v>
                </c:pt>
                <c:pt idx="2">
                  <c:v>3</c:v>
                </c:pt>
                <c:pt idx="3">
                  <c:v>5</c:v>
                </c:pt>
                <c:pt idx="4">
                  <c:v>4</c:v>
                </c:pt>
                <c:pt idx="5">
                  <c:v>5</c:v>
                </c:pt>
              </c:numCache>
            </c:numRef>
          </c:val>
          <c:extLst>
            <c:ext xmlns:c16="http://schemas.microsoft.com/office/drawing/2014/chart" uri="{C3380CC4-5D6E-409C-BE32-E72D297353CC}">
              <c16:uniqueId val="{00000003-206D-4688-B390-F57363EED5B8}"/>
            </c:ext>
          </c:extLst>
        </c:ser>
        <c:dLbls>
          <c:showLegendKey val="0"/>
          <c:showVal val="0"/>
          <c:showCatName val="0"/>
          <c:showSerName val="0"/>
          <c:showPercent val="0"/>
          <c:showBubbleSize val="0"/>
        </c:dLbls>
        <c:axId val="261578040"/>
        <c:axId val="261578432"/>
      </c:radarChart>
      <c:catAx>
        <c:axId val="26157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1578432"/>
        <c:crosses val="autoZero"/>
        <c:auto val="1"/>
        <c:lblAlgn val="ctr"/>
        <c:lblOffset val="100"/>
        <c:noMultiLvlLbl val="0"/>
      </c:catAx>
      <c:valAx>
        <c:axId val="26157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15780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sz="1100">
          <a:latin typeface="Times New Roman" panose="02020603050405020304" pitchFamily="18" charset="0"/>
          <a:cs typeface="Times New Roman" panose="02020603050405020304" pitchFamily="18" charset="0"/>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617DF7-710A-4199-B27A-78FE779C9CE6}" type="doc">
      <dgm:prSet loTypeId="urn:microsoft.com/office/officeart/2005/8/layout/process1" loCatId="process" qsTypeId="urn:microsoft.com/office/officeart/2005/8/quickstyle/simple1" qsCatId="simple" csTypeId="urn:microsoft.com/office/officeart/2005/8/colors/accent1_2" csCatId="accent1" phldr="1"/>
      <dgm:spPr/>
    </dgm:pt>
    <dgm:pt modelId="{768C966E-7A14-41E9-9BA6-67CCD64018FF}">
      <dgm:prSet phldrT="[Текст]"/>
      <dgm:spPr/>
      <dgm:t>
        <a:bodyPr/>
        <a:lstStyle/>
        <a:p>
          <a:r>
            <a:rPr lang="ru-RU"/>
            <a:t>Студенты БГТУ им. В. Г. Шухова</a:t>
          </a:r>
        </a:p>
      </dgm:t>
    </dgm:pt>
    <dgm:pt modelId="{F45D4B37-5177-4BA0-B020-D49FC5971E60}" type="parTrans" cxnId="{939E662B-DE11-45F4-BC55-F74559DB02B4}">
      <dgm:prSet/>
      <dgm:spPr/>
      <dgm:t>
        <a:bodyPr/>
        <a:lstStyle/>
        <a:p>
          <a:endParaRPr lang="ru-RU"/>
        </a:p>
      </dgm:t>
    </dgm:pt>
    <dgm:pt modelId="{CB775100-7792-43F6-8EB9-7568232D09A9}" type="sibTrans" cxnId="{939E662B-DE11-45F4-BC55-F74559DB02B4}">
      <dgm:prSet/>
      <dgm:spPr/>
      <dgm:t>
        <a:bodyPr/>
        <a:lstStyle/>
        <a:p>
          <a:endParaRPr lang="ru-RU"/>
        </a:p>
      </dgm:t>
    </dgm:pt>
    <dgm:pt modelId="{653D883E-0148-4396-AB63-7D4B243A8D8D}">
      <dgm:prSet phldrT="[Текст]"/>
      <dgm:spPr/>
      <dgm:t>
        <a:bodyPr/>
        <a:lstStyle/>
        <a:p>
          <a:r>
            <a:rPr lang="ru-RU"/>
            <a:t>Студенты г. Белгорода</a:t>
          </a:r>
        </a:p>
      </dgm:t>
    </dgm:pt>
    <dgm:pt modelId="{58ECA1F0-9CF5-480F-AA12-03ECB6AE7E35}" type="parTrans" cxnId="{98972364-4E9F-46A1-A693-EFAC2D0EB004}">
      <dgm:prSet/>
      <dgm:spPr/>
      <dgm:t>
        <a:bodyPr/>
        <a:lstStyle/>
        <a:p>
          <a:endParaRPr lang="ru-RU"/>
        </a:p>
      </dgm:t>
    </dgm:pt>
    <dgm:pt modelId="{0FE9701C-379B-406E-ACFC-79B27403C181}" type="sibTrans" cxnId="{98972364-4E9F-46A1-A693-EFAC2D0EB004}">
      <dgm:prSet/>
      <dgm:spPr/>
      <dgm:t>
        <a:bodyPr/>
        <a:lstStyle/>
        <a:p>
          <a:endParaRPr lang="ru-RU"/>
        </a:p>
      </dgm:t>
    </dgm:pt>
    <dgm:pt modelId="{1C8B1009-4BEB-4C42-A572-7696262DD5F4}">
      <dgm:prSet phldrT="[Текст]"/>
      <dgm:spPr/>
      <dgm:t>
        <a:bodyPr/>
        <a:lstStyle/>
        <a:p>
          <a:r>
            <a:rPr lang="ru-RU"/>
            <a:t>Студенты Белгородской области</a:t>
          </a:r>
        </a:p>
      </dgm:t>
    </dgm:pt>
    <dgm:pt modelId="{713323FD-B4CE-4527-9230-97B7DA0644ED}" type="parTrans" cxnId="{A2111018-58D5-446B-A2EC-4B2A8A119D46}">
      <dgm:prSet/>
      <dgm:spPr/>
      <dgm:t>
        <a:bodyPr/>
        <a:lstStyle/>
        <a:p>
          <a:endParaRPr lang="ru-RU"/>
        </a:p>
      </dgm:t>
    </dgm:pt>
    <dgm:pt modelId="{A31A3B59-4016-4F82-A493-2FE3913841B6}" type="sibTrans" cxnId="{A2111018-58D5-446B-A2EC-4B2A8A119D46}">
      <dgm:prSet/>
      <dgm:spPr/>
      <dgm:t>
        <a:bodyPr/>
        <a:lstStyle/>
        <a:p>
          <a:endParaRPr lang="ru-RU"/>
        </a:p>
      </dgm:t>
    </dgm:pt>
    <dgm:pt modelId="{DFE476BA-E3EF-4D89-B709-713F98B13EF4}">
      <dgm:prSet phldrT="[Текст]"/>
      <dgm:spPr/>
      <dgm:t>
        <a:bodyPr/>
        <a:lstStyle/>
        <a:p>
          <a:r>
            <a:rPr lang="ru-RU"/>
            <a:t>Студенты других областей</a:t>
          </a:r>
        </a:p>
      </dgm:t>
    </dgm:pt>
    <dgm:pt modelId="{67F4D8F0-E713-4F98-BA23-51398DC158DB}" type="parTrans" cxnId="{E5B0FD96-9FB3-45C0-A6A0-169114A8606D}">
      <dgm:prSet/>
      <dgm:spPr/>
      <dgm:t>
        <a:bodyPr/>
        <a:lstStyle/>
        <a:p>
          <a:endParaRPr lang="ru-RU"/>
        </a:p>
      </dgm:t>
    </dgm:pt>
    <dgm:pt modelId="{FE8889D9-8CFE-4333-8BC0-8D1D17FE6D08}" type="sibTrans" cxnId="{E5B0FD96-9FB3-45C0-A6A0-169114A8606D}">
      <dgm:prSet/>
      <dgm:spPr/>
      <dgm:t>
        <a:bodyPr/>
        <a:lstStyle/>
        <a:p>
          <a:endParaRPr lang="ru-RU"/>
        </a:p>
      </dgm:t>
    </dgm:pt>
    <dgm:pt modelId="{1A8381EC-0BB5-4112-9A2E-E22A4A4E62C6}">
      <dgm:prSet phldrT="[Текст]"/>
      <dgm:spPr/>
      <dgm:t>
        <a:bodyPr/>
        <a:lstStyle/>
        <a:p>
          <a:r>
            <a:rPr lang="ru-RU"/>
            <a:t>Предприниматели и иные субъекты бизнеса</a:t>
          </a:r>
        </a:p>
      </dgm:t>
    </dgm:pt>
    <dgm:pt modelId="{F0DF54BA-9841-4B05-979D-751E3C3F4938}" type="parTrans" cxnId="{503ED8BC-2246-4B2D-A42C-BBA32AA2A465}">
      <dgm:prSet/>
      <dgm:spPr/>
      <dgm:t>
        <a:bodyPr/>
        <a:lstStyle/>
        <a:p>
          <a:endParaRPr lang="ru-RU"/>
        </a:p>
      </dgm:t>
    </dgm:pt>
    <dgm:pt modelId="{CAEB71E6-BCA1-4356-B765-C58979EC8DB5}" type="sibTrans" cxnId="{503ED8BC-2246-4B2D-A42C-BBA32AA2A465}">
      <dgm:prSet/>
      <dgm:spPr/>
      <dgm:t>
        <a:bodyPr/>
        <a:lstStyle/>
        <a:p>
          <a:endParaRPr lang="ru-RU"/>
        </a:p>
      </dgm:t>
    </dgm:pt>
    <dgm:pt modelId="{E4CFE9EA-5576-4552-A9FC-6B7144FABAD7}" type="pres">
      <dgm:prSet presAssocID="{20617DF7-710A-4199-B27A-78FE779C9CE6}" presName="Name0" presStyleCnt="0">
        <dgm:presLayoutVars>
          <dgm:dir/>
          <dgm:resizeHandles val="exact"/>
        </dgm:presLayoutVars>
      </dgm:prSet>
      <dgm:spPr/>
    </dgm:pt>
    <dgm:pt modelId="{14B92BEB-7FCB-4835-B072-2E5794D52319}" type="pres">
      <dgm:prSet presAssocID="{768C966E-7A14-41E9-9BA6-67CCD64018FF}" presName="node" presStyleLbl="node1" presStyleIdx="0" presStyleCnt="5">
        <dgm:presLayoutVars>
          <dgm:bulletEnabled val="1"/>
        </dgm:presLayoutVars>
      </dgm:prSet>
      <dgm:spPr/>
      <dgm:t>
        <a:bodyPr/>
        <a:lstStyle/>
        <a:p>
          <a:endParaRPr lang="ru-RU"/>
        </a:p>
      </dgm:t>
    </dgm:pt>
    <dgm:pt modelId="{79182808-1FE5-4420-AE50-DDF310ADE7B1}" type="pres">
      <dgm:prSet presAssocID="{CB775100-7792-43F6-8EB9-7568232D09A9}" presName="sibTrans" presStyleLbl="sibTrans2D1" presStyleIdx="0" presStyleCnt="4"/>
      <dgm:spPr/>
      <dgm:t>
        <a:bodyPr/>
        <a:lstStyle/>
        <a:p>
          <a:endParaRPr lang="ru-RU"/>
        </a:p>
      </dgm:t>
    </dgm:pt>
    <dgm:pt modelId="{3F4D4BBD-ACA9-4656-AB4E-E1BF9D1E90CA}" type="pres">
      <dgm:prSet presAssocID="{CB775100-7792-43F6-8EB9-7568232D09A9}" presName="connectorText" presStyleLbl="sibTrans2D1" presStyleIdx="0" presStyleCnt="4"/>
      <dgm:spPr/>
      <dgm:t>
        <a:bodyPr/>
        <a:lstStyle/>
        <a:p>
          <a:endParaRPr lang="ru-RU"/>
        </a:p>
      </dgm:t>
    </dgm:pt>
    <dgm:pt modelId="{31340F09-C76A-45AA-B803-F00A9F6DB6F3}" type="pres">
      <dgm:prSet presAssocID="{653D883E-0148-4396-AB63-7D4B243A8D8D}" presName="node" presStyleLbl="node1" presStyleIdx="1" presStyleCnt="5">
        <dgm:presLayoutVars>
          <dgm:bulletEnabled val="1"/>
        </dgm:presLayoutVars>
      </dgm:prSet>
      <dgm:spPr/>
      <dgm:t>
        <a:bodyPr/>
        <a:lstStyle/>
        <a:p>
          <a:endParaRPr lang="ru-RU"/>
        </a:p>
      </dgm:t>
    </dgm:pt>
    <dgm:pt modelId="{08328A8C-FBDA-45E5-81AB-B35246D1BE17}" type="pres">
      <dgm:prSet presAssocID="{0FE9701C-379B-406E-ACFC-79B27403C181}" presName="sibTrans" presStyleLbl="sibTrans2D1" presStyleIdx="1" presStyleCnt="4"/>
      <dgm:spPr/>
      <dgm:t>
        <a:bodyPr/>
        <a:lstStyle/>
        <a:p>
          <a:endParaRPr lang="ru-RU"/>
        </a:p>
      </dgm:t>
    </dgm:pt>
    <dgm:pt modelId="{7E1D4D58-0105-4A29-9E12-817A8C543D47}" type="pres">
      <dgm:prSet presAssocID="{0FE9701C-379B-406E-ACFC-79B27403C181}" presName="connectorText" presStyleLbl="sibTrans2D1" presStyleIdx="1" presStyleCnt="4"/>
      <dgm:spPr/>
      <dgm:t>
        <a:bodyPr/>
        <a:lstStyle/>
        <a:p>
          <a:endParaRPr lang="ru-RU"/>
        </a:p>
      </dgm:t>
    </dgm:pt>
    <dgm:pt modelId="{D3B7C8A2-552B-4A57-A677-9506FC5E4A46}" type="pres">
      <dgm:prSet presAssocID="{1C8B1009-4BEB-4C42-A572-7696262DD5F4}" presName="node" presStyleLbl="node1" presStyleIdx="2" presStyleCnt="5">
        <dgm:presLayoutVars>
          <dgm:bulletEnabled val="1"/>
        </dgm:presLayoutVars>
      </dgm:prSet>
      <dgm:spPr/>
      <dgm:t>
        <a:bodyPr/>
        <a:lstStyle/>
        <a:p>
          <a:endParaRPr lang="ru-RU"/>
        </a:p>
      </dgm:t>
    </dgm:pt>
    <dgm:pt modelId="{8B1A0221-A7BF-46FA-B74C-6B559B515F9C}" type="pres">
      <dgm:prSet presAssocID="{A31A3B59-4016-4F82-A493-2FE3913841B6}" presName="sibTrans" presStyleLbl="sibTrans2D1" presStyleIdx="2" presStyleCnt="4"/>
      <dgm:spPr/>
      <dgm:t>
        <a:bodyPr/>
        <a:lstStyle/>
        <a:p>
          <a:endParaRPr lang="ru-RU"/>
        </a:p>
      </dgm:t>
    </dgm:pt>
    <dgm:pt modelId="{FA3AD028-A55B-49DC-9462-DEA29449840F}" type="pres">
      <dgm:prSet presAssocID="{A31A3B59-4016-4F82-A493-2FE3913841B6}" presName="connectorText" presStyleLbl="sibTrans2D1" presStyleIdx="2" presStyleCnt="4"/>
      <dgm:spPr/>
      <dgm:t>
        <a:bodyPr/>
        <a:lstStyle/>
        <a:p>
          <a:endParaRPr lang="ru-RU"/>
        </a:p>
      </dgm:t>
    </dgm:pt>
    <dgm:pt modelId="{E87C0D95-DE6B-4A8E-B29C-373116447BAB}" type="pres">
      <dgm:prSet presAssocID="{DFE476BA-E3EF-4D89-B709-713F98B13EF4}" presName="node" presStyleLbl="node1" presStyleIdx="3" presStyleCnt="5">
        <dgm:presLayoutVars>
          <dgm:bulletEnabled val="1"/>
        </dgm:presLayoutVars>
      </dgm:prSet>
      <dgm:spPr/>
      <dgm:t>
        <a:bodyPr/>
        <a:lstStyle/>
        <a:p>
          <a:endParaRPr lang="ru-RU"/>
        </a:p>
      </dgm:t>
    </dgm:pt>
    <dgm:pt modelId="{B04BA937-D9E3-4D1E-B877-6198786147F7}" type="pres">
      <dgm:prSet presAssocID="{FE8889D9-8CFE-4333-8BC0-8D1D17FE6D08}" presName="sibTrans" presStyleLbl="sibTrans2D1" presStyleIdx="3" presStyleCnt="4"/>
      <dgm:spPr/>
      <dgm:t>
        <a:bodyPr/>
        <a:lstStyle/>
        <a:p>
          <a:endParaRPr lang="ru-RU"/>
        </a:p>
      </dgm:t>
    </dgm:pt>
    <dgm:pt modelId="{712B8946-751D-40F5-943D-C4E6C7EEA76A}" type="pres">
      <dgm:prSet presAssocID="{FE8889D9-8CFE-4333-8BC0-8D1D17FE6D08}" presName="connectorText" presStyleLbl="sibTrans2D1" presStyleIdx="3" presStyleCnt="4"/>
      <dgm:spPr/>
      <dgm:t>
        <a:bodyPr/>
        <a:lstStyle/>
        <a:p>
          <a:endParaRPr lang="ru-RU"/>
        </a:p>
      </dgm:t>
    </dgm:pt>
    <dgm:pt modelId="{B3C95CD7-8796-4A85-8258-C40E39B81EEF}" type="pres">
      <dgm:prSet presAssocID="{1A8381EC-0BB5-4112-9A2E-E22A4A4E62C6}" presName="node" presStyleLbl="node1" presStyleIdx="4" presStyleCnt="5">
        <dgm:presLayoutVars>
          <dgm:bulletEnabled val="1"/>
        </dgm:presLayoutVars>
      </dgm:prSet>
      <dgm:spPr/>
      <dgm:t>
        <a:bodyPr/>
        <a:lstStyle/>
        <a:p>
          <a:endParaRPr lang="ru-RU"/>
        </a:p>
      </dgm:t>
    </dgm:pt>
  </dgm:ptLst>
  <dgm:cxnLst>
    <dgm:cxn modelId="{30CD669B-97E4-489F-A776-B04DD3AF24E4}" type="presOf" srcId="{DFE476BA-E3EF-4D89-B709-713F98B13EF4}" destId="{E87C0D95-DE6B-4A8E-B29C-373116447BAB}" srcOrd="0" destOrd="0" presId="urn:microsoft.com/office/officeart/2005/8/layout/process1"/>
    <dgm:cxn modelId="{BD27DDA5-F8FE-47AC-A4C6-DC2D9490DCF7}" type="presOf" srcId="{1C8B1009-4BEB-4C42-A572-7696262DD5F4}" destId="{D3B7C8A2-552B-4A57-A677-9506FC5E4A46}" srcOrd="0" destOrd="0" presId="urn:microsoft.com/office/officeart/2005/8/layout/process1"/>
    <dgm:cxn modelId="{58756057-A99B-411E-AAB7-163C25FF7268}" type="presOf" srcId="{0FE9701C-379B-406E-ACFC-79B27403C181}" destId="{7E1D4D58-0105-4A29-9E12-817A8C543D47}" srcOrd="1" destOrd="0" presId="urn:microsoft.com/office/officeart/2005/8/layout/process1"/>
    <dgm:cxn modelId="{54CB8B3D-26AE-4A23-897C-C24611C880C1}" type="presOf" srcId="{1A8381EC-0BB5-4112-9A2E-E22A4A4E62C6}" destId="{B3C95CD7-8796-4A85-8258-C40E39B81EEF}" srcOrd="0" destOrd="0" presId="urn:microsoft.com/office/officeart/2005/8/layout/process1"/>
    <dgm:cxn modelId="{503ED8BC-2246-4B2D-A42C-BBA32AA2A465}" srcId="{20617DF7-710A-4199-B27A-78FE779C9CE6}" destId="{1A8381EC-0BB5-4112-9A2E-E22A4A4E62C6}" srcOrd="4" destOrd="0" parTransId="{F0DF54BA-9841-4B05-979D-751E3C3F4938}" sibTransId="{CAEB71E6-BCA1-4356-B765-C58979EC8DB5}"/>
    <dgm:cxn modelId="{A2111018-58D5-446B-A2EC-4B2A8A119D46}" srcId="{20617DF7-710A-4199-B27A-78FE779C9CE6}" destId="{1C8B1009-4BEB-4C42-A572-7696262DD5F4}" srcOrd="2" destOrd="0" parTransId="{713323FD-B4CE-4527-9230-97B7DA0644ED}" sibTransId="{A31A3B59-4016-4F82-A493-2FE3913841B6}"/>
    <dgm:cxn modelId="{6B1DCA26-2157-42EE-B5B7-6143279D1896}" type="presOf" srcId="{20617DF7-710A-4199-B27A-78FE779C9CE6}" destId="{E4CFE9EA-5576-4552-A9FC-6B7144FABAD7}" srcOrd="0" destOrd="0" presId="urn:microsoft.com/office/officeart/2005/8/layout/process1"/>
    <dgm:cxn modelId="{8021D451-E2EC-404B-912A-8B138D874178}" type="presOf" srcId="{FE8889D9-8CFE-4333-8BC0-8D1D17FE6D08}" destId="{B04BA937-D9E3-4D1E-B877-6198786147F7}" srcOrd="0" destOrd="0" presId="urn:microsoft.com/office/officeart/2005/8/layout/process1"/>
    <dgm:cxn modelId="{2606ABCF-4DEA-421F-9911-0B7C43F94A7A}" type="presOf" srcId="{FE8889D9-8CFE-4333-8BC0-8D1D17FE6D08}" destId="{712B8946-751D-40F5-943D-C4E6C7EEA76A}" srcOrd="1" destOrd="0" presId="urn:microsoft.com/office/officeart/2005/8/layout/process1"/>
    <dgm:cxn modelId="{A17D732E-5C16-41B0-A75E-920A795A1CE9}" type="presOf" srcId="{653D883E-0148-4396-AB63-7D4B243A8D8D}" destId="{31340F09-C76A-45AA-B803-F00A9F6DB6F3}" srcOrd="0" destOrd="0" presId="urn:microsoft.com/office/officeart/2005/8/layout/process1"/>
    <dgm:cxn modelId="{98972364-4E9F-46A1-A693-EFAC2D0EB004}" srcId="{20617DF7-710A-4199-B27A-78FE779C9CE6}" destId="{653D883E-0148-4396-AB63-7D4B243A8D8D}" srcOrd="1" destOrd="0" parTransId="{58ECA1F0-9CF5-480F-AA12-03ECB6AE7E35}" sibTransId="{0FE9701C-379B-406E-ACFC-79B27403C181}"/>
    <dgm:cxn modelId="{E5B0FD96-9FB3-45C0-A6A0-169114A8606D}" srcId="{20617DF7-710A-4199-B27A-78FE779C9CE6}" destId="{DFE476BA-E3EF-4D89-B709-713F98B13EF4}" srcOrd="3" destOrd="0" parTransId="{67F4D8F0-E713-4F98-BA23-51398DC158DB}" sibTransId="{FE8889D9-8CFE-4333-8BC0-8D1D17FE6D08}"/>
    <dgm:cxn modelId="{3D0EF456-5281-4CBB-9C3D-D1FC2835A382}" type="presOf" srcId="{768C966E-7A14-41E9-9BA6-67CCD64018FF}" destId="{14B92BEB-7FCB-4835-B072-2E5794D52319}" srcOrd="0" destOrd="0" presId="urn:microsoft.com/office/officeart/2005/8/layout/process1"/>
    <dgm:cxn modelId="{939E662B-DE11-45F4-BC55-F74559DB02B4}" srcId="{20617DF7-710A-4199-B27A-78FE779C9CE6}" destId="{768C966E-7A14-41E9-9BA6-67CCD64018FF}" srcOrd="0" destOrd="0" parTransId="{F45D4B37-5177-4BA0-B020-D49FC5971E60}" sibTransId="{CB775100-7792-43F6-8EB9-7568232D09A9}"/>
    <dgm:cxn modelId="{EAEC5DA0-1266-4BB5-929C-01FDDEDE51A9}" type="presOf" srcId="{CB775100-7792-43F6-8EB9-7568232D09A9}" destId="{3F4D4BBD-ACA9-4656-AB4E-E1BF9D1E90CA}" srcOrd="1" destOrd="0" presId="urn:microsoft.com/office/officeart/2005/8/layout/process1"/>
    <dgm:cxn modelId="{B7FAE083-F970-475E-93E4-87D117109FF9}" type="presOf" srcId="{0FE9701C-379B-406E-ACFC-79B27403C181}" destId="{08328A8C-FBDA-45E5-81AB-B35246D1BE17}" srcOrd="0" destOrd="0" presId="urn:microsoft.com/office/officeart/2005/8/layout/process1"/>
    <dgm:cxn modelId="{4A368EDF-61F9-466B-AE10-F0A4203D51BB}" type="presOf" srcId="{A31A3B59-4016-4F82-A493-2FE3913841B6}" destId="{8B1A0221-A7BF-46FA-B74C-6B559B515F9C}" srcOrd="0" destOrd="0" presId="urn:microsoft.com/office/officeart/2005/8/layout/process1"/>
    <dgm:cxn modelId="{07ED5C95-3137-4D02-A03D-6DD773752A3A}" type="presOf" srcId="{A31A3B59-4016-4F82-A493-2FE3913841B6}" destId="{FA3AD028-A55B-49DC-9462-DEA29449840F}" srcOrd="1" destOrd="0" presId="urn:microsoft.com/office/officeart/2005/8/layout/process1"/>
    <dgm:cxn modelId="{8FE304C7-B9B6-4D83-A3FB-470BC0C39644}" type="presOf" srcId="{CB775100-7792-43F6-8EB9-7568232D09A9}" destId="{79182808-1FE5-4420-AE50-DDF310ADE7B1}" srcOrd="0" destOrd="0" presId="urn:microsoft.com/office/officeart/2005/8/layout/process1"/>
    <dgm:cxn modelId="{27D7166C-0C97-4F66-AADA-F67F886D15A7}" type="presParOf" srcId="{E4CFE9EA-5576-4552-A9FC-6B7144FABAD7}" destId="{14B92BEB-7FCB-4835-B072-2E5794D52319}" srcOrd="0" destOrd="0" presId="urn:microsoft.com/office/officeart/2005/8/layout/process1"/>
    <dgm:cxn modelId="{A7FF2EF0-3A0E-47C9-9E59-B2F2B71076D4}" type="presParOf" srcId="{E4CFE9EA-5576-4552-A9FC-6B7144FABAD7}" destId="{79182808-1FE5-4420-AE50-DDF310ADE7B1}" srcOrd="1" destOrd="0" presId="urn:microsoft.com/office/officeart/2005/8/layout/process1"/>
    <dgm:cxn modelId="{ACF7734A-19B0-4E10-A105-29276B2BF54B}" type="presParOf" srcId="{79182808-1FE5-4420-AE50-DDF310ADE7B1}" destId="{3F4D4BBD-ACA9-4656-AB4E-E1BF9D1E90CA}" srcOrd="0" destOrd="0" presId="urn:microsoft.com/office/officeart/2005/8/layout/process1"/>
    <dgm:cxn modelId="{BA06577B-8923-4284-A433-945F7A9C70A0}" type="presParOf" srcId="{E4CFE9EA-5576-4552-A9FC-6B7144FABAD7}" destId="{31340F09-C76A-45AA-B803-F00A9F6DB6F3}" srcOrd="2" destOrd="0" presId="urn:microsoft.com/office/officeart/2005/8/layout/process1"/>
    <dgm:cxn modelId="{6D75BA40-056F-4A0F-8633-6C66E365BE1F}" type="presParOf" srcId="{E4CFE9EA-5576-4552-A9FC-6B7144FABAD7}" destId="{08328A8C-FBDA-45E5-81AB-B35246D1BE17}" srcOrd="3" destOrd="0" presId="urn:microsoft.com/office/officeart/2005/8/layout/process1"/>
    <dgm:cxn modelId="{3306514E-AF7D-4C75-AED8-A897A87205BD}" type="presParOf" srcId="{08328A8C-FBDA-45E5-81AB-B35246D1BE17}" destId="{7E1D4D58-0105-4A29-9E12-817A8C543D47}" srcOrd="0" destOrd="0" presId="urn:microsoft.com/office/officeart/2005/8/layout/process1"/>
    <dgm:cxn modelId="{AD451D9D-6432-4251-BF5D-359E4D305075}" type="presParOf" srcId="{E4CFE9EA-5576-4552-A9FC-6B7144FABAD7}" destId="{D3B7C8A2-552B-4A57-A677-9506FC5E4A46}" srcOrd="4" destOrd="0" presId="urn:microsoft.com/office/officeart/2005/8/layout/process1"/>
    <dgm:cxn modelId="{23AF8D45-3E29-44CE-8C84-236E0B94376F}" type="presParOf" srcId="{E4CFE9EA-5576-4552-A9FC-6B7144FABAD7}" destId="{8B1A0221-A7BF-46FA-B74C-6B559B515F9C}" srcOrd="5" destOrd="0" presId="urn:microsoft.com/office/officeart/2005/8/layout/process1"/>
    <dgm:cxn modelId="{3168737A-798F-4AA6-A200-995584C7AEE6}" type="presParOf" srcId="{8B1A0221-A7BF-46FA-B74C-6B559B515F9C}" destId="{FA3AD028-A55B-49DC-9462-DEA29449840F}" srcOrd="0" destOrd="0" presId="urn:microsoft.com/office/officeart/2005/8/layout/process1"/>
    <dgm:cxn modelId="{43031E75-B33B-4D31-8191-0ADF1D75B569}" type="presParOf" srcId="{E4CFE9EA-5576-4552-A9FC-6B7144FABAD7}" destId="{E87C0D95-DE6B-4A8E-B29C-373116447BAB}" srcOrd="6" destOrd="0" presId="urn:microsoft.com/office/officeart/2005/8/layout/process1"/>
    <dgm:cxn modelId="{E20C2109-944C-4849-9341-F2AD55DD5A07}" type="presParOf" srcId="{E4CFE9EA-5576-4552-A9FC-6B7144FABAD7}" destId="{B04BA937-D9E3-4D1E-B877-6198786147F7}" srcOrd="7" destOrd="0" presId="urn:microsoft.com/office/officeart/2005/8/layout/process1"/>
    <dgm:cxn modelId="{34B5E0E5-E8FA-4C5C-9406-E52A6DDFCC2A}" type="presParOf" srcId="{B04BA937-D9E3-4D1E-B877-6198786147F7}" destId="{712B8946-751D-40F5-943D-C4E6C7EEA76A}" srcOrd="0" destOrd="0" presId="urn:microsoft.com/office/officeart/2005/8/layout/process1"/>
    <dgm:cxn modelId="{5AF927E2-79AE-4FC0-9DB7-973317C25829}" type="presParOf" srcId="{E4CFE9EA-5576-4552-A9FC-6B7144FABAD7}" destId="{B3C95CD7-8796-4A85-8258-C40E39B81EEF}"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92BEB-7FCB-4835-B072-2E5794D52319}">
      <dsp:nvSpPr>
        <dsp:cNvPr id="0" name=""/>
        <dsp:cNvSpPr/>
      </dsp:nvSpPr>
      <dsp:spPr>
        <a:xfrm>
          <a:off x="5786" y="1370064"/>
          <a:ext cx="1793826" cy="1076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a:t>Студенты БГТУ им. В. Г. Шухова</a:t>
          </a:r>
        </a:p>
      </dsp:txBody>
      <dsp:txXfrm>
        <a:off x="37310" y="1401588"/>
        <a:ext cx="1730778" cy="1013247"/>
      </dsp:txXfrm>
    </dsp:sp>
    <dsp:sp modelId="{79182808-1FE5-4420-AE50-DDF310ADE7B1}">
      <dsp:nvSpPr>
        <dsp:cNvPr id="0" name=""/>
        <dsp:cNvSpPr/>
      </dsp:nvSpPr>
      <dsp:spPr>
        <a:xfrm>
          <a:off x="1978995" y="1685777"/>
          <a:ext cx="380291" cy="444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a:off x="1978995" y="1774751"/>
        <a:ext cx="266204" cy="266920"/>
      </dsp:txXfrm>
    </dsp:sp>
    <dsp:sp modelId="{31340F09-C76A-45AA-B803-F00A9F6DB6F3}">
      <dsp:nvSpPr>
        <dsp:cNvPr id="0" name=""/>
        <dsp:cNvSpPr/>
      </dsp:nvSpPr>
      <dsp:spPr>
        <a:xfrm>
          <a:off x="2517143" y="1370064"/>
          <a:ext cx="1793826" cy="1076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a:t>Студенты г. Белгорода</a:t>
          </a:r>
        </a:p>
      </dsp:txBody>
      <dsp:txXfrm>
        <a:off x="2548667" y="1401588"/>
        <a:ext cx="1730778" cy="1013247"/>
      </dsp:txXfrm>
    </dsp:sp>
    <dsp:sp modelId="{08328A8C-FBDA-45E5-81AB-B35246D1BE17}">
      <dsp:nvSpPr>
        <dsp:cNvPr id="0" name=""/>
        <dsp:cNvSpPr/>
      </dsp:nvSpPr>
      <dsp:spPr>
        <a:xfrm>
          <a:off x="4490352" y="1685777"/>
          <a:ext cx="380291" cy="444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a:off x="4490352" y="1774751"/>
        <a:ext cx="266204" cy="266920"/>
      </dsp:txXfrm>
    </dsp:sp>
    <dsp:sp modelId="{D3B7C8A2-552B-4A57-A677-9506FC5E4A46}">
      <dsp:nvSpPr>
        <dsp:cNvPr id="0" name=""/>
        <dsp:cNvSpPr/>
      </dsp:nvSpPr>
      <dsp:spPr>
        <a:xfrm>
          <a:off x="5028500" y="1370064"/>
          <a:ext cx="1793826" cy="1076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a:t>Студенты Белгородской области</a:t>
          </a:r>
        </a:p>
      </dsp:txBody>
      <dsp:txXfrm>
        <a:off x="5060024" y="1401588"/>
        <a:ext cx="1730778" cy="1013247"/>
      </dsp:txXfrm>
    </dsp:sp>
    <dsp:sp modelId="{8B1A0221-A7BF-46FA-B74C-6B559B515F9C}">
      <dsp:nvSpPr>
        <dsp:cNvPr id="0" name=""/>
        <dsp:cNvSpPr/>
      </dsp:nvSpPr>
      <dsp:spPr>
        <a:xfrm>
          <a:off x="7001709" y="1685777"/>
          <a:ext cx="380291" cy="444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a:off x="7001709" y="1774751"/>
        <a:ext cx="266204" cy="266920"/>
      </dsp:txXfrm>
    </dsp:sp>
    <dsp:sp modelId="{E87C0D95-DE6B-4A8E-B29C-373116447BAB}">
      <dsp:nvSpPr>
        <dsp:cNvPr id="0" name=""/>
        <dsp:cNvSpPr/>
      </dsp:nvSpPr>
      <dsp:spPr>
        <a:xfrm>
          <a:off x="7539857" y="1370064"/>
          <a:ext cx="1793826" cy="1076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a:t>Студенты других областей</a:t>
          </a:r>
        </a:p>
      </dsp:txBody>
      <dsp:txXfrm>
        <a:off x="7571381" y="1401588"/>
        <a:ext cx="1730778" cy="1013247"/>
      </dsp:txXfrm>
    </dsp:sp>
    <dsp:sp modelId="{B04BA937-D9E3-4D1E-B877-6198786147F7}">
      <dsp:nvSpPr>
        <dsp:cNvPr id="0" name=""/>
        <dsp:cNvSpPr/>
      </dsp:nvSpPr>
      <dsp:spPr>
        <a:xfrm>
          <a:off x="9513067" y="1685777"/>
          <a:ext cx="380291" cy="444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a:off x="9513067" y="1774751"/>
        <a:ext cx="266204" cy="266920"/>
      </dsp:txXfrm>
    </dsp:sp>
    <dsp:sp modelId="{B3C95CD7-8796-4A85-8258-C40E39B81EEF}">
      <dsp:nvSpPr>
        <dsp:cNvPr id="0" name=""/>
        <dsp:cNvSpPr/>
      </dsp:nvSpPr>
      <dsp:spPr>
        <a:xfrm>
          <a:off x="10051214" y="1370064"/>
          <a:ext cx="1793826" cy="1076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a:t>Предприниматели и иные субъекты бизнеса</a:t>
          </a:r>
        </a:p>
      </dsp:txBody>
      <dsp:txXfrm>
        <a:off x="10082738" y="1401588"/>
        <a:ext cx="1730778" cy="101324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3"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4"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5"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7"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ru-RU" sz="1200" b="0" i="1" u="none" strike="noStrike" cap="none" spc="0">
                <a:solidFill>
                  <a:schemeClr val="tx1"/>
                </a:solidFill>
                <a:latin typeface="Arial"/>
                <a:ea typeface="Arial"/>
                <a:cs typeface="Arial"/>
              </a:rPr>
              <a:t>Одной фразой о проекте должно быть понятно, чем вы занимаетесь</a:t>
            </a:r>
            <a:endParaRPr/>
          </a:p>
        </p:txBody>
      </p:sp>
      <p:sp>
        <p:nvSpPr>
          <p:cNvPr id="4" name="Slide Number Placeholder 3"/>
          <p:cNvSpPr>
            <a:spLocks noGrp="1"/>
          </p:cNvSpPr>
          <p:nvPr>
            <p:ph type="sldNum" sz="quarter" idx="10"/>
          </p:nvPr>
        </p:nvSpPr>
        <p:spPr bwMode="auto"/>
        <p:txBody>
          <a:bodyPr/>
          <a:lstStyle/>
          <a:p>
            <a:pPr>
              <a:defRPr/>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SMART-</a:t>
            </a:r>
            <a:r>
              <a:rPr lang="ru-RU" sz="1200" b="0" i="0" u="none" strike="noStrike" cap="none" spc="0">
                <a:solidFill>
                  <a:srgbClr val="1B1B1B"/>
                </a:solidFill>
                <a:latin typeface="Arial"/>
                <a:ea typeface="Arial"/>
                <a:cs typeface="Arial"/>
              </a:rPr>
              <a:t>цель должна быть:</a:t>
            </a:r>
            <a:endParaRPr sz="1200"/>
          </a:p>
          <a:p>
            <a:pPr marL="0" marR="0" lvl="8" indent="0" algn="l">
              <a:lnSpc>
                <a:spcPct val="100000"/>
              </a:lnSpc>
              <a:spcBef>
                <a:spcPts val="0"/>
              </a:spcBef>
              <a:spcAft>
                <a:spcPts val="0"/>
              </a:spcAft>
              <a:buClr>
                <a:srgbClr val="1B1B1B"/>
              </a:buClr>
              <a:buSzPts val="1600"/>
              <a:buFont typeface="Arial"/>
              <a:buNone/>
              <a:defRPr/>
            </a:pPr>
            <a:endParaRPr sz="1200" b="0" i="0" u="none" strike="noStrike" cap="none">
              <a:solidFill>
                <a:srgbClr val="1B1B1B"/>
              </a:solidFill>
              <a:latin typeface="Arial"/>
              <a:ea typeface="Arial"/>
              <a:cs typeface="Arial"/>
            </a:endParaRPr>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S — Specific — </a:t>
            </a:r>
            <a:r>
              <a:rPr lang="ru-RU" sz="1200" b="0" i="0" u="none" strike="noStrike" cap="none" spc="0">
                <a:solidFill>
                  <a:srgbClr val="1B1B1B"/>
                </a:solidFill>
                <a:latin typeface="Arial"/>
                <a:ea typeface="Arial"/>
                <a:cs typeface="Arial"/>
              </a:rPr>
              <a:t>конкретной;</a:t>
            </a:r>
            <a:endParaRPr sz="1200"/>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M — Measurable — </a:t>
            </a:r>
            <a:r>
              <a:rPr lang="ru-RU" sz="1200" b="0" i="0" u="none" strike="noStrike" cap="none" spc="0">
                <a:solidFill>
                  <a:srgbClr val="1B1B1B"/>
                </a:solidFill>
                <a:latin typeface="Arial"/>
                <a:ea typeface="Arial"/>
                <a:cs typeface="Arial"/>
              </a:rPr>
              <a:t>измеримой;</a:t>
            </a:r>
            <a:endParaRPr sz="1200"/>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A — Achievable — </a:t>
            </a:r>
            <a:r>
              <a:rPr lang="ru-RU" sz="1200" b="0" i="0" u="none" strike="noStrike" cap="none" spc="0">
                <a:solidFill>
                  <a:srgbClr val="1B1B1B"/>
                </a:solidFill>
                <a:latin typeface="Arial"/>
                <a:ea typeface="Arial"/>
                <a:cs typeface="Arial"/>
              </a:rPr>
              <a:t>достижимой;</a:t>
            </a:r>
            <a:endParaRPr sz="1200"/>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R — Relevant — </a:t>
            </a:r>
            <a:r>
              <a:rPr lang="ru-RU" sz="1200" b="0" i="0" u="none" strike="noStrike" cap="none" spc="0">
                <a:solidFill>
                  <a:srgbClr val="1B1B1B"/>
                </a:solidFill>
                <a:latin typeface="Arial"/>
                <a:ea typeface="Arial"/>
                <a:cs typeface="Arial"/>
              </a:rPr>
              <a:t>значимой;</a:t>
            </a:r>
            <a:endParaRPr sz="1200"/>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T —Time bound — </a:t>
            </a:r>
            <a:r>
              <a:rPr lang="ru-RU" sz="1200" b="0" i="0" u="none" strike="noStrike" cap="none" spc="0">
                <a:solidFill>
                  <a:srgbClr val="1B1B1B"/>
                </a:solidFill>
                <a:latin typeface="Arial"/>
                <a:ea typeface="Arial"/>
                <a:cs typeface="Arial"/>
              </a:rPr>
              <a:t>ограниченной во времени.</a:t>
            </a:r>
            <a:endParaRPr sz="1200"/>
          </a:p>
          <a:p>
            <a:pPr>
              <a:defRPr/>
            </a:pPr>
            <a:endParaRPr/>
          </a:p>
        </p:txBody>
      </p:sp>
      <p:sp>
        <p:nvSpPr>
          <p:cNvPr id="4" name="Slide Number Placeholder 3"/>
          <p:cNvSpPr>
            <a:spLocks noGrp="1"/>
          </p:cNvSpPr>
          <p:nvPr>
            <p:ph type="sldNum" sz="quarter" idx="10"/>
          </p:nvPr>
        </p:nvSpPr>
        <p:spPr bwMode="auto"/>
        <p:txBody>
          <a:bodyPr/>
          <a:lstStyle/>
          <a:p>
            <a:pPr>
              <a:defRPr/>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SMART-</a:t>
            </a:r>
            <a:r>
              <a:rPr lang="ru-RU" sz="1200" b="0" i="0" u="none" strike="noStrike" cap="none" spc="0">
                <a:solidFill>
                  <a:srgbClr val="1B1B1B"/>
                </a:solidFill>
                <a:latin typeface="Arial"/>
                <a:ea typeface="Arial"/>
                <a:cs typeface="Arial"/>
              </a:rPr>
              <a:t>цель должна быть:</a:t>
            </a:r>
            <a:endParaRPr sz="1200"/>
          </a:p>
          <a:p>
            <a:pPr marL="0" marR="0" lvl="8" indent="0" algn="l">
              <a:lnSpc>
                <a:spcPct val="100000"/>
              </a:lnSpc>
              <a:spcBef>
                <a:spcPts val="0"/>
              </a:spcBef>
              <a:spcAft>
                <a:spcPts val="0"/>
              </a:spcAft>
              <a:buClr>
                <a:srgbClr val="1B1B1B"/>
              </a:buClr>
              <a:buSzPts val="1600"/>
              <a:buFont typeface="Arial"/>
              <a:buNone/>
              <a:defRPr/>
            </a:pPr>
            <a:endParaRPr sz="1200" b="0" i="0" u="none" strike="noStrike" cap="none">
              <a:solidFill>
                <a:srgbClr val="1B1B1B"/>
              </a:solidFill>
              <a:latin typeface="Arial"/>
              <a:ea typeface="Arial"/>
              <a:cs typeface="Arial"/>
            </a:endParaRPr>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S — Specific — </a:t>
            </a:r>
            <a:r>
              <a:rPr lang="ru-RU" sz="1200" b="0" i="0" u="none" strike="noStrike" cap="none" spc="0">
                <a:solidFill>
                  <a:srgbClr val="1B1B1B"/>
                </a:solidFill>
                <a:latin typeface="Arial"/>
                <a:ea typeface="Arial"/>
                <a:cs typeface="Arial"/>
              </a:rPr>
              <a:t>конкретной;</a:t>
            </a:r>
            <a:endParaRPr sz="1200"/>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M — Measurable — </a:t>
            </a:r>
            <a:r>
              <a:rPr lang="ru-RU" sz="1200" b="0" i="0" u="none" strike="noStrike" cap="none" spc="0">
                <a:solidFill>
                  <a:srgbClr val="1B1B1B"/>
                </a:solidFill>
                <a:latin typeface="Arial"/>
                <a:ea typeface="Arial"/>
                <a:cs typeface="Arial"/>
              </a:rPr>
              <a:t>измеримой;</a:t>
            </a:r>
            <a:endParaRPr sz="1200"/>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A — Achievable — </a:t>
            </a:r>
            <a:r>
              <a:rPr lang="ru-RU" sz="1200" b="0" i="0" u="none" strike="noStrike" cap="none" spc="0">
                <a:solidFill>
                  <a:srgbClr val="1B1B1B"/>
                </a:solidFill>
                <a:latin typeface="Arial"/>
                <a:ea typeface="Arial"/>
                <a:cs typeface="Arial"/>
              </a:rPr>
              <a:t>достижимой;</a:t>
            </a:r>
            <a:endParaRPr sz="1200"/>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R — Relevant — </a:t>
            </a:r>
            <a:r>
              <a:rPr lang="ru-RU" sz="1200" b="0" i="0" u="none" strike="noStrike" cap="none" spc="0">
                <a:solidFill>
                  <a:srgbClr val="1B1B1B"/>
                </a:solidFill>
                <a:latin typeface="Arial"/>
                <a:ea typeface="Arial"/>
                <a:cs typeface="Arial"/>
              </a:rPr>
              <a:t>значимой;</a:t>
            </a:r>
            <a:endParaRPr sz="1200"/>
          </a:p>
          <a:p>
            <a:pPr marL="0" marR="0" lvl="8" indent="0" algn="l">
              <a:lnSpc>
                <a:spcPct val="100000"/>
              </a:lnSpc>
              <a:spcBef>
                <a:spcPts val="0"/>
              </a:spcBef>
              <a:spcAft>
                <a:spcPts val="0"/>
              </a:spcAft>
              <a:buClr>
                <a:srgbClr val="1B1B1B"/>
              </a:buClr>
              <a:buSzPts val="1600"/>
              <a:buFont typeface="Arial"/>
              <a:buNone/>
              <a:defRPr/>
            </a:pPr>
            <a:r>
              <a:rPr lang="en-US" sz="1200" b="0" i="0" u="none" strike="noStrike" cap="none" spc="0">
                <a:solidFill>
                  <a:srgbClr val="1B1B1B"/>
                </a:solidFill>
                <a:latin typeface="Arial"/>
                <a:ea typeface="Arial"/>
                <a:cs typeface="Arial"/>
              </a:rPr>
              <a:t>T —Time bound — </a:t>
            </a:r>
            <a:r>
              <a:rPr lang="ru-RU" sz="1200" b="0" i="0" u="none" strike="noStrike" cap="none" spc="0">
                <a:solidFill>
                  <a:srgbClr val="1B1B1B"/>
                </a:solidFill>
                <a:latin typeface="Arial"/>
                <a:ea typeface="Arial"/>
                <a:cs typeface="Arial"/>
              </a:rPr>
              <a:t>ограниченной во времени.</a:t>
            </a:r>
            <a:endParaRPr sz="1200"/>
          </a:p>
          <a:p>
            <a:pPr>
              <a:defRPr/>
            </a:pPr>
            <a:endParaRPr/>
          </a:p>
        </p:txBody>
      </p:sp>
      <p:sp>
        <p:nvSpPr>
          <p:cNvPr id="4" name="Slide Number Placeholder 3"/>
          <p:cNvSpPr>
            <a:spLocks noGrp="1"/>
          </p:cNvSpPr>
          <p:nvPr>
            <p:ph type="sldNum" sz="quarter" idx="10"/>
          </p:nvPr>
        </p:nvSpPr>
        <p:spPr bwMode="auto"/>
        <p:txBody>
          <a:bodyPr/>
          <a:lstStyle/>
          <a:p>
            <a:pPr>
              <a:defRPr/>
            </a:pPr>
            <a:endParaRPr/>
          </a:p>
        </p:txBody>
      </p:sp>
    </p:spTree>
    <p:extLst>
      <p:ext uri="{BB962C8B-B14F-4D97-AF65-F5344CB8AC3E}">
        <p14:creationId xmlns:p14="http://schemas.microsoft.com/office/powerpoint/2010/main" val="3691290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t>Смотри информацию по ссылке </a:t>
            </a:r>
          </a:p>
        </p:txBody>
      </p:sp>
      <p:sp>
        <p:nvSpPr>
          <p:cNvPr id="4" name="Slide Number Placeholder 3"/>
          <p:cNvSpPr>
            <a:spLocks noGrp="1"/>
          </p:cNvSpPr>
          <p:nvPr>
            <p:ph type="sldNum" sz="quarter" idx="10"/>
          </p:nvPr>
        </p:nvSpPr>
        <p:spPr bwMode="auto"/>
        <p:txBody>
          <a:bodyPr/>
          <a:lstStyle/>
          <a:p>
            <a:pPr>
              <a:defRPr/>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Титульный слайд" type="title" userDrawn="1">
  <p:cSld name="TITLE">
    <p:spTree>
      <p:nvGrpSpPr>
        <p:cNvPr id="1" name=""/>
        <p:cNvGrpSpPr/>
        <p:nvPr/>
      </p:nvGrpSpPr>
      <p:grpSpPr bwMode="auto">
        <a:xfrm>
          <a:off x="0" y="0"/>
          <a:ext cx="0" cy="0"/>
          <a:chOff x="0" y="0"/>
          <a:chExt cx="0" cy="0"/>
        </a:xfrm>
      </p:grpSpPr>
      <p:sp>
        <p:nvSpPr>
          <p:cNvPr id="10" name="Google Shape;10;p12"/>
          <p:cNvSpPr txBox="1">
            <a:spLocks noGrp="1"/>
          </p:cNvSpPr>
          <p:nvPr>
            <p:ph type="title"/>
          </p:nvPr>
        </p:nvSpPr>
        <p:spPr bwMode="auto">
          <a:xfrm>
            <a:off x="1524000" y="1122362"/>
            <a:ext cx="9144000" cy="2387601"/>
          </a:xfrm>
          <a:prstGeom prst="rect">
            <a:avLst/>
          </a:prstGeom>
          <a:noFill/>
          <a:ln>
            <a:noFill/>
          </a:ln>
        </p:spPr>
        <p:txBody>
          <a:bodyPr spcFirstLastPara="1" wrap="square" lIns="45700" tIns="45700" rIns="45700" bIns="45700" anchor="b" anchorCtr="0">
            <a:normAutofit/>
          </a:bodyPr>
          <a:lstStyle>
            <a:lvl1pPr lvl="0" algn="ctr">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pPr>
              <a:defRPr/>
            </a:pPr>
            <a:endParaRPr/>
          </a:p>
        </p:txBody>
      </p:sp>
      <p:sp>
        <p:nvSpPr>
          <p:cNvPr id="11" name="Google Shape;11;p12"/>
          <p:cNvSpPr txBox="1">
            <a:spLocks noGrp="1"/>
          </p:cNvSpPr>
          <p:nvPr>
            <p:ph type="body" idx="1"/>
          </p:nvPr>
        </p:nvSpPr>
        <p:spPr bwMode="auto">
          <a:xfrm>
            <a:off x="1524000" y="3602037"/>
            <a:ext cx="9144000" cy="1655766"/>
          </a:xfrm>
          <a:prstGeom prst="rect">
            <a:avLst/>
          </a:prstGeom>
          <a:noFill/>
          <a:ln>
            <a:noFill/>
          </a:ln>
        </p:spPr>
        <p:txBody>
          <a:bodyPr spcFirstLastPara="1" wrap="square" lIns="45700" tIns="45700" rIns="45700" bIns="45700" anchor="t" anchorCtr="0">
            <a:normAutofit/>
          </a:bodyPr>
          <a:lstStyle>
            <a:lvl1pPr marL="457200" lvl="0" indent="-228600" algn="ctr">
              <a:lnSpc>
                <a:spcPct val="90000"/>
              </a:lnSpc>
              <a:spcBef>
                <a:spcPts val="1000"/>
              </a:spcBef>
              <a:spcAft>
                <a:spcPts val="0"/>
              </a:spcAft>
              <a:buClr>
                <a:srgbClr val="000000"/>
              </a:buClr>
              <a:buSzPts val="2400"/>
              <a:buFont typeface="Calibri"/>
              <a:buNone/>
              <a:defRPr sz="2400"/>
            </a:lvl1pPr>
            <a:lvl2pPr marL="914400" lvl="1" indent="-228600" algn="ctr">
              <a:lnSpc>
                <a:spcPct val="90000"/>
              </a:lnSpc>
              <a:spcBef>
                <a:spcPts val="1000"/>
              </a:spcBef>
              <a:spcAft>
                <a:spcPts val="0"/>
              </a:spcAft>
              <a:buClr>
                <a:srgbClr val="000000"/>
              </a:buClr>
              <a:buSzPts val="2400"/>
              <a:buFont typeface="Calibri"/>
              <a:buNone/>
              <a:defRPr sz="2400"/>
            </a:lvl2pPr>
            <a:lvl3pPr marL="1371600" lvl="2" indent="-228600" algn="ctr">
              <a:lnSpc>
                <a:spcPct val="90000"/>
              </a:lnSpc>
              <a:spcBef>
                <a:spcPts val="1000"/>
              </a:spcBef>
              <a:spcAft>
                <a:spcPts val="0"/>
              </a:spcAft>
              <a:buClr>
                <a:srgbClr val="000000"/>
              </a:buClr>
              <a:buSzPts val="2400"/>
              <a:buFont typeface="Calibri"/>
              <a:buNone/>
              <a:defRPr sz="2400"/>
            </a:lvl3pPr>
            <a:lvl4pPr marL="1828800" lvl="3" indent="-228600" algn="ctr">
              <a:lnSpc>
                <a:spcPct val="90000"/>
              </a:lnSpc>
              <a:spcBef>
                <a:spcPts val="1000"/>
              </a:spcBef>
              <a:spcAft>
                <a:spcPts val="0"/>
              </a:spcAft>
              <a:buClr>
                <a:srgbClr val="000000"/>
              </a:buClr>
              <a:buSzPts val="2400"/>
              <a:buFont typeface="Calibri"/>
              <a:buNone/>
              <a:defRPr sz="2400"/>
            </a:lvl4pPr>
            <a:lvl5pPr marL="2286000" lvl="4" indent="-228600" algn="ctr">
              <a:lnSpc>
                <a:spcPct val="90000"/>
              </a:lnSpc>
              <a:spcBef>
                <a:spcPts val="1000"/>
              </a:spcBef>
              <a:spcAft>
                <a:spcPts val="0"/>
              </a:spcAft>
              <a:buClr>
                <a:srgbClr val="000000"/>
              </a:buClr>
              <a:buSzPts val="2400"/>
              <a:buFont typeface="Calibri"/>
              <a:buNone/>
              <a:defRPr sz="2400"/>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pPr>
              <a:defRPr/>
            </a:pPr>
            <a:endParaRPr/>
          </a:p>
        </p:txBody>
      </p:sp>
      <p:sp>
        <p:nvSpPr>
          <p:cNvPr id="12" name="Google Shape;12;p12"/>
          <p:cNvSpPr txBox="1">
            <a:spLocks noGrp="1"/>
          </p:cNvSpPr>
          <p:nvPr>
            <p:ph type="sldNum" idx="12"/>
          </p:nvPr>
        </p:nvSpPr>
        <p:spPr bwMode="auto">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Сравнение" userDrawn="1">
  <p:cSld name="Сравнение">
    <p:spTree>
      <p:nvGrpSpPr>
        <p:cNvPr id="1" name=""/>
        <p:cNvGrpSpPr/>
        <p:nvPr/>
      </p:nvGrpSpPr>
      <p:grpSpPr bwMode="auto">
        <a:xfrm>
          <a:off x="0" y="0"/>
          <a:ext cx="0" cy="0"/>
          <a:chOff x="0" y="0"/>
          <a:chExt cx="0" cy="0"/>
        </a:xfrm>
      </p:grpSpPr>
      <p:sp>
        <p:nvSpPr>
          <p:cNvPr id="38" name="Google Shape;38;p16"/>
          <p:cNvSpPr/>
          <p:nvPr/>
        </p:nvSpPr>
        <p:spPr bwMode="auto">
          <a:xfrm>
            <a:off x="5483225" y="0"/>
            <a:ext cx="6708775" cy="6873241"/>
          </a:xfrm>
          <a:prstGeom prst="rect">
            <a:avLst/>
          </a:prstGeom>
          <a:solidFill>
            <a:srgbClr val="B5D8E1"/>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39" name="Google Shape;39;p16"/>
          <p:cNvSpPr txBox="1"/>
          <p:nvPr/>
        </p:nvSpPr>
        <p:spPr bwMode="auto">
          <a:xfrm>
            <a:off x="566087" y="1544952"/>
            <a:ext cx="3774042" cy="1463037"/>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8F00FF"/>
              </a:buClr>
              <a:buSzPts val="4800"/>
              <a:buFont typeface="Arial"/>
              <a:buNone/>
              <a:defRPr/>
            </a:pPr>
            <a:r>
              <a:rPr lang="en-US" sz="4800" b="0" i="0" u="none" strike="noStrike" cap="none">
                <a:solidFill>
                  <a:srgbClr val="8F00FF"/>
                </a:solidFill>
                <a:latin typeface="Arial"/>
                <a:ea typeface="Arial"/>
                <a:cs typeface="Arial"/>
              </a:rPr>
              <a:t>ЗАГОЛОВОК СЛАЙДА</a:t>
            </a:r>
            <a:endParaRPr/>
          </a:p>
        </p:txBody>
      </p:sp>
      <p:pic>
        <p:nvPicPr>
          <p:cNvPr id="40" name="Google Shape;40;p16" descr="Рисунок 9"/>
          <p:cNvPicPr/>
          <p:nvPr/>
        </p:nvPicPr>
        <p:blipFill>
          <a:blip r:embed="rId2">
            <a:alphaModFix/>
          </a:blip>
          <a:stretch/>
        </p:blipFill>
        <p:spPr bwMode="auto">
          <a:xfrm>
            <a:off x="9329611" y="-25758"/>
            <a:ext cx="2156114" cy="1212813"/>
          </a:xfrm>
          <a:prstGeom prst="rect">
            <a:avLst/>
          </a:prstGeom>
          <a:noFill/>
          <a:ln>
            <a:noFill/>
          </a:ln>
        </p:spPr>
      </p:pic>
      <p:sp>
        <p:nvSpPr>
          <p:cNvPr id="41" name="Google Shape;41;p16"/>
          <p:cNvSpPr txBox="1"/>
          <p:nvPr/>
        </p:nvSpPr>
        <p:spPr bwMode="auto">
          <a:xfrm>
            <a:off x="6249911" y="227512"/>
            <a:ext cx="759795" cy="1615437"/>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FFFFFF"/>
              </a:buClr>
              <a:buSzPts val="12000"/>
              <a:buFont typeface="Arial"/>
              <a:buNone/>
              <a:defRPr/>
            </a:pPr>
            <a:r>
              <a:rPr lang="en-US" sz="12000" b="0" i="0" u="none" strike="noStrike" cap="none">
                <a:solidFill>
                  <a:srgbClr val="FFFFFF"/>
                </a:solidFill>
                <a:latin typeface="Arial"/>
                <a:ea typeface="Arial"/>
                <a:cs typeface="Arial"/>
              </a:rPr>
              <a:t>1</a:t>
            </a:r>
            <a:endParaRPr/>
          </a:p>
        </p:txBody>
      </p:sp>
      <p:sp>
        <p:nvSpPr>
          <p:cNvPr id="42" name="Google Shape;42;p16"/>
          <p:cNvSpPr txBox="1"/>
          <p:nvPr/>
        </p:nvSpPr>
        <p:spPr bwMode="auto">
          <a:xfrm>
            <a:off x="6141718" y="3165168"/>
            <a:ext cx="759795" cy="1615437"/>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FFFFFF"/>
              </a:buClr>
              <a:buSzPts val="12000"/>
              <a:buFont typeface="Arial"/>
              <a:buNone/>
              <a:defRPr/>
            </a:pPr>
            <a:r>
              <a:rPr lang="en-US" sz="12000" b="0" i="0" u="none" strike="noStrike" cap="none">
                <a:solidFill>
                  <a:srgbClr val="FFFFFF"/>
                </a:solidFill>
                <a:latin typeface="Arial"/>
                <a:ea typeface="Arial"/>
                <a:cs typeface="Arial"/>
              </a:rPr>
              <a:t>3</a:t>
            </a:r>
            <a:endParaRPr/>
          </a:p>
        </p:txBody>
      </p:sp>
      <p:sp>
        <p:nvSpPr>
          <p:cNvPr id="43" name="Google Shape;43;p16"/>
          <p:cNvSpPr txBox="1"/>
          <p:nvPr/>
        </p:nvSpPr>
        <p:spPr bwMode="auto">
          <a:xfrm>
            <a:off x="9319724" y="1625929"/>
            <a:ext cx="759794" cy="1615437"/>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FFFFFF"/>
              </a:buClr>
              <a:buSzPts val="12000"/>
              <a:buFont typeface="Arial"/>
              <a:buNone/>
              <a:defRPr/>
            </a:pPr>
            <a:r>
              <a:rPr lang="en-US" sz="12000" b="0" i="0" u="none" strike="noStrike" cap="none">
                <a:solidFill>
                  <a:srgbClr val="FFFFFF"/>
                </a:solidFill>
                <a:latin typeface="Arial"/>
                <a:ea typeface="Arial"/>
                <a:cs typeface="Arial"/>
              </a:rPr>
              <a:t>2</a:t>
            </a:r>
            <a:endParaRPr/>
          </a:p>
        </p:txBody>
      </p:sp>
      <p:sp>
        <p:nvSpPr>
          <p:cNvPr id="44" name="Google Shape;44;p16"/>
          <p:cNvSpPr txBox="1"/>
          <p:nvPr/>
        </p:nvSpPr>
        <p:spPr bwMode="auto">
          <a:xfrm>
            <a:off x="9832523" y="4088596"/>
            <a:ext cx="759794" cy="1615437"/>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FFFFFF"/>
              </a:buClr>
              <a:buSzPts val="12000"/>
              <a:buFont typeface="Arial"/>
              <a:buNone/>
              <a:defRPr/>
            </a:pPr>
            <a:r>
              <a:rPr lang="en-US" sz="12000" b="0" i="0" u="none" strike="noStrike" cap="none">
                <a:solidFill>
                  <a:srgbClr val="FFFFFF"/>
                </a:solidFill>
                <a:latin typeface="Arial"/>
                <a:ea typeface="Arial"/>
                <a:cs typeface="Arial"/>
              </a:rPr>
              <a:t>4</a:t>
            </a:r>
            <a:endParaRPr/>
          </a:p>
        </p:txBody>
      </p:sp>
      <p:sp>
        <p:nvSpPr>
          <p:cNvPr id="45" name="Google Shape;45;p16"/>
          <p:cNvSpPr txBox="1"/>
          <p:nvPr/>
        </p:nvSpPr>
        <p:spPr bwMode="auto">
          <a:xfrm>
            <a:off x="6207392" y="4738556"/>
            <a:ext cx="1565011" cy="774697"/>
          </a:xfrm>
          <a:prstGeom prst="rect">
            <a:avLst/>
          </a:prstGeom>
          <a:noFill/>
          <a:ln>
            <a:noFill/>
          </a:ln>
        </p:spPr>
        <p:txBody>
          <a:bodyPr spcFirstLastPara="1" wrap="square" lIns="45700" tIns="45700" rIns="45700" bIns="45700" anchor="t" anchorCtr="0">
            <a:spAutoFit/>
          </a:bodyPr>
          <a:lstStyle/>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Имеется спорная точка зрения, </a:t>
            </a:r>
            <a:endParaRPr/>
          </a:p>
        </p:txBody>
      </p:sp>
      <p:sp>
        <p:nvSpPr>
          <p:cNvPr id="46" name="Google Shape;46;p16"/>
          <p:cNvSpPr txBox="1"/>
          <p:nvPr/>
        </p:nvSpPr>
        <p:spPr bwMode="auto">
          <a:xfrm>
            <a:off x="6297379" y="1736275"/>
            <a:ext cx="1565012" cy="774697"/>
          </a:xfrm>
          <a:prstGeom prst="rect">
            <a:avLst/>
          </a:prstGeom>
          <a:noFill/>
          <a:ln>
            <a:noFill/>
          </a:ln>
        </p:spPr>
        <p:txBody>
          <a:bodyPr spcFirstLastPara="1" wrap="square" lIns="45700" tIns="45700" rIns="45700" bIns="45700" anchor="t" anchorCtr="0">
            <a:spAutoFit/>
          </a:bodyPr>
          <a:lstStyle/>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Имеется спорная точка зрения, </a:t>
            </a:r>
            <a:endParaRPr/>
          </a:p>
        </p:txBody>
      </p:sp>
      <p:sp>
        <p:nvSpPr>
          <p:cNvPr id="47" name="Google Shape;47;p16"/>
          <p:cNvSpPr txBox="1"/>
          <p:nvPr/>
        </p:nvSpPr>
        <p:spPr bwMode="auto">
          <a:xfrm>
            <a:off x="9353136" y="3153597"/>
            <a:ext cx="1565011" cy="774697"/>
          </a:xfrm>
          <a:prstGeom prst="rect">
            <a:avLst/>
          </a:prstGeom>
          <a:noFill/>
          <a:ln>
            <a:noFill/>
          </a:ln>
        </p:spPr>
        <p:txBody>
          <a:bodyPr spcFirstLastPara="1" wrap="square" lIns="45700" tIns="45700" rIns="45700" bIns="45700" anchor="t" anchorCtr="0">
            <a:spAutoFit/>
          </a:bodyPr>
          <a:lstStyle/>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Имеется спорная точка зрения, </a:t>
            </a:r>
            <a:endParaRPr/>
          </a:p>
        </p:txBody>
      </p:sp>
      <p:sp>
        <p:nvSpPr>
          <p:cNvPr id="48" name="Google Shape;48;p16"/>
          <p:cNvSpPr txBox="1"/>
          <p:nvPr/>
        </p:nvSpPr>
        <p:spPr bwMode="auto">
          <a:xfrm>
            <a:off x="9901276" y="5614599"/>
            <a:ext cx="1565011" cy="774697"/>
          </a:xfrm>
          <a:prstGeom prst="rect">
            <a:avLst/>
          </a:prstGeom>
          <a:noFill/>
          <a:ln>
            <a:noFill/>
          </a:ln>
        </p:spPr>
        <p:txBody>
          <a:bodyPr spcFirstLastPara="1" wrap="square" lIns="45700" tIns="45700" rIns="45700" bIns="45700" anchor="t" anchorCtr="0">
            <a:spAutoFit/>
          </a:bodyPr>
          <a:lstStyle/>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Имеется спорная точка зрения, </a:t>
            </a:r>
            <a:endParaRPr/>
          </a:p>
        </p:txBody>
      </p:sp>
      <p:sp>
        <p:nvSpPr>
          <p:cNvPr id="49" name="Google Shape;49;p16"/>
          <p:cNvSpPr/>
          <p:nvPr/>
        </p:nvSpPr>
        <p:spPr bwMode="auto">
          <a:xfrm>
            <a:off x="9478850" y="-9686"/>
            <a:ext cx="1857633" cy="1326299"/>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pic>
        <p:nvPicPr>
          <p:cNvPr id="50" name="Google Shape;50;p16" descr="Рисунок 9"/>
          <p:cNvPicPr/>
          <p:nvPr/>
        </p:nvPicPr>
        <p:blipFill>
          <a:blip r:embed="rId2">
            <a:alphaModFix/>
          </a:blip>
          <a:stretch/>
        </p:blipFill>
        <p:spPr bwMode="auto">
          <a:xfrm>
            <a:off x="9329611" y="-25758"/>
            <a:ext cx="2156114" cy="1212813"/>
          </a:xfrm>
          <a:prstGeom prst="rect">
            <a:avLst/>
          </a:prstGeom>
          <a:noFill/>
          <a:ln>
            <a:noFill/>
          </a:ln>
        </p:spPr>
      </p:pic>
      <p:grpSp>
        <p:nvGrpSpPr>
          <p:cNvPr id="51" name="Google Shape;51;p16"/>
          <p:cNvGrpSpPr/>
          <p:nvPr/>
        </p:nvGrpSpPr>
        <p:grpSpPr bwMode="auto">
          <a:xfrm>
            <a:off x="616790" y="6235377"/>
            <a:ext cx="669075" cy="625374"/>
            <a:chOff x="-1" y="-2"/>
            <a:chExt cx="669073" cy="625373"/>
          </a:xfrm>
        </p:grpSpPr>
        <p:sp>
          <p:nvSpPr>
            <p:cNvPr id="52" name="Google Shape;52;p16"/>
            <p:cNvSpPr/>
            <p:nvPr/>
          </p:nvSpPr>
          <p:spPr bwMode="auto">
            <a:xfrm>
              <a:off x="-1" y="-2"/>
              <a:ext cx="669073" cy="625373"/>
            </a:xfrm>
            <a:prstGeom prst="rect">
              <a:avLst/>
            </a:prstGeom>
            <a:solidFill>
              <a:srgbClr val="A24EF7"/>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53" name="Google Shape;53;p16"/>
            <p:cNvSpPr txBox="1"/>
            <p:nvPr/>
          </p:nvSpPr>
          <p:spPr bwMode="auto">
            <a:xfrm>
              <a:off x="45720" y="146138"/>
              <a:ext cx="577629" cy="333084"/>
            </a:xfrm>
            <a:prstGeom prst="rect">
              <a:avLst/>
            </a:prstGeom>
            <a:noFill/>
            <a:ln>
              <a:noFill/>
            </a:ln>
          </p:spPr>
          <p:txBody>
            <a:bodyPr spcFirstLastPara="1" wrap="square" lIns="45700" tIns="45700" rIns="45700" bIns="45700" anchor="ctr" anchorCtr="0">
              <a:spAutoFit/>
            </a:bodyPr>
            <a:lstStyle/>
            <a:p>
              <a:pPr marL="0" marR="0" lvl="0" indent="0" algn="ctr">
                <a:lnSpc>
                  <a:spcPct val="100000"/>
                </a:lnSpc>
                <a:spcBef>
                  <a:spcPts val="0"/>
                </a:spcBef>
                <a:spcAft>
                  <a:spcPts val="0"/>
                </a:spcAft>
                <a:buClr>
                  <a:srgbClr val="FFFFFF"/>
                </a:buClr>
                <a:buSzPts val="1800"/>
                <a:buFont typeface="Calibri"/>
                <a:buNone/>
                <a:defRPr/>
              </a:pPr>
              <a:r>
                <a:rPr lang="en-US" sz="1800" b="0" i="0" u="none" strike="noStrike" cap="none">
                  <a:solidFill>
                    <a:srgbClr val="FFFFFF"/>
                  </a:solidFill>
                  <a:latin typeface="Calibri"/>
                  <a:ea typeface="Calibri"/>
                  <a:cs typeface="Calibri"/>
                </a:rPr>
                <a:t>6</a:t>
              </a:r>
              <a:endParaRPr/>
            </a:p>
          </p:txBody>
        </p:sp>
      </p:grpSp>
      <p:grpSp>
        <p:nvGrpSpPr>
          <p:cNvPr id="54" name="Google Shape;54;p16"/>
          <p:cNvGrpSpPr/>
          <p:nvPr/>
        </p:nvGrpSpPr>
        <p:grpSpPr bwMode="auto">
          <a:xfrm>
            <a:off x="629425" y="-2451"/>
            <a:ext cx="2730093" cy="506843"/>
            <a:chOff x="-2" y="-2"/>
            <a:chExt cx="2730092" cy="506841"/>
          </a:xfrm>
        </p:grpSpPr>
        <p:sp>
          <p:nvSpPr>
            <p:cNvPr id="55" name="Google Shape;55;p16"/>
            <p:cNvSpPr/>
            <p:nvPr/>
          </p:nvSpPr>
          <p:spPr bwMode="auto">
            <a:xfrm>
              <a:off x="-2" y="-2"/>
              <a:ext cx="2730092" cy="506841"/>
            </a:xfrm>
            <a:prstGeom prst="rect">
              <a:avLst/>
            </a:prstGeom>
            <a:solidFill>
              <a:srgbClr val="ADDAE3"/>
            </a:solidFill>
            <a:ln>
              <a:noFill/>
            </a:ln>
          </p:spPr>
          <p:txBody>
            <a:bodyPr spcFirstLastPara="1" wrap="square" lIns="45700" tIns="45700" rIns="45700" bIns="45700" anchor="ctr" anchorCtr="0">
              <a:noAutofit/>
            </a:bodyPr>
            <a:lstStyle/>
            <a:p>
              <a:pPr marL="0" marR="0" lvl="0" indent="0" algn="l">
                <a:lnSpc>
                  <a:spcPct val="100000"/>
                </a:lnSpc>
                <a:spcBef>
                  <a:spcPts val="0"/>
                </a:spcBef>
                <a:spcAft>
                  <a:spcPts val="0"/>
                </a:spcAft>
                <a:buClr>
                  <a:srgbClr val="FFFFFF"/>
                </a:buClr>
                <a:buSzPts val="1800"/>
                <a:buFont typeface="Arial"/>
                <a:buNone/>
                <a:defRPr/>
              </a:pPr>
              <a:endParaRPr sz="1800" b="0" i="0" u="none" strike="noStrike" cap="none">
                <a:solidFill>
                  <a:srgbClr val="000000"/>
                </a:solidFill>
                <a:latin typeface="Helvetica Neue"/>
                <a:ea typeface="Helvetica Neue"/>
                <a:cs typeface="Helvetica Neue"/>
              </a:endParaRPr>
            </a:p>
          </p:txBody>
        </p:sp>
        <p:sp>
          <p:nvSpPr>
            <p:cNvPr id="56" name="Google Shape;56;p16"/>
            <p:cNvSpPr txBox="1"/>
            <p:nvPr/>
          </p:nvSpPr>
          <p:spPr bwMode="auto">
            <a:xfrm>
              <a:off x="45720" y="90856"/>
              <a:ext cx="2638651" cy="325118"/>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FFFFFF"/>
                </a:buClr>
                <a:buSzPts val="1800"/>
                <a:buFont typeface="Arial"/>
                <a:buNone/>
                <a:defRPr/>
              </a:pPr>
              <a:r>
                <a:rPr lang="en-US" sz="1800" b="0" i="0" u="none" strike="noStrike" cap="none">
                  <a:solidFill>
                    <a:srgbClr val="FFFFFF"/>
                  </a:solidFill>
                  <a:latin typeface="Arial"/>
                  <a:ea typeface="Arial"/>
                  <a:cs typeface="Arial"/>
                </a:rPr>
                <a:t>НАЗВАНИЕ РАЗДЕЛА</a:t>
              </a:r>
              <a:endParaRPr/>
            </a:p>
          </p:txBody>
        </p:sp>
      </p:grpSp>
      <p:sp>
        <p:nvSpPr>
          <p:cNvPr id="57" name="Google Shape;57;p16"/>
          <p:cNvSpPr txBox="1"/>
          <p:nvPr/>
        </p:nvSpPr>
        <p:spPr bwMode="auto">
          <a:xfrm>
            <a:off x="609152" y="3188385"/>
            <a:ext cx="4782191" cy="1981198"/>
          </a:xfrm>
          <a:prstGeom prst="rect">
            <a:avLst/>
          </a:prstGeom>
          <a:noFill/>
          <a:ln>
            <a:noFill/>
          </a:ln>
        </p:spPr>
        <p:txBody>
          <a:bodyPr spcFirstLastPara="1" wrap="square" lIns="45700" tIns="45700" rIns="45700" bIns="45700" anchor="t" anchorCtr="0">
            <a:spAutoFit/>
          </a:bodyPr>
          <a:lstStyle/>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Имеется спорная точка зрения, гласящая примерно следующее: представители современных социальных резервов призваны </a:t>
            </a:r>
            <a:endParaRPr/>
          </a:p>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к ответу! </a:t>
            </a:r>
            <a:endParaRPr sz="1200" b="0" i="0" u="none" strike="noStrike" cap="none">
              <a:solidFill>
                <a:srgbClr val="888888"/>
              </a:solidFill>
              <a:latin typeface="Helvetica Neue"/>
              <a:ea typeface="Helvetica Neue"/>
              <a:cs typeface="Helvetica Neue"/>
            </a:endParaRPr>
          </a:p>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В целом, конечно, базовый вектор развития позволяет выполнить важные задания </a:t>
            </a:r>
            <a:endParaRPr/>
          </a:p>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по разработке системы обучения кадров, соответствующей насущным потребностям </a:t>
            </a:r>
            <a:endParaRPr/>
          </a:p>
        </p:txBody>
      </p:sp>
      <p:sp>
        <p:nvSpPr>
          <p:cNvPr id="58" name="Google Shape;58;p16"/>
          <p:cNvSpPr/>
          <p:nvPr/>
        </p:nvSpPr>
        <p:spPr bwMode="auto">
          <a:xfrm>
            <a:off x="7111999" y="1187053"/>
            <a:ext cx="2162014" cy="1323928"/>
          </a:xfrm>
          <a:custGeom>
            <a:avLst/>
            <a:gdLst/>
            <a:ahLst/>
            <a:cxnLst/>
            <a:rect l="l" t="t" r="r" b="b"/>
            <a:pathLst>
              <a:path w="21600" h="21600" extrusionOk="0">
                <a:moveTo>
                  <a:pt x="0" y="0"/>
                </a:moveTo>
                <a:lnTo>
                  <a:pt x="10800" y="0"/>
                </a:lnTo>
                <a:lnTo>
                  <a:pt x="10800" y="21600"/>
                </a:lnTo>
                <a:lnTo>
                  <a:pt x="21600" y="21600"/>
                </a:lnTo>
              </a:path>
            </a:pathLst>
          </a:custGeom>
          <a:noFill/>
          <a:ln w="63500" cap="flat" cmpd="sng">
            <a:solidFill>
              <a:srgbClr val="FCAF17"/>
            </a:solidFill>
            <a:prstDash val="solid"/>
            <a:miter lim="8000"/>
            <a:headEnd type="none" w="sm" len="sm"/>
            <a:tailEnd type="triangle" w="med" len="med"/>
          </a:ln>
        </p:spPr>
        <p:txBody>
          <a:bodyPr spcFirstLastPara="1" wrap="square" lIns="45700" tIns="45700" rIns="45700" bIns="45700" anchor="ctr" anchorCtr="0">
            <a:noAutofit/>
          </a:bodyPr>
          <a:lstStyle/>
          <a:p>
            <a:pPr marL="0" marR="0" lvl="0" indent="0" algn="l">
              <a:lnSpc>
                <a:spcPct val="100000"/>
              </a:lnSpc>
              <a:spcBef>
                <a:spcPts val="0"/>
              </a:spcBef>
              <a:spcAft>
                <a:spcPts val="0"/>
              </a:spcAft>
              <a:buClr>
                <a:srgbClr val="000000"/>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59" name="Google Shape;59;p16"/>
          <p:cNvSpPr/>
          <p:nvPr/>
        </p:nvSpPr>
        <p:spPr bwMode="auto">
          <a:xfrm flipH="1">
            <a:off x="7298265" y="2878664"/>
            <a:ext cx="1828805" cy="1066804"/>
          </a:xfrm>
          <a:custGeom>
            <a:avLst/>
            <a:gdLst/>
            <a:ahLst/>
            <a:cxnLst/>
            <a:rect l="l" t="t" r="r" b="b"/>
            <a:pathLst>
              <a:path w="21600" h="21600" extrusionOk="0">
                <a:moveTo>
                  <a:pt x="0" y="0"/>
                </a:moveTo>
                <a:lnTo>
                  <a:pt x="10800" y="0"/>
                </a:lnTo>
                <a:lnTo>
                  <a:pt x="10800" y="21600"/>
                </a:lnTo>
                <a:lnTo>
                  <a:pt x="21600" y="21600"/>
                </a:lnTo>
              </a:path>
            </a:pathLst>
          </a:custGeom>
          <a:noFill/>
          <a:ln w="63500" cap="flat" cmpd="sng">
            <a:solidFill>
              <a:srgbClr val="FCAF17"/>
            </a:solidFill>
            <a:prstDash val="solid"/>
            <a:miter lim="8000"/>
            <a:headEnd type="none" w="sm" len="sm"/>
            <a:tailEnd type="triangle" w="med" len="med"/>
          </a:ln>
        </p:spPr>
        <p:txBody>
          <a:bodyPr spcFirstLastPara="1" wrap="square" lIns="45700" tIns="45700" rIns="45700" bIns="45700" anchor="ctr" anchorCtr="0">
            <a:noAutofit/>
          </a:bodyPr>
          <a:lstStyle/>
          <a:p>
            <a:pPr marL="0" marR="0" lvl="0" indent="0" algn="l">
              <a:lnSpc>
                <a:spcPct val="100000"/>
              </a:lnSpc>
              <a:spcBef>
                <a:spcPts val="0"/>
              </a:spcBef>
              <a:spcAft>
                <a:spcPts val="0"/>
              </a:spcAft>
              <a:buClr>
                <a:srgbClr val="000000"/>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60" name="Google Shape;60;p16"/>
          <p:cNvSpPr/>
          <p:nvPr/>
        </p:nvSpPr>
        <p:spPr bwMode="auto">
          <a:xfrm>
            <a:off x="7298265" y="4347023"/>
            <a:ext cx="2319867" cy="822570"/>
          </a:xfrm>
          <a:custGeom>
            <a:avLst/>
            <a:gdLst/>
            <a:ahLst/>
            <a:cxnLst/>
            <a:rect l="l" t="t" r="r" b="b"/>
            <a:pathLst>
              <a:path w="21600" h="21600" extrusionOk="0">
                <a:moveTo>
                  <a:pt x="0" y="0"/>
                </a:moveTo>
                <a:lnTo>
                  <a:pt x="10800" y="0"/>
                </a:lnTo>
                <a:lnTo>
                  <a:pt x="10800" y="21600"/>
                </a:lnTo>
                <a:lnTo>
                  <a:pt x="21600" y="21600"/>
                </a:lnTo>
              </a:path>
            </a:pathLst>
          </a:custGeom>
          <a:noFill/>
          <a:ln w="63500" cap="flat" cmpd="sng">
            <a:solidFill>
              <a:srgbClr val="FCAF17"/>
            </a:solidFill>
            <a:prstDash val="solid"/>
            <a:miter lim="8000"/>
            <a:headEnd type="none" w="sm" len="sm"/>
            <a:tailEnd type="triangle" w="med" len="med"/>
          </a:ln>
        </p:spPr>
        <p:txBody>
          <a:bodyPr spcFirstLastPara="1" wrap="square" lIns="45700" tIns="45700" rIns="45700" bIns="45700" anchor="ctr" anchorCtr="0">
            <a:noAutofit/>
          </a:bodyPr>
          <a:lstStyle/>
          <a:p>
            <a:pPr marL="0" marR="0" lvl="0" indent="0" algn="l">
              <a:lnSpc>
                <a:spcPct val="100000"/>
              </a:lnSpc>
              <a:spcBef>
                <a:spcPts val="0"/>
              </a:spcBef>
              <a:spcAft>
                <a:spcPts val="0"/>
              </a:spcAft>
              <a:buClr>
                <a:srgbClr val="000000"/>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61" name="Google Shape;61;p16"/>
          <p:cNvSpPr txBox="1">
            <a:spLocks noGrp="1"/>
          </p:cNvSpPr>
          <p:nvPr>
            <p:ph type="sldNum" idx="12"/>
          </p:nvPr>
        </p:nvSpPr>
        <p:spPr bwMode="auto">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Только заголовок" userDrawn="1">
  <p:cSld name="Только заголовок">
    <p:spTree>
      <p:nvGrpSpPr>
        <p:cNvPr id="1" name=""/>
        <p:cNvGrpSpPr/>
        <p:nvPr/>
      </p:nvGrpSpPr>
      <p:grpSpPr bwMode="auto">
        <a:xfrm>
          <a:off x="0" y="0"/>
          <a:ext cx="0" cy="0"/>
          <a:chOff x="0" y="0"/>
          <a:chExt cx="0" cy="0"/>
        </a:xfrm>
      </p:grpSpPr>
      <p:sp>
        <p:nvSpPr>
          <p:cNvPr id="63" name="Google Shape;63;p17"/>
          <p:cNvSpPr txBox="1"/>
          <p:nvPr/>
        </p:nvSpPr>
        <p:spPr bwMode="auto">
          <a:xfrm>
            <a:off x="498318" y="1526966"/>
            <a:ext cx="9290344" cy="1547813"/>
          </a:xfrm>
          <a:prstGeom prst="rect">
            <a:avLst/>
          </a:prstGeom>
          <a:noFill/>
          <a:ln>
            <a:noFill/>
          </a:ln>
        </p:spPr>
        <p:txBody>
          <a:bodyPr spcFirstLastPara="1" wrap="square" lIns="45700" tIns="45700" rIns="45700" bIns="45700" anchor="ctr" anchorCtr="0">
            <a:normAutofit fontScale="92500"/>
          </a:bodyPr>
          <a:lstStyle/>
          <a:p>
            <a:pPr marL="0" marR="0" lvl="0" indent="0" algn="ctr">
              <a:lnSpc>
                <a:spcPct val="100000"/>
              </a:lnSpc>
              <a:spcBef>
                <a:spcPts val="0"/>
              </a:spcBef>
              <a:spcAft>
                <a:spcPts val="0"/>
              </a:spcAft>
              <a:buClr>
                <a:srgbClr val="8F00FF"/>
              </a:buClr>
              <a:buSzPts val="7200"/>
              <a:buFont typeface="Arial"/>
              <a:buNone/>
              <a:defRPr/>
            </a:pPr>
            <a:r>
              <a:rPr lang="en-US" sz="7200" b="0" i="0" u="none" strike="noStrike" cap="none">
                <a:solidFill>
                  <a:srgbClr val="8F00FF"/>
                </a:solidFill>
                <a:latin typeface="Arial"/>
                <a:ea typeface="Arial"/>
                <a:cs typeface="Arial"/>
              </a:rPr>
              <a:t>НАЗВАНИЕ  РАЗДЕЛА</a:t>
            </a:r>
            <a:endParaRPr/>
          </a:p>
        </p:txBody>
      </p:sp>
      <p:sp>
        <p:nvSpPr>
          <p:cNvPr id="64" name="Google Shape;64;p17"/>
          <p:cNvSpPr txBox="1">
            <a:spLocks noGrp="1"/>
          </p:cNvSpPr>
          <p:nvPr>
            <p:ph type="sldNum" idx="12"/>
          </p:nvPr>
        </p:nvSpPr>
        <p:spPr bwMode="auto">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Пустой слайд" userDrawn="1">
  <p:cSld name="Пустой слайд">
    <p:spTree>
      <p:nvGrpSpPr>
        <p:cNvPr id="1" name=""/>
        <p:cNvGrpSpPr/>
        <p:nvPr/>
      </p:nvGrpSpPr>
      <p:grpSpPr bwMode="auto">
        <a:xfrm>
          <a:off x="0" y="0"/>
          <a:ext cx="0" cy="0"/>
          <a:chOff x="0" y="0"/>
          <a:chExt cx="0" cy="0"/>
        </a:xfrm>
      </p:grpSpPr>
      <p:sp>
        <p:nvSpPr>
          <p:cNvPr id="66" name="Google Shape;66;p18"/>
          <p:cNvSpPr txBox="1">
            <a:spLocks noGrp="1"/>
          </p:cNvSpPr>
          <p:nvPr>
            <p:ph type="sldNum" idx="12"/>
          </p:nvPr>
        </p:nvSpPr>
        <p:spPr bwMode="auto">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Объект с подписью" userDrawn="1">
  <p:cSld name="Объект с подписью">
    <p:spTree>
      <p:nvGrpSpPr>
        <p:cNvPr id="1" name=""/>
        <p:cNvGrpSpPr/>
        <p:nvPr/>
      </p:nvGrpSpPr>
      <p:grpSpPr bwMode="auto">
        <a:xfrm>
          <a:off x="0" y="0"/>
          <a:ext cx="0" cy="0"/>
          <a:chOff x="0" y="0"/>
          <a:chExt cx="0" cy="0"/>
        </a:xfrm>
      </p:grpSpPr>
      <p:sp>
        <p:nvSpPr>
          <p:cNvPr id="68" name="Google Shape;68;p19"/>
          <p:cNvSpPr/>
          <p:nvPr/>
        </p:nvSpPr>
        <p:spPr bwMode="auto">
          <a:xfrm>
            <a:off x="9478850" y="-9686"/>
            <a:ext cx="1857633" cy="1326299"/>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69" name="Google Shape;69;p19"/>
          <p:cNvSpPr txBox="1"/>
          <p:nvPr/>
        </p:nvSpPr>
        <p:spPr bwMode="auto">
          <a:xfrm>
            <a:off x="540509" y="836534"/>
            <a:ext cx="6518934" cy="701037"/>
          </a:xfrm>
          <a:prstGeom prst="rect">
            <a:avLst/>
          </a:prstGeom>
          <a:noFill/>
          <a:ln>
            <a:noFill/>
          </a:ln>
        </p:spPr>
        <p:txBody>
          <a:bodyPr spcFirstLastPara="1" wrap="square" lIns="45700" tIns="45700" rIns="45700" bIns="45700" anchor="ctr" anchorCtr="0">
            <a:spAutoFit/>
          </a:bodyPr>
          <a:lstStyle/>
          <a:p>
            <a:pPr marL="0" marR="0" lvl="0" indent="0" algn="ctr">
              <a:lnSpc>
                <a:spcPct val="100000"/>
              </a:lnSpc>
              <a:spcBef>
                <a:spcPts val="0"/>
              </a:spcBef>
              <a:spcAft>
                <a:spcPts val="0"/>
              </a:spcAft>
              <a:buClr>
                <a:srgbClr val="8F00FF"/>
              </a:buClr>
              <a:buSzPts val="4800"/>
              <a:buFont typeface="Arial"/>
              <a:buNone/>
              <a:defRPr/>
            </a:pPr>
            <a:r>
              <a:rPr lang="en-US" sz="4800" b="0" i="0" u="none" strike="noStrike" cap="none">
                <a:solidFill>
                  <a:srgbClr val="8F00FF"/>
                </a:solidFill>
                <a:latin typeface="Arial"/>
                <a:ea typeface="Arial"/>
                <a:cs typeface="Arial"/>
              </a:rPr>
              <a:t>ЗАГОЛОВОК СЛАЙДА</a:t>
            </a:r>
            <a:endParaRPr/>
          </a:p>
        </p:txBody>
      </p:sp>
      <p:pic>
        <p:nvPicPr>
          <p:cNvPr id="70" name="Google Shape;70;p19" descr="Рисунок 9"/>
          <p:cNvPicPr/>
          <p:nvPr/>
        </p:nvPicPr>
        <p:blipFill>
          <a:blip r:embed="rId2">
            <a:alphaModFix/>
          </a:blip>
          <a:stretch/>
        </p:blipFill>
        <p:spPr bwMode="auto">
          <a:xfrm>
            <a:off x="9329611" y="-25758"/>
            <a:ext cx="2156114" cy="1212813"/>
          </a:xfrm>
          <a:prstGeom prst="rect">
            <a:avLst/>
          </a:prstGeom>
          <a:noFill/>
          <a:ln>
            <a:noFill/>
          </a:ln>
        </p:spPr>
      </p:pic>
      <p:graphicFrame>
        <p:nvGraphicFramePr>
          <p:cNvPr id="71" name="Google Shape;71;p19"/>
          <p:cNvGraphicFramePr>
            <a:graphicFrameLocks/>
          </p:cNvGraphicFramePr>
          <p:nvPr/>
        </p:nvGraphicFramePr>
        <p:xfrm>
          <a:off x="623887" y="1633919"/>
          <a:ext cx="3000000" cy="3000000"/>
        </p:xfrm>
        <a:graphic>
          <a:graphicData uri="http://schemas.openxmlformats.org/drawingml/2006/table">
            <a:tbl>
              <a:tblPr firstRow="1">
                <a:noFill/>
              </a:tblPr>
              <a:tblGrid>
                <a:gridCol w="1785425">
                  <a:extLst>
                    <a:ext uri="{9D8B030D-6E8A-4147-A177-3AD203B41FA5}">
                      <a16:colId xmlns:a16="http://schemas.microsoft.com/office/drawing/2014/main" val="20000"/>
                    </a:ext>
                  </a:extLst>
                </a:gridCol>
                <a:gridCol w="1785425">
                  <a:extLst>
                    <a:ext uri="{9D8B030D-6E8A-4147-A177-3AD203B41FA5}">
                      <a16:colId xmlns:a16="http://schemas.microsoft.com/office/drawing/2014/main" val="20001"/>
                    </a:ext>
                  </a:extLst>
                </a:gridCol>
                <a:gridCol w="1785425">
                  <a:extLst>
                    <a:ext uri="{9D8B030D-6E8A-4147-A177-3AD203B41FA5}">
                      <a16:colId xmlns:a16="http://schemas.microsoft.com/office/drawing/2014/main" val="20002"/>
                    </a:ext>
                  </a:extLst>
                </a:gridCol>
                <a:gridCol w="1785425">
                  <a:extLst>
                    <a:ext uri="{9D8B030D-6E8A-4147-A177-3AD203B41FA5}">
                      <a16:colId xmlns:a16="http://schemas.microsoft.com/office/drawing/2014/main" val="20003"/>
                    </a:ext>
                  </a:extLst>
                </a:gridCol>
                <a:gridCol w="1785425">
                  <a:extLst>
                    <a:ext uri="{9D8B030D-6E8A-4147-A177-3AD203B41FA5}">
                      <a16:colId xmlns:a16="http://schemas.microsoft.com/office/drawing/2014/main" val="20004"/>
                    </a:ext>
                  </a:extLst>
                </a:gridCol>
                <a:gridCol w="1785425">
                  <a:extLst>
                    <a:ext uri="{9D8B030D-6E8A-4147-A177-3AD203B41FA5}">
                      <a16:colId xmlns:a16="http://schemas.microsoft.com/office/drawing/2014/main" val="20005"/>
                    </a:ext>
                  </a:extLst>
                </a:gridCol>
              </a:tblGrid>
              <a:tr h="731600">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R w="38100" algn="ctr">
                      <a:solidFill>
                        <a:srgbClr val="FFFFFF"/>
                      </a:solidFill>
                    </a:lnR>
                    <a:lnT w="9525" algn="ctr">
                      <a:solidFill>
                        <a:srgbClr val="000000"/>
                      </a:solidFill>
                    </a:lnT>
                    <a:lnB w="9525" algn="ctr">
                      <a:solidFill>
                        <a:srgbClr val="000000"/>
                      </a:solidFill>
                    </a:lnB>
                    <a:solidFill>
                      <a:srgbClr val="FFAFC1"/>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FFFF"/>
                      </a:solidFill>
                    </a:lnL>
                    <a:lnR w="38100" algn="ctr">
                      <a:solidFill>
                        <a:srgbClr val="FFFFFF"/>
                      </a:solidFill>
                    </a:lnR>
                    <a:lnT w="9525" algn="ctr">
                      <a:solidFill>
                        <a:srgbClr val="000000"/>
                      </a:solidFill>
                    </a:lnT>
                    <a:lnB w="9525" algn="ctr">
                      <a:solidFill>
                        <a:srgbClr val="000000"/>
                      </a:solidFill>
                    </a:lnB>
                    <a:solidFill>
                      <a:srgbClr val="FFAFC1"/>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FFFF"/>
                      </a:solidFill>
                    </a:lnL>
                    <a:lnR w="38100" algn="ctr">
                      <a:solidFill>
                        <a:srgbClr val="FFFFFF"/>
                      </a:solidFill>
                    </a:lnR>
                    <a:lnT w="9525" algn="ctr">
                      <a:solidFill>
                        <a:srgbClr val="000000"/>
                      </a:solidFill>
                    </a:lnT>
                    <a:lnB w="9525" algn="ctr">
                      <a:solidFill>
                        <a:srgbClr val="000000"/>
                      </a:solidFill>
                    </a:lnB>
                    <a:solidFill>
                      <a:srgbClr val="FFAFC1"/>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FFFF"/>
                      </a:solidFill>
                    </a:lnL>
                    <a:lnR w="38100" algn="ctr">
                      <a:solidFill>
                        <a:srgbClr val="FFFFFF"/>
                      </a:solidFill>
                    </a:lnR>
                    <a:lnT w="9525" algn="ctr">
                      <a:solidFill>
                        <a:srgbClr val="000000"/>
                      </a:solidFill>
                    </a:lnT>
                    <a:lnB w="9525" algn="ctr">
                      <a:solidFill>
                        <a:srgbClr val="000000"/>
                      </a:solidFill>
                    </a:lnB>
                    <a:solidFill>
                      <a:srgbClr val="FFAFC1"/>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FFFF"/>
                      </a:solidFill>
                    </a:lnL>
                    <a:lnR w="38100" algn="ctr">
                      <a:solidFill>
                        <a:srgbClr val="FFFFFF"/>
                      </a:solidFill>
                    </a:lnR>
                    <a:lnT w="9525" algn="ctr">
                      <a:solidFill>
                        <a:srgbClr val="000000"/>
                      </a:solidFill>
                    </a:lnT>
                    <a:lnB w="9525" algn="ctr">
                      <a:solidFill>
                        <a:srgbClr val="000000"/>
                      </a:solidFill>
                    </a:lnB>
                    <a:solidFill>
                      <a:srgbClr val="FFAFC1"/>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FFFF"/>
                      </a:solidFill>
                    </a:lnL>
                    <a:lnT w="9525" algn="ctr">
                      <a:solidFill>
                        <a:srgbClr val="000000"/>
                      </a:solidFill>
                    </a:lnT>
                    <a:lnB w="9525" algn="ctr">
                      <a:solidFill>
                        <a:srgbClr val="000000"/>
                      </a:solidFill>
                    </a:lnB>
                    <a:solidFill>
                      <a:srgbClr val="FFAFC1"/>
                    </a:solidFill>
                  </a:tcPr>
                </a:tc>
                <a:extLst>
                  <a:ext uri="{0D108BD9-81ED-4DB2-BD59-A6C34878D82A}">
                    <a16:rowId xmlns:a16="http://schemas.microsoft.com/office/drawing/2014/main" val="10000"/>
                  </a:ext>
                </a:extLst>
              </a:tr>
              <a:tr h="731600">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9525" algn="ctr">
                      <a:solidFill>
                        <a:srgbClr val="000000"/>
                      </a:solidFill>
                    </a:lnL>
                    <a:lnR w="38100" algn="ctr">
                      <a:solidFill>
                        <a:srgbClr val="FFAFC1"/>
                      </a:solidFill>
                    </a:lnR>
                    <a:lnT w="9525" algn="ctr">
                      <a:solidFill>
                        <a:srgbClr val="000000"/>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9525" algn="ctr">
                      <a:solidFill>
                        <a:srgbClr val="000000"/>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9525" algn="ctr">
                      <a:solidFill>
                        <a:srgbClr val="000000"/>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9525" algn="ctr">
                      <a:solidFill>
                        <a:srgbClr val="000000"/>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9525" algn="ctr">
                      <a:solidFill>
                        <a:srgbClr val="000000"/>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9525" algn="ctr">
                      <a:solidFill>
                        <a:srgbClr val="000000"/>
                      </a:solidFill>
                    </a:lnR>
                    <a:lnT w="9525" algn="ctr">
                      <a:solidFill>
                        <a:srgbClr val="000000"/>
                      </a:solidFill>
                    </a:lnT>
                    <a:lnB w="38100" algn="ctr">
                      <a:solidFill>
                        <a:srgbClr val="FFAFC1"/>
                      </a:solidFill>
                    </a:lnB>
                    <a:solidFill>
                      <a:srgbClr val="FFFFFF"/>
                    </a:solidFill>
                  </a:tcPr>
                </a:tc>
                <a:extLst>
                  <a:ext uri="{0D108BD9-81ED-4DB2-BD59-A6C34878D82A}">
                    <a16:rowId xmlns:a16="http://schemas.microsoft.com/office/drawing/2014/main" val="10001"/>
                  </a:ext>
                </a:extLst>
              </a:tr>
              <a:tr h="731600">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9525" algn="ctr">
                      <a:solidFill>
                        <a:srgbClr val="000000"/>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9525" algn="ctr">
                      <a:solidFill>
                        <a:srgbClr val="000000"/>
                      </a:solidFill>
                    </a:lnR>
                    <a:lnT w="38100" algn="ctr">
                      <a:solidFill>
                        <a:srgbClr val="FFAFC1"/>
                      </a:solidFill>
                    </a:lnT>
                    <a:lnB w="38100" algn="ctr">
                      <a:solidFill>
                        <a:srgbClr val="FFAFC1"/>
                      </a:solidFill>
                    </a:lnB>
                    <a:solidFill>
                      <a:srgbClr val="FFFFFF"/>
                    </a:solidFill>
                  </a:tcPr>
                </a:tc>
                <a:extLst>
                  <a:ext uri="{0D108BD9-81ED-4DB2-BD59-A6C34878D82A}">
                    <a16:rowId xmlns:a16="http://schemas.microsoft.com/office/drawing/2014/main" val="10002"/>
                  </a:ext>
                </a:extLst>
              </a:tr>
              <a:tr h="731600">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9525" algn="ctr">
                      <a:solidFill>
                        <a:srgbClr val="000000"/>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9525" algn="ctr">
                      <a:solidFill>
                        <a:srgbClr val="000000"/>
                      </a:solidFill>
                    </a:lnR>
                    <a:lnT w="38100" algn="ctr">
                      <a:solidFill>
                        <a:srgbClr val="FFAFC1"/>
                      </a:solidFill>
                    </a:lnT>
                    <a:lnB w="38100" algn="ctr">
                      <a:solidFill>
                        <a:srgbClr val="FFAFC1"/>
                      </a:solidFill>
                    </a:lnB>
                    <a:solidFill>
                      <a:srgbClr val="FFFFFF"/>
                    </a:solidFill>
                  </a:tcPr>
                </a:tc>
                <a:extLst>
                  <a:ext uri="{0D108BD9-81ED-4DB2-BD59-A6C34878D82A}">
                    <a16:rowId xmlns:a16="http://schemas.microsoft.com/office/drawing/2014/main" val="10003"/>
                  </a:ext>
                </a:extLst>
              </a:tr>
              <a:tr h="731600">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9525" algn="ctr">
                      <a:solidFill>
                        <a:srgbClr val="000000"/>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38100" algn="ctr">
                      <a:solidFill>
                        <a:srgbClr val="FFAFC1"/>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9525" algn="ctr">
                      <a:solidFill>
                        <a:srgbClr val="000000"/>
                      </a:solidFill>
                    </a:lnR>
                    <a:lnT w="38100" algn="ctr">
                      <a:solidFill>
                        <a:srgbClr val="FFAFC1"/>
                      </a:solidFill>
                    </a:lnT>
                    <a:lnB w="38100" algn="ctr">
                      <a:solidFill>
                        <a:srgbClr val="FFAFC1"/>
                      </a:solidFill>
                    </a:lnB>
                    <a:solidFill>
                      <a:srgbClr val="FFFFFF"/>
                    </a:solidFill>
                  </a:tcPr>
                </a:tc>
                <a:extLst>
                  <a:ext uri="{0D108BD9-81ED-4DB2-BD59-A6C34878D82A}">
                    <a16:rowId xmlns:a16="http://schemas.microsoft.com/office/drawing/2014/main" val="10004"/>
                  </a:ext>
                </a:extLst>
              </a:tr>
              <a:tr h="731600">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9525" algn="ctr">
                      <a:solidFill>
                        <a:srgbClr val="000000"/>
                      </a:solidFill>
                    </a:lnL>
                    <a:lnR w="38100" algn="ctr">
                      <a:solidFill>
                        <a:srgbClr val="FFAFC1"/>
                      </a:solidFill>
                    </a:lnR>
                    <a:lnT w="38100" algn="ctr">
                      <a:solidFill>
                        <a:srgbClr val="FFAFC1"/>
                      </a:solidFill>
                    </a:lnT>
                    <a:lnB w="9525" algn="ctr">
                      <a:solidFill>
                        <a:srgbClr val="000000"/>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9525" algn="ctr">
                      <a:solidFill>
                        <a:srgbClr val="000000"/>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9525" algn="ctr">
                      <a:solidFill>
                        <a:srgbClr val="000000"/>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9525" algn="ctr">
                      <a:solidFill>
                        <a:srgbClr val="000000"/>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38100" algn="ctr">
                      <a:solidFill>
                        <a:srgbClr val="FFAFC1"/>
                      </a:solidFill>
                    </a:lnR>
                    <a:lnT w="38100" algn="ctr">
                      <a:solidFill>
                        <a:srgbClr val="FFAFC1"/>
                      </a:solidFill>
                    </a:lnT>
                    <a:lnB w="9525" algn="ctr">
                      <a:solidFill>
                        <a:srgbClr val="000000"/>
                      </a:solidFill>
                    </a:lnB>
                    <a:solidFill>
                      <a:srgbClr val="FFFFFF"/>
                    </a:solidFill>
                  </a:tcPr>
                </a:tc>
                <a:tc>
                  <a:txBody>
                    <a:bodyPr/>
                    <a:lstStyle/>
                    <a:p>
                      <a:pPr marL="0" marR="0" lvl="0" indent="0" algn="l">
                        <a:lnSpc>
                          <a:spcPct val="100000"/>
                        </a:lnSpc>
                        <a:spcBef>
                          <a:spcPts val="0"/>
                        </a:spcBef>
                        <a:spcAft>
                          <a:spcPts val="0"/>
                        </a:spcAft>
                        <a:buClr>
                          <a:schemeClr val="dk1"/>
                        </a:buClr>
                        <a:buSzPts val="1200"/>
                        <a:buFont typeface="Helvetica Neue"/>
                        <a:buNone/>
                        <a:defRPr/>
                      </a:pPr>
                      <a:endParaRPr sz="1200" u="none" strike="noStrike" cap="none"/>
                    </a:p>
                  </a:txBody>
                  <a:tcPr marL="40500" marR="40500" marT="40500" marB="40500">
                    <a:lnL w="38100" algn="ctr">
                      <a:solidFill>
                        <a:srgbClr val="FFAFC1"/>
                      </a:solidFill>
                    </a:lnL>
                    <a:lnR w="9525" algn="ctr">
                      <a:solidFill>
                        <a:srgbClr val="000000"/>
                      </a:solidFill>
                    </a:lnR>
                    <a:lnT w="38100" algn="ctr">
                      <a:solidFill>
                        <a:srgbClr val="FFAFC1"/>
                      </a:solidFill>
                    </a:lnT>
                    <a:lnB w="9525" algn="ctr">
                      <a:solidFill>
                        <a:srgbClr val="000000"/>
                      </a:solidFill>
                    </a:lnB>
                    <a:solidFill>
                      <a:srgbClr val="FFFFFF"/>
                    </a:solidFill>
                  </a:tcPr>
                </a:tc>
                <a:extLst>
                  <a:ext uri="{0D108BD9-81ED-4DB2-BD59-A6C34878D82A}">
                    <a16:rowId xmlns:a16="http://schemas.microsoft.com/office/drawing/2014/main" val="10005"/>
                  </a:ext>
                </a:extLst>
              </a:tr>
            </a:tbl>
          </a:graphicData>
        </a:graphic>
      </p:graphicFrame>
      <p:grpSp>
        <p:nvGrpSpPr>
          <p:cNvPr id="72" name="Google Shape;72;p19"/>
          <p:cNvGrpSpPr/>
          <p:nvPr/>
        </p:nvGrpSpPr>
        <p:grpSpPr bwMode="auto">
          <a:xfrm>
            <a:off x="9488631" y="6157384"/>
            <a:ext cx="2343182" cy="705156"/>
            <a:chOff x="-2" y="-2"/>
            <a:chExt cx="2343182" cy="705155"/>
          </a:xfrm>
        </p:grpSpPr>
        <p:sp>
          <p:nvSpPr>
            <p:cNvPr id="73" name="Google Shape;73;p19"/>
            <p:cNvSpPr/>
            <p:nvPr/>
          </p:nvSpPr>
          <p:spPr bwMode="auto">
            <a:xfrm>
              <a:off x="-2" y="-2"/>
              <a:ext cx="2343182" cy="705155"/>
            </a:xfrm>
            <a:prstGeom prst="rect">
              <a:avLst/>
            </a:prstGeom>
            <a:solidFill>
              <a:srgbClr val="ADDAE3"/>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74" name="Google Shape;74;p19"/>
            <p:cNvSpPr txBox="1"/>
            <p:nvPr/>
          </p:nvSpPr>
          <p:spPr bwMode="auto">
            <a:xfrm>
              <a:off x="45719" y="206523"/>
              <a:ext cx="2251741" cy="292097"/>
            </a:xfrm>
            <a:prstGeom prst="rect">
              <a:avLst/>
            </a:prstGeom>
            <a:noFill/>
            <a:ln>
              <a:noFill/>
            </a:ln>
          </p:spPr>
          <p:txBody>
            <a:bodyPr spcFirstLastPara="1" wrap="square" lIns="45700" tIns="45700" rIns="45700" bIns="45700" anchor="ctr" anchorCtr="0">
              <a:spAutoFit/>
            </a:bodyPr>
            <a:lstStyle/>
            <a:p>
              <a:pPr marL="0" marR="0" lvl="0" indent="0" algn="ctr">
                <a:lnSpc>
                  <a:spcPct val="100000"/>
                </a:lnSpc>
                <a:spcBef>
                  <a:spcPts val="0"/>
                </a:spcBef>
                <a:spcAft>
                  <a:spcPts val="0"/>
                </a:spcAft>
                <a:buClr>
                  <a:srgbClr val="FFFFFF"/>
                </a:buClr>
                <a:buSzPts val="1600"/>
                <a:buFont typeface="Arial"/>
                <a:buNone/>
                <a:defRPr/>
              </a:pPr>
              <a:r>
                <a:rPr lang="en-US" sz="1600" b="0" i="0" u="none" strike="noStrike" cap="none">
                  <a:solidFill>
                    <a:srgbClr val="FFFFFF"/>
                  </a:solidFill>
                  <a:latin typeface="Arial"/>
                  <a:ea typeface="Arial"/>
                  <a:cs typeface="Arial"/>
                </a:rPr>
                <a:t>НАЗВАНИЕ ДОКЛАДА</a:t>
              </a:r>
              <a:endParaRPr/>
            </a:p>
          </p:txBody>
        </p:sp>
      </p:grpSp>
      <p:grpSp>
        <p:nvGrpSpPr>
          <p:cNvPr id="75" name="Google Shape;75;p19"/>
          <p:cNvGrpSpPr/>
          <p:nvPr/>
        </p:nvGrpSpPr>
        <p:grpSpPr bwMode="auto">
          <a:xfrm>
            <a:off x="616790" y="6235377"/>
            <a:ext cx="669075" cy="625374"/>
            <a:chOff x="-1" y="-2"/>
            <a:chExt cx="669073" cy="625373"/>
          </a:xfrm>
        </p:grpSpPr>
        <p:sp>
          <p:nvSpPr>
            <p:cNvPr id="76" name="Google Shape;76;p19"/>
            <p:cNvSpPr/>
            <p:nvPr/>
          </p:nvSpPr>
          <p:spPr bwMode="auto">
            <a:xfrm>
              <a:off x="-1" y="-2"/>
              <a:ext cx="669073" cy="625373"/>
            </a:xfrm>
            <a:prstGeom prst="rect">
              <a:avLst/>
            </a:prstGeom>
            <a:solidFill>
              <a:srgbClr val="F5AC41"/>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77" name="Google Shape;77;p19"/>
            <p:cNvSpPr txBox="1"/>
            <p:nvPr/>
          </p:nvSpPr>
          <p:spPr bwMode="auto">
            <a:xfrm>
              <a:off x="45720" y="146138"/>
              <a:ext cx="577629" cy="333084"/>
            </a:xfrm>
            <a:prstGeom prst="rect">
              <a:avLst/>
            </a:prstGeom>
            <a:noFill/>
            <a:ln>
              <a:noFill/>
            </a:ln>
          </p:spPr>
          <p:txBody>
            <a:bodyPr spcFirstLastPara="1" wrap="square" lIns="45700" tIns="45700" rIns="45700" bIns="45700" anchor="ctr" anchorCtr="0">
              <a:spAutoFit/>
            </a:bodyPr>
            <a:lstStyle/>
            <a:p>
              <a:pPr marL="0" marR="0" lvl="0" indent="0" algn="ctr">
                <a:lnSpc>
                  <a:spcPct val="100000"/>
                </a:lnSpc>
                <a:spcBef>
                  <a:spcPts val="0"/>
                </a:spcBef>
                <a:spcAft>
                  <a:spcPts val="0"/>
                </a:spcAft>
                <a:buClr>
                  <a:srgbClr val="FFFFFF"/>
                </a:buClr>
                <a:buSzPts val="1800"/>
                <a:buFont typeface="Calibri"/>
                <a:buNone/>
                <a:defRPr/>
              </a:pPr>
              <a:r>
                <a:rPr lang="en-US" sz="1800" b="0" i="0" u="none" strike="noStrike" cap="none">
                  <a:solidFill>
                    <a:srgbClr val="FFFFFF"/>
                  </a:solidFill>
                  <a:latin typeface="Calibri"/>
                  <a:ea typeface="Calibri"/>
                  <a:cs typeface="Calibri"/>
                </a:rPr>
                <a:t>4</a:t>
              </a:r>
              <a:endParaRPr/>
            </a:p>
          </p:txBody>
        </p:sp>
      </p:grpSp>
      <p:grpSp>
        <p:nvGrpSpPr>
          <p:cNvPr id="78" name="Google Shape;78;p19"/>
          <p:cNvGrpSpPr/>
          <p:nvPr/>
        </p:nvGrpSpPr>
        <p:grpSpPr bwMode="auto">
          <a:xfrm>
            <a:off x="629425" y="-2451"/>
            <a:ext cx="2730093" cy="506843"/>
            <a:chOff x="-2" y="-2"/>
            <a:chExt cx="2730092" cy="506841"/>
          </a:xfrm>
        </p:grpSpPr>
        <p:sp>
          <p:nvSpPr>
            <p:cNvPr id="79" name="Google Shape;79;p19"/>
            <p:cNvSpPr/>
            <p:nvPr/>
          </p:nvSpPr>
          <p:spPr bwMode="auto">
            <a:xfrm>
              <a:off x="-2" y="-2"/>
              <a:ext cx="2730092" cy="506841"/>
            </a:xfrm>
            <a:prstGeom prst="rect">
              <a:avLst/>
            </a:prstGeom>
            <a:solidFill>
              <a:srgbClr val="8F00FF"/>
            </a:solidFill>
            <a:ln>
              <a:noFill/>
            </a:ln>
          </p:spPr>
          <p:txBody>
            <a:bodyPr spcFirstLastPara="1" wrap="square" lIns="45700" tIns="45700" rIns="45700" bIns="45700" anchor="ctr" anchorCtr="0">
              <a:noAutofit/>
            </a:bodyPr>
            <a:lstStyle/>
            <a:p>
              <a:pPr marL="0" marR="0" lvl="0" indent="0" algn="l">
                <a:lnSpc>
                  <a:spcPct val="100000"/>
                </a:lnSpc>
                <a:spcBef>
                  <a:spcPts val="0"/>
                </a:spcBef>
                <a:spcAft>
                  <a:spcPts val="0"/>
                </a:spcAft>
                <a:buClr>
                  <a:srgbClr val="FFFFFF"/>
                </a:buClr>
                <a:buSzPts val="1800"/>
                <a:buFont typeface="Arial"/>
                <a:buNone/>
                <a:defRPr/>
              </a:pPr>
              <a:endParaRPr sz="1800" b="0" i="0" u="none" strike="noStrike" cap="none">
                <a:solidFill>
                  <a:srgbClr val="000000"/>
                </a:solidFill>
                <a:latin typeface="Helvetica Neue"/>
                <a:ea typeface="Helvetica Neue"/>
                <a:cs typeface="Helvetica Neue"/>
              </a:endParaRPr>
            </a:p>
          </p:txBody>
        </p:sp>
        <p:sp>
          <p:nvSpPr>
            <p:cNvPr id="80" name="Google Shape;80;p19"/>
            <p:cNvSpPr txBox="1"/>
            <p:nvPr/>
          </p:nvSpPr>
          <p:spPr bwMode="auto">
            <a:xfrm>
              <a:off x="45720" y="90856"/>
              <a:ext cx="2638651" cy="325118"/>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FFFFFF"/>
                </a:buClr>
                <a:buSzPts val="1800"/>
                <a:buFont typeface="Arial"/>
                <a:buNone/>
                <a:defRPr/>
              </a:pPr>
              <a:r>
                <a:rPr lang="en-US" sz="1800" b="0" i="0" u="none" strike="noStrike" cap="none">
                  <a:solidFill>
                    <a:srgbClr val="FFFFFF"/>
                  </a:solidFill>
                  <a:latin typeface="Arial"/>
                  <a:ea typeface="Arial"/>
                  <a:cs typeface="Arial"/>
                </a:rPr>
                <a:t>НАЗВАНИЕ РАЗДЕЛА</a:t>
              </a:r>
              <a:endParaRPr/>
            </a:p>
          </p:txBody>
        </p:sp>
      </p:grpSp>
      <p:sp>
        <p:nvSpPr>
          <p:cNvPr id="81" name="Google Shape;81;p19"/>
          <p:cNvSpPr txBox="1">
            <a:spLocks noGrp="1"/>
          </p:cNvSpPr>
          <p:nvPr>
            <p:ph type="sldNum" idx="12"/>
          </p:nvPr>
        </p:nvSpPr>
        <p:spPr bwMode="auto">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matchingName="Рисунок с подписью" userDrawn="1">
  <p:cSld name="Рисунок с подписью">
    <p:spTree>
      <p:nvGrpSpPr>
        <p:cNvPr id="1" name=""/>
        <p:cNvGrpSpPr/>
        <p:nvPr/>
      </p:nvGrpSpPr>
      <p:grpSpPr bwMode="auto">
        <a:xfrm>
          <a:off x="0" y="0"/>
          <a:ext cx="0" cy="0"/>
          <a:chOff x="0" y="0"/>
          <a:chExt cx="0" cy="0"/>
        </a:xfrm>
      </p:grpSpPr>
      <p:pic>
        <p:nvPicPr>
          <p:cNvPr id="83" name="Google Shape;83;p20" descr="2022-11-09 02.38.22.jpg"/>
          <p:cNvPicPr/>
          <p:nvPr/>
        </p:nvPicPr>
        <p:blipFill>
          <a:blip r:embed="rId2">
            <a:alphaModFix/>
          </a:blip>
          <a:stretch/>
        </p:blipFill>
        <p:spPr bwMode="auto">
          <a:xfrm>
            <a:off x="5948067" y="-3"/>
            <a:ext cx="4880971" cy="6858004"/>
          </a:xfrm>
          <a:prstGeom prst="rect">
            <a:avLst/>
          </a:prstGeom>
          <a:noFill/>
          <a:ln>
            <a:noFill/>
          </a:ln>
        </p:spPr>
      </p:pic>
      <p:pic>
        <p:nvPicPr>
          <p:cNvPr id="84" name="Google Shape;84;p20" descr="Рисунок 9"/>
          <p:cNvPicPr/>
          <p:nvPr/>
        </p:nvPicPr>
        <p:blipFill>
          <a:blip r:embed="rId3">
            <a:alphaModFix/>
          </a:blip>
          <a:stretch/>
        </p:blipFill>
        <p:spPr bwMode="auto">
          <a:xfrm>
            <a:off x="9329611" y="-25758"/>
            <a:ext cx="2156114" cy="1212813"/>
          </a:xfrm>
          <a:prstGeom prst="rect">
            <a:avLst/>
          </a:prstGeom>
          <a:noFill/>
          <a:ln>
            <a:noFill/>
          </a:ln>
        </p:spPr>
      </p:pic>
      <p:sp>
        <p:nvSpPr>
          <p:cNvPr id="85" name="Google Shape;85;p20"/>
          <p:cNvSpPr txBox="1"/>
          <p:nvPr/>
        </p:nvSpPr>
        <p:spPr bwMode="auto">
          <a:xfrm>
            <a:off x="566087" y="1544952"/>
            <a:ext cx="3774042" cy="1463037"/>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8F00FF"/>
              </a:buClr>
              <a:buSzPts val="4800"/>
              <a:buFont typeface="Arial"/>
              <a:buNone/>
              <a:defRPr/>
            </a:pPr>
            <a:r>
              <a:rPr lang="en-US" sz="4800" b="0" i="0" u="none" strike="noStrike" cap="none">
                <a:solidFill>
                  <a:srgbClr val="8F00FF"/>
                </a:solidFill>
                <a:latin typeface="Arial"/>
                <a:ea typeface="Arial"/>
                <a:cs typeface="Arial"/>
              </a:rPr>
              <a:t>ЗАГОЛОВОК СЛАЙДА</a:t>
            </a:r>
            <a:endParaRPr/>
          </a:p>
        </p:txBody>
      </p:sp>
      <p:sp>
        <p:nvSpPr>
          <p:cNvPr id="86" name="Google Shape;86;p20"/>
          <p:cNvSpPr/>
          <p:nvPr/>
        </p:nvSpPr>
        <p:spPr bwMode="auto">
          <a:xfrm>
            <a:off x="9478850" y="-9686"/>
            <a:ext cx="1857633" cy="1326299"/>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pic>
        <p:nvPicPr>
          <p:cNvPr id="87" name="Google Shape;87;p20" descr="Рисунок 9"/>
          <p:cNvPicPr/>
          <p:nvPr/>
        </p:nvPicPr>
        <p:blipFill>
          <a:blip r:embed="rId3">
            <a:alphaModFix/>
          </a:blip>
          <a:stretch/>
        </p:blipFill>
        <p:spPr bwMode="auto">
          <a:xfrm>
            <a:off x="9329611" y="-25758"/>
            <a:ext cx="2156114" cy="1212813"/>
          </a:xfrm>
          <a:prstGeom prst="rect">
            <a:avLst/>
          </a:prstGeom>
          <a:noFill/>
          <a:ln>
            <a:noFill/>
          </a:ln>
        </p:spPr>
      </p:pic>
      <p:grpSp>
        <p:nvGrpSpPr>
          <p:cNvPr id="88" name="Google Shape;88;p20"/>
          <p:cNvGrpSpPr/>
          <p:nvPr/>
        </p:nvGrpSpPr>
        <p:grpSpPr bwMode="auto">
          <a:xfrm>
            <a:off x="9488631" y="6157384"/>
            <a:ext cx="2343182" cy="705156"/>
            <a:chOff x="-2" y="-2"/>
            <a:chExt cx="2343182" cy="705155"/>
          </a:xfrm>
        </p:grpSpPr>
        <p:sp>
          <p:nvSpPr>
            <p:cNvPr id="89" name="Google Shape;89;p20"/>
            <p:cNvSpPr/>
            <p:nvPr/>
          </p:nvSpPr>
          <p:spPr bwMode="auto">
            <a:xfrm>
              <a:off x="-2" y="-2"/>
              <a:ext cx="2343182" cy="705155"/>
            </a:xfrm>
            <a:prstGeom prst="rect">
              <a:avLst/>
            </a:prstGeom>
            <a:solidFill>
              <a:srgbClr val="ADDAE3"/>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90" name="Google Shape;90;p20"/>
            <p:cNvSpPr txBox="1"/>
            <p:nvPr/>
          </p:nvSpPr>
          <p:spPr bwMode="auto">
            <a:xfrm>
              <a:off x="45719" y="206523"/>
              <a:ext cx="2251741" cy="292097"/>
            </a:xfrm>
            <a:prstGeom prst="rect">
              <a:avLst/>
            </a:prstGeom>
            <a:noFill/>
            <a:ln>
              <a:noFill/>
            </a:ln>
          </p:spPr>
          <p:txBody>
            <a:bodyPr spcFirstLastPara="1" wrap="square" lIns="45700" tIns="45700" rIns="45700" bIns="45700" anchor="ctr" anchorCtr="0">
              <a:spAutoFit/>
            </a:bodyPr>
            <a:lstStyle/>
            <a:p>
              <a:pPr marL="0" marR="0" lvl="0" indent="0" algn="ctr">
                <a:lnSpc>
                  <a:spcPct val="100000"/>
                </a:lnSpc>
                <a:spcBef>
                  <a:spcPts val="0"/>
                </a:spcBef>
                <a:spcAft>
                  <a:spcPts val="0"/>
                </a:spcAft>
                <a:buClr>
                  <a:srgbClr val="FFFFFF"/>
                </a:buClr>
                <a:buSzPts val="1600"/>
                <a:buFont typeface="Arial"/>
                <a:buNone/>
                <a:defRPr/>
              </a:pPr>
              <a:r>
                <a:rPr lang="en-US" sz="1600" b="0" i="0" u="none" strike="noStrike" cap="none">
                  <a:solidFill>
                    <a:srgbClr val="FFFFFF"/>
                  </a:solidFill>
                  <a:latin typeface="Arial"/>
                  <a:ea typeface="Arial"/>
                  <a:cs typeface="Arial"/>
                </a:rPr>
                <a:t>НАЗВАНИЕ ДОКЛАДА</a:t>
              </a:r>
              <a:endParaRPr/>
            </a:p>
          </p:txBody>
        </p:sp>
      </p:grpSp>
      <p:grpSp>
        <p:nvGrpSpPr>
          <p:cNvPr id="91" name="Google Shape;91;p20"/>
          <p:cNvGrpSpPr/>
          <p:nvPr/>
        </p:nvGrpSpPr>
        <p:grpSpPr bwMode="auto">
          <a:xfrm>
            <a:off x="616790" y="6235377"/>
            <a:ext cx="669075" cy="625374"/>
            <a:chOff x="-1" y="-2"/>
            <a:chExt cx="669073" cy="625373"/>
          </a:xfrm>
        </p:grpSpPr>
        <p:sp>
          <p:nvSpPr>
            <p:cNvPr id="92" name="Google Shape;92;p20"/>
            <p:cNvSpPr/>
            <p:nvPr/>
          </p:nvSpPr>
          <p:spPr bwMode="auto">
            <a:xfrm>
              <a:off x="-1" y="-2"/>
              <a:ext cx="669073" cy="625373"/>
            </a:xfrm>
            <a:prstGeom prst="rect">
              <a:avLst/>
            </a:prstGeom>
            <a:solidFill>
              <a:srgbClr val="F5AC41"/>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93" name="Google Shape;93;p20"/>
            <p:cNvSpPr txBox="1"/>
            <p:nvPr/>
          </p:nvSpPr>
          <p:spPr bwMode="auto">
            <a:xfrm>
              <a:off x="45720" y="146138"/>
              <a:ext cx="577629" cy="333084"/>
            </a:xfrm>
            <a:prstGeom prst="rect">
              <a:avLst/>
            </a:prstGeom>
            <a:noFill/>
            <a:ln>
              <a:noFill/>
            </a:ln>
          </p:spPr>
          <p:txBody>
            <a:bodyPr spcFirstLastPara="1" wrap="square" lIns="45700" tIns="45700" rIns="45700" bIns="45700" anchor="ctr" anchorCtr="0">
              <a:spAutoFit/>
            </a:bodyPr>
            <a:lstStyle/>
            <a:p>
              <a:pPr marL="0" marR="0" lvl="0" indent="0" algn="ctr">
                <a:lnSpc>
                  <a:spcPct val="100000"/>
                </a:lnSpc>
                <a:spcBef>
                  <a:spcPts val="0"/>
                </a:spcBef>
                <a:spcAft>
                  <a:spcPts val="0"/>
                </a:spcAft>
                <a:buClr>
                  <a:srgbClr val="FFFFFF"/>
                </a:buClr>
                <a:buSzPts val="1800"/>
                <a:buFont typeface="Calibri"/>
                <a:buNone/>
                <a:defRPr/>
              </a:pPr>
              <a:r>
                <a:rPr lang="en-US" sz="1800" b="0" i="0" u="none" strike="noStrike" cap="none">
                  <a:solidFill>
                    <a:srgbClr val="FFFFFF"/>
                  </a:solidFill>
                  <a:latin typeface="Calibri"/>
                  <a:ea typeface="Calibri"/>
                  <a:cs typeface="Calibri"/>
                </a:rPr>
                <a:t>7</a:t>
              </a:r>
              <a:endParaRPr/>
            </a:p>
          </p:txBody>
        </p:sp>
      </p:grpSp>
      <p:grpSp>
        <p:nvGrpSpPr>
          <p:cNvPr id="94" name="Google Shape;94;p20"/>
          <p:cNvGrpSpPr/>
          <p:nvPr/>
        </p:nvGrpSpPr>
        <p:grpSpPr bwMode="auto">
          <a:xfrm>
            <a:off x="629425" y="-2451"/>
            <a:ext cx="2730093" cy="506843"/>
            <a:chOff x="-2" y="-2"/>
            <a:chExt cx="2730092" cy="506841"/>
          </a:xfrm>
        </p:grpSpPr>
        <p:sp>
          <p:nvSpPr>
            <p:cNvPr id="95" name="Google Shape;95;p20"/>
            <p:cNvSpPr/>
            <p:nvPr/>
          </p:nvSpPr>
          <p:spPr bwMode="auto">
            <a:xfrm>
              <a:off x="-2" y="-2"/>
              <a:ext cx="2730092" cy="506841"/>
            </a:xfrm>
            <a:prstGeom prst="rect">
              <a:avLst/>
            </a:prstGeom>
            <a:solidFill>
              <a:srgbClr val="8F00FF"/>
            </a:solidFill>
            <a:ln>
              <a:noFill/>
            </a:ln>
          </p:spPr>
          <p:txBody>
            <a:bodyPr spcFirstLastPara="1" wrap="square" lIns="45700" tIns="45700" rIns="45700" bIns="45700" anchor="ctr" anchorCtr="0">
              <a:noAutofit/>
            </a:bodyPr>
            <a:lstStyle/>
            <a:p>
              <a:pPr marL="0" marR="0" lvl="0" indent="0" algn="l">
                <a:lnSpc>
                  <a:spcPct val="100000"/>
                </a:lnSpc>
                <a:spcBef>
                  <a:spcPts val="0"/>
                </a:spcBef>
                <a:spcAft>
                  <a:spcPts val="0"/>
                </a:spcAft>
                <a:buClr>
                  <a:srgbClr val="FFFFFF"/>
                </a:buClr>
                <a:buSzPts val="1800"/>
                <a:buFont typeface="Arial"/>
                <a:buNone/>
                <a:defRPr/>
              </a:pPr>
              <a:endParaRPr sz="1800" b="0" i="0" u="none" strike="noStrike" cap="none">
                <a:solidFill>
                  <a:srgbClr val="000000"/>
                </a:solidFill>
                <a:latin typeface="Helvetica Neue"/>
                <a:ea typeface="Helvetica Neue"/>
                <a:cs typeface="Helvetica Neue"/>
              </a:endParaRPr>
            </a:p>
          </p:txBody>
        </p:sp>
        <p:sp>
          <p:nvSpPr>
            <p:cNvPr id="96" name="Google Shape;96;p20"/>
            <p:cNvSpPr txBox="1"/>
            <p:nvPr/>
          </p:nvSpPr>
          <p:spPr bwMode="auto">
            <a:xfrm>
              <a:off x="45720" y="90856"/>
              <a:ext cx="2638651" cy="325118"/>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FFFFFF"/>
                </a:buClr>
                <a:buSzPts val="1800"/>
                <a:buFont typeface="Arial"/>
                <a:buNone/>
                <a:defRPr/>
              </a:pPr>
              <a:r>
                <a:rPr lang="en-US" sz="1800" b="0" i="0" u="none" strike="noStrike" cap="none">
                  <a:solidFill>
                    <a:srgbClr val="FFFFFF"/>
                  </a:solidFill>
                  <a:latin typeface="Arial"/>
                  <a:ea typeface="Arial"/>
                  <a:cs typeface="Arial"/>
                </a:rPr>
                <a:t>НАЗВАНИЕ РАЗДЕЛА</a:t>
              </a:r>
              <a:endParaRPr/>
            </a:p>
          </p:txBody>
        </p:sp>
      </p:grpSp>
      <p:sp>
        <p:nvSpPr>
          <p:cNvPr id="97" name="Google Shape;97;p20"/>
          <p:cNvSpPr txBox="1"/>
          <p:nvPr/>
        </p:nvSpPr>
        <p:spPr bwMode="auto">
          <a:xfrm>
            <a:off x="609152" y="3188385"/>
            <a:ext cx="4782191" cy="1981198"/>
          </a:xfrm>
          <a:prstGeom prst="rect">
            <a:avLst/>
          </a:prstGeom>
          <a:noFill/>
          <a:ln>
            <a:noFill/>
          </a:ln>
        </p:spPr>
        <p:txBody>
          <a:bodyPr spcFirstLastPara="1" wrap="square" lIns="45700" tIns="45700" rIns="45700" bIns="45700" anchor="t" anchorCtr="0">
            <a:spAutoFit/>
          </a:bodyPr>
          <a:lstStyle/>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Имеется спорная точка зрения, гласящая примерно следующее: представители современных социальных резервов призваны </a:t>
            </a:r>
            <a:endParaRPr/>
          </a:p>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к ответу! </a:t>
            </a:r>
            <a:endParaRPr sz="1200" b="0" i="0" u="none" strike="noStrike" cap="none">
              <a:solidFill>
                <a:srgbClr val="888888"/>
              </a:solidFill>
              <a:latin typeface="Helvetica Neue"/>
              <a:ea typeface="Helvetica Neue"/>
              <a:cs typeface="Helvetica Neue"/>
            </a:endParaRPr>
          </a:p>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В целом, конечно, базовый вектор развития позволяет выполнить важные задания </a:t>
            </a:r>
            <a:endParaRPr/>
          </a:p>
          <a:p>
            <a:pPr marL="0" marR="0" lvl="0" indent="0" algn="l">
              <a:lnSpc>
                <a:spcPct val="100000"/>
              </a:lnSpc>
              <a:spcBef>
                <a:spcPts val="0"/>
              </a:spcBef>
              <a:spcAft>
                <a:spcPts val="0"/>
              </a:spcAft>
              <a:buClr>
                <a:srgbClr val="1B1B1B"/>
              </a:buClr>
              <a:buSzPts val="1600"/>
              <a:buFont typeface="Arial"/>
              <a:buNone/>
              <a:defRPr/>
            </a:pPr>
            <a:r>
              <a:rPr lang="en-US" sz="1600" b="0" i="0" u="none" strike="noStrike" cap="none">
                <a:solidFill>
                  <a:srgbClr val="1B1B1B"/>
                </a:solidFill>
                <a:latin typeface="Arial"/>
                <a:ea typeface="Arial"/>
                <a:cs typeface="Arial"/>
              </a:rPr>
              <a:t>по разработке системы обучения кадров, соответствующей насущным потребностям </a:t>
            </a:r>
            <a:endParaRPr/>
          </a:p>
        </p:txBody>
      </p:sp>
      <p:sp>
        <p:nvSpPr>
          <p:cNvPr id="98" name="Google Shape;98;p20"/>
          <p:cNvSpPr txBox="1">
            <a:spLocks noGrp="1"/>
          </p:cNvSpPr>
          <p:nvPr>
            <p:ph type="sldNum" idx="12"/>
          </p:nvPr>
        </p:nvSpPr>
        <p:spPr bwMode="auto">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1294A4-46B3-445C-9496-809963726933}"/>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BA7AF730-AE95-431C-BFB9-18AC67BF18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93AEC6D-C547-46C6-B85E-1FEDEFE508E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a:extLst>
              <a:ext uri="{FF2B5EF4-FFF2-40B4-BE49-F238E27FC236}">
                <a16:creationId xmlns:a16="http://schemas.microsoft.com/office/drawing/2014/main" id="{9BEF9F3E-6E67-4AE6-B0F2-EDFAB996A8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a:extLst>
              <a:ext uri="{FF2B5EF4-FFF2-40B4-BE49-F238E27FC236}">
                <a16:creationId xmlns:a16="http://schemas.microsoft.com/office/drawing/2014/main" id="{4B136256-6805-4C81-9466-C0D8A541FE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43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C3CC0F-6A43-420E-A608-2378AB28DC1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2B32145-805F-4B87-A7BD-04FCB5777C12}"/>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4163FA7-76E0-4ACD-A19C-7487D2452F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a:extLst>
              <a:ext uri="{FF2B5EF4-FFF2-40B4-BE49-F238E27FC236}">
                <a16:creationId xmlns:a16="http://schemas.microsoft.com/office/drawing/2014/main" id="{F3C21716-DFE1-41F5-8A89-210AD3DA576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a:extLst>
              <a:ext uri="{FF2B5EF4-FFF2-40B4-BE49-F238E27FC236}">
                <a16:creationId xmlns:a16="http://schemas.microsoft.com/office/drawing/2014/main" id="{0F28F61C-638F-464A-BF60-15A2BD75F7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187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3CE1A-AE84-474A-80C0-EFA67178557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57FEFC1-5DB2-4AA6-B70F-6AFEFDCED9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DB1B997-EC16-4738-9B0E-62720065FA0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a:extLst>
              <a:ext uri="{FF2B5EF4-FFF2-40B4-BE49-F238E27FC236}">
                <a16:creationId xmlns:a16="http://schemas.microsoft.com/office/drawing/2014/main" id="{0D21F48D-FF0B-4570-928C-DAEF5AB7B30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a:extLst>
              <a:ext uri="{FF2B5EF4-FFF2-40B4-BE49-F238E27FC236}">
                <a16:creationId xmlns:a16="http://schemas.microsoft.com/office/drawing/2014/main" id="{0F94A95C-8290-489C-9154-4473B249E7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67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278B7B-DF23-4B6B-8137-5549B079A5C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935C724-7E3D-47D7-A757-27833BDFFE0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CCE46538-97D6-48AC-B2E5-33CAC5C2801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8C699467-0798-466E-924E-DF3448435A9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a:extLst>
              <a:ext uri="{FF2B5EF4-FFF2-40B4-BE49-F238E27FC236}">
                <a16:creationId xmlns:a16="http://schemas.microsoft.com/office/drawing/2014/main" id="{9CA898E4-3D64-4834-8F8D-890DBDC0C4E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a:extLst>
              <a:ext uri="{FF2B5EF4-FFF2-40B4-BE49-F238E27FC236}">
                <a16:creationId xmlns:a16="http://schemas.microsoft.com/office/drawing/2014/main" id="{27804B35-58D7-42BE-A027-744A03EAF8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4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4174F0-6339-4EBC-B7A2-0E819500717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AF1AEB0-B47F-465F-A514-E773A722C9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CC426BE-F724-4342-A57B-833F25D4EFBB}"/>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D9AA5EF-8B1D-405E-AB75-34B8A5EEAE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2F5DE07-2514-445F-BB57-EE744CA599F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5D6F848-2020-49E2-A3FE-6B199E17630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Нижний колонтитул 7">
            <a:extLst>
              <a:ext uri="{FF2B5EF4-FFF2-40B4-BE49-F238E27FC236}">
                <a16:creationId xmlns:a16="http://schemas.microsoft.com/office/drawing/2014/main" id="{9E6D2B91-7BFB-4EC9-BD4F-7FC3B5E5B0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Номер слайда 8">
            <a:extLst>
              <a:ext uri="{FF2B5EF4-FFF2-40B4-BE49-F238E27FC236}">
                <a16:creationId xmlns:a16="http://schemas.microsoft.com/office/drawing/2014/main" id="{6F4CFE0E-4DDB-4D50-A1FC-9BD039A19B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3725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1E657B-3770-4A40-BC5E-A1C4DEE8ECD3}"/>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45BF646-E469-4BB4-ADFA-0FCD8A590E1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Нижний колонтитул 3">
            <a:extLst>
              <a:ext uri="{FF2B5EF4-FFF2-40B4-BE49-F238E27FC236}">
                <a16:creationId xmlns:a16="http://schemas.microsoft.com/office/drawing/2014/main" id="{91DD3D61-A9CD-45E8-8FD0-32E3020A83E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омер слайда 4">
            <a:extLst>
              <a:ext uri="{FF2B5EF4-FFF2-40B4-BE49-F238E27FC236}">
                <a16:creationId xmlns:a16="http://schemas.microsoft.com/office/drawing/2014/main" id="{02246594-7ABB-4AA4-8BD6-8DD70EF454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504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3535571-82CC-4DFC-B95D-D31D0D9F9DD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Нижний колонтитул 2">
            <a:extLst>
              <a:ext uri="{FF2B5EF4-FFF2-40B4-BE49-F238E27FC236}">
                <a16:creationId xmlns:a16="http://schemas.microsoft.com/office/drawing/2014/main" id="{A55C67A1-3DCC-4900-898F-0ADC7803BBF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Номер слайда 3">
            <a:extLst>
              <a:ext uri="{FF2B5EF4-FFF2-40B4-BE49-F238E27FC236}">
                <a16:creationId xmlns:a16="http://schemas.microsoft.com/office/drawing/2014/main" id="{B47F1FB9-3F7B-49D3-ACC1-0C65A8436A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983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A83D49-C07A-4F05-B0C9-876EB9234D8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27F4603-67C0-4D88-9A07-715E48B5C8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1430DF90-C241-4F68-8CF7-3AF0BDA2A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2091B86-9136-4B3F-8F7B-EE54078C52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a:extLst>
              <a:ext uri="{FF2B5EF4-FFF2-40B4-BE49-F238E27FC236}">
                <a16:creationId xmlns:a16="http://schemas.microsoft.com/office/drawing/2014/main" id="{B0C34AC8-64C2-4C79-ACBA-09AD708BBF7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a:extLst>
              <a:ext uri="{FF2B5EF4-FFF2-40B4-BE49-F238E27FC236}">
                <a16:creationId xmlns:a16="http://schemas.microsoft.com/office/drawing/2014/main" id="{0F043700-2E4F-4A8D-9163-D757C5FB2C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5934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52BF46-0A43-465E-81E4-7691A113337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9889ED20-FB7B-4552-B39B-262B4816AD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5FABA7D-801B-4B00-8809-C0B57B1241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4E31D79-0480-4931-958B-2E319654164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a:extLst>
              <a:ext uri="{FF2B5EF4-FFF2-40B4-BE49-F238E27FC236}">
                <a16:creationId xmlns:a16="http://schemas.microsoft.com/office/drawing/2014/main" id="{558CBC51-89A0-41A0-AA65-4465B970FC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a:extLst>
              <a:ext uri="{FF2B5EF4-FFF2-40B4-BE49-F238E27FC236}">
                <a16:creationId xmlns:a16="http://schemas.microsoft.com/office/drawing/2014/main" id="{AD1F641F-6C68-43F0-93CE-7807DDD28AB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9220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79A7A1-FBFD-4151-A47E-F6DFE1453A3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07910E6-AA8F-4121-B05B-C5939008F2C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E04BFFF-A105-4F64-A364-994573A5F0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a:extLst>
              <a:ext uri="{FF2B5EF4-FFF2-40B4-BE49-F238E27FC236}">
                <a16:creationId xmlns:a16="http://schemas.microsoft.com/office/drawing/2014/main" id="{F3F8987C-976A-4949-A325-483AAA4043F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a:extLst>
              <a:ext uri="{FF2B5EF4-FFF2-40B4-BE49-F238E27FC236}">
                <a16:creationId xmlns:a16="http://schemas.microsoft.com/office/drawing/2014/main" id="{B14B4D26-0E80-4732-9311-F3A9307D370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3740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652FCD2-37FB-4628-8AD4-14107BAA7538}"/>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D97243B-B117-4A6F-8855-201B0B4A36D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93EEFEC-BE1B-4609-AFC9-6DA9340AAFE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a:extLst>
              <a:ext uri="{FF2B5EF4-FFF2-40B4-BE49-F238E27FC236}">
                <a16:creationId xmlns:a16="http://schemas.microsoft.com/office/drawing/2014/main" id="{85B79E56-49A5-43A5-BCE3-9519ADB6742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a:extLst>
              <a:ext uri="{FF2B5EF4-FFF2-40B4-BE49-F238E27FC236}">
                <a16:creationId xmlns:a16="http://schemas.microsoft.com/office/drawing/2014/main" id="{4A8813F2-0F57-402F-9A7C-957D5FDF01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84302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bwMode="auto">
        <a:xfrm>
          <a:off x="0" y="0"/>
          <a:ext cx="0" cy="0"/>
          <a:chOff x="0" y="0"/>
          <a:chExt cx="0" cy="0"/>
        </a:xfrm>
      </p:grpSpPr>
      <p:sp>
        <p:nvSpPr>
          <p:cNvPr id="6" name="Google Shape;6;p11"/>
          <p:cNvSpPr txBox="1">
            <a:spLocks noGrp="1"/>
          </p:cNvSpPr>
          <p:nvPr>
            <p:ph type="title"/>
          </p:nvPr>
        </p:nvSpPr>
        <p:spPr bwMode="auto">
          <a:xfrm>
            <a:off x="838200" y="365125"/>
            <a:ext cx="10515600" cy="1325563"/>
          </a:xfrm>
          <a:prstGeom prst="rect">
            <a:avLst/>
          </a:prstGeom>
          <a:noFill/>
          <a:ln>
            <a:noFill/>
          </a:ln>
        </p:spPr>
        <p:txBody>
          <a:bodyPr spcFirstLastPara="1" wrap="square" lIns="45700" tIns="45700" rIns="45700" bIns="45700" anchor="ctr" anchorCtr="0">
            <a:normAutofit/>
          </a:bodyPr>
          <a:lstStyle>
            <a:lvl1pPr marR="0" lvl="0"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1pPr>
            <a:lvl2pPr marR="0" lvl="1"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2pPr>
            <a:lvl3pPr marR="0" lvl="2"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3pPr>
            <a:lvl4pPr marR="0" lvl="3"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4pPr>
            <a:lvl5pPr marR="0" lvl="4"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5pPr>
            <a:lvl6pPr marR="0" lvl="5"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6pPr>
            <a:lvl7pPr marR="0" lvl="6"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7pPr>
            <a:lvl8pPr marR="0" lvl="7"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8pPr>
            <a:lvl9pPr marR="0" lvl="8" algn="l">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defRPr>
            </a:lvl9pPr>
          </a:lstStyle>
          <a:p>
            <a:pPr>
              <a:defRPr/>
            </a:pPr>
            <a:endParaRPr/>
          </a:p>
        </p:txBody>
      </p:sp>
      <p:sp>
        <p:nvSpPr>
          <p:cNvPr id="7" name="Google Shape;7;p11"/>
          <p:cNvSpPr txBox="1">
            <a:spLocks noGrp="1"/>
          </p:cNvSpPr>
          <p:nvPr>
            <p:ph type="body" idx="1"/>
          </p:nvPr>
        </p:nvSpPr>
        <p:spPr bwMode="auto">
          <a:xfrm>
            <a:off x="838200" y="1825625"/>
            <a:ext cx="10515600" cy="4351338"/>
          </a:xfrm>
          <a:prstGeom prst="rect">
            <a:avLst/>
          </a:prstGeom>
          <a:noFill/>
          <a:ln>
            <a:noFill/>
          </a:ln>
        </p:spPr>
        <p:txBody>
          <a:bodyPr spcFirstLastPara="1" wrap="square" lIns="45700" tIns="45700" rIns="45700" bIns="45700" anchor="t" anchorCtr="0">
            <a:normAutofit/>
          </a:bodyPr>
          <a:lstStyle>
            <a:lvl1pPr marL="457200" marR="0" lvl="0"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1pPr>
            <a:lvl2pPr marL="914400" marR="0" lvl="1"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2pPr>
            <a:lvl3pPr marL="1371600" marR="0" lvl="2"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3pPr>
            <a:lvl4pPr marL="1828800" marR="0" lvl="3"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4pPr>
            <a:lvl5pPr marL="2286000" marR="0" lvl="4"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5pPr>
            <a:lvl6pPr marL="2743200" marR="0" lvl="5"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6pPr>
            <a:lvl7pPr marL="3200400" marR="0" lvl="6"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7pPr>
            <a:lvl8pPr marL="3657600" marR="0" lvl="7"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8pPr>
            <a:lvl9pPr marL="4114800" marR="0" lvl="8"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defRPr>
            </a:lvl9pPr>
          </a:lstStyle>
          <a:p>
            <a:pPr>
              <a:defRPr/>
            </a:pPr>
            <a:endParaRPr/>
          </a:p>
        </p:txBody>
      </p:sp>
      <p:sp>
        <p:nvSpPr>
          <p:cNvPr id="8" name="Google Shape;8;p11"/>
          <p:cNvSpPr txBox="1">
            <a:spLocks noGrp="1"/>
          </p:cNvSpPr>
          <p:nvPr>
            <p:ph type="sldNum" idx="12"/>
          </p:nvPr>
        </p:nvSpPr>
        <p:spPr bwMode="auto">
          <a:xfrm>
            <a:off x="11095181" y="6414762"/>
            <a:ext cx="258620" cy="248302"/>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defRPr>
            </a:lvl9pPr>
          </a:lstStyle>
          <a:p>
            <a:pPr marL="0" lvl="0" indent="0" algn="r">
              <a:spcBef>
                <a:spcPts val="0"/>
              </a:spcBef>
              <a:spcAft>
                <a:spcPts val="0"/>
              </a:spcAft>
              <a:buNone/>
              <a:defRPr/>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2AFEAC-B63C-4C7B-B225-FD27AAA43D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57FB5A4-A258-4A22-8307-EB14B83F2A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53ECF31-9EAD-4427-9CFC-1955F9BA2E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8C4BFF7-0E7E-4F4C-8465-4D31FA70496F}"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28.11.2023</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a:extLst>
              <a:ext uri="{FF2B5EF4-FFF2-40B4-BE49-F238E27FC236}">
                <a16:creationId xmlns:a16="http://schemas.microsoft.com/office/drawing/2014/main" id="{88402103-2814-4A96-806E-9CC713AE8A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a:extLst>
              <a:ext uri="{FF2B5EF4-FFF2-40B4-BE49-F238E27FC236}">
                <a16:creationId xmlns:a16="http://schemas.microsoft.com/office/drawing/2014/main" id="{FA112F36-FFFE-4757-98EB-DC28EA3490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72E08B-B13A-4465-BF7D-9B941F09C879}"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103921"/>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3" Type="http://schemas.openxmlformats.org/officeDocument/2006/relationships/image" Target="../media/image41.png"/><Relationship Id="rId18" Type="http://schemas.openxmlformats.org/officeDocument/2006/relationships/image" Target="../media/image46.png"/><Relationship Id="rId26" Type="http://schemas.openxmlformats.org/officeDocument/2006/relationships/image" Target="../media/image54.png"/><Relationship Id="rId39" Type="http://schemas.openxmlformats.org/officeDocument/2006/relationships/image" Target="../media/image67.png"/><Relationship Id="rId21" Type="http://schemas.openxmlformats.org/officeDocument/2006/relationships/image" Target="../media/image49.png"/><Relationship Id="rId34" Type="http://schemas.openxmlformats.org/officeDocument/2006/relationships/image" Target="../media/image62.png"/><Relationship Id="rId42" Type="http://schemas.openxmlformats.org/officeDocument/2006/relationships/image" Target="../media/image70.png"/><Relationship Id="rId7" Type="http://schemas.openxmlformats.org/officeDocument/2006/relationships/image" Target="../media/image35.png"/><Relationship Id="rId2" Type="http://schemas.openxmlformats.org/officeDocument/2006/relationships/image" Target="../media/image30.png"/><Relationship Id="rId16" Type="http://schemas.openxmlformats.org/officeDocument/2006/relationships/image" Target="../media/image44.png"/><Relationship Id="rId29"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24" Type="http://schemas.openxmlformats.org/officeDocument/2006/relationships/image" Target="../media/image52.png"/><Relationship Id="rId32" Type="http://schemas.openxmlformats.org/officeDocument/2006/relationships/image" Target="../media/image60.png"/><Relationship Id="rId37" Type="http://schemas.openxmlformats.org/officeDocument/2006/relationships/image" Target="../media/image65.png"/><Relationship Id="rId40" Type="http://schemas.openxmlformats.org/officeDocument/2006/relationships/image" Target="../media/image68.png"/><Relationship Id="rId45" Type="http://schemas.openxmlformats.org/officeDocument/2006/relationships/image" Target="../media/image73.png"/><Relationship Id="rId5" Type="http://schemas.openxmlformats.org/officeDocument/2006/relationships/image" Target="../media/image33.png"/><Relationship Id="rId15" Type="http://schemas.openxmlformats.org/officeDocument/2006/relationships/image" Target="../media/image43.png"/><Relationship Id="rId23" Type="http://schemas.openxmlformats.org/officeDocument/2006/relationships/image" Target="../media/image51.png"/><Relationship Id="rId28" Type="http://schemas.openxmlformats.org/officeDocument/2006/relationships/image" Target="../media/image56.png"/><Relationship Id="rId36" Type="http://schemas.openxmlformats.org/officeDocument/2006/relationships/image" Target="../media/image64.png"/><Relationship Id="rId10" Type="http://schemas.openxmlformats.org/officeDocument/2006/relationships/image" Target="../media/image38.png"/><Relationship Id="rId19" Type="http://schemas.openxmlformats.org/officeDocument/2006/relationships/image" Target="../media/image47.png"/><Relationship Id="rId31" Type="http://schemas.openxmlformats.org/officeDocument/2006/relationships/image" Target="../media/image59.png"/><Relationship Id="rId44" Type="http://schemas.openxmlformats.org/officeDocument/2006/relationships/image" Target="../media/image72.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png"/><Relationship Id="rId27" Type="http://schemas.openxmlformats.org/officeDocument/2006/relationships/image" Target="../media/image55.png"/><Relationship Id="rId30" Type="http://schemas.openxmlformats.org/officeDocument/2006/relationships/image" Target="../media/image58.png"/><Relationship Id="rId35" Type="http://schemas.openxmlformats.org/officeDocument/2006/relationships/image" Target="../media/image63.png"/><Relationship Id="rId43" Type="http://schemas.openxmlformats.org/officeDocument/2006/relationships/image" Target="../media/image71.png"/><Relationship Id="rId8" Type="http://schemas.openxmlformats.org/officeDocument/2006/relationships/image" Target="../media/image36.png"/><Relationship Id="rId3" Type="http://schemas.openxmlformats.org/officeDocument/2006/relationships/image" Target="../media/image31.png"/><Relationship Id="rId12" Type="http://schemas.openxmlformats.org/officeDocument/2006/relationships/image" Target="../media/image40.png"/><Relationship Id="rId17" Type="http://schemas.openxmlformats.org/officeDocument/2006/relationships/image" Target="../media/image45.png"/><Relationship Id="rId25" Type="http://schemas.openxmlformats.org/officeDocument/2006/relationships/image" Target="../media/image53.png"/><Relationship Id="rId33" Type="http://schemas.openxmlformats.org/officeDocument/2006/relationships/image" Target="../media/image61.png"/><Relationship Id="rId38" Type="http://schemas.openxmlformats.org/officeDocument/2006/relationships/image" Target="../media/image66.png"/><Relationship Id="rId46" Type="http://schemas.openxmlformats.org/officeDocument/2006/relationships/image" Target="../media/image74.png"/><Relationship Id="rId20" Type="http://schemas.openxmlformats.org/officeDocument/2006/relationships/image" Target="../media/image48.png"/><Relationship Id="rId41"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3" name="Google Shape;103;p1"/>
          <p:cNvSpPr/>
          <p:nvPr/>
        </p:nvSpPr>
        <p:spPr bwMode="auto">
          <a:xfrm>
            <a:off x="6100292" y="2349045"/>
            <a:ext cx="6122342" cy="4529333"/>
          </a:xfrm>
          <a:prstGeom prst="rect">
            <a:avLst/>
          </a:prstGeom>
          <a:solidFill>
            <a:srgbClr val="FFAC00"/>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CAF17"/>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04" name="Google Shape;104;p1"/>
          <p:cNvSpPr/>
          <p:nvPr/>
        </p:nvSpPr>
        <p:spPr bwMode="auto">
          <a:xfrm>
            <a:off x="6103137" y="-2"/>
            <a:ext cx="6121526" cy="2345384"/>
          </a:xfrm>
          <a:prstGeom prst="rect">
            <a:avLst/>
          </a:prstGeom>
          <a:solidFill>
            <a:srgbClr val="9F00FF"/>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8F00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06" name="Google Shape;106;p1"/>
          <p:cNvSpPr txBox="1"/>
          <p:nvPr/>
        </p:nvSpPr>
        <p:spPr bwMode="auto">
          <a:xfrm>
            <a:off x="362924" y="2043073"/>
            <a:ext cx="5505449" cy="4529332"/>
          </a:xfrm>
          <a:prstGeom prst="rect">
            <a:avLst/>
          </a:prstGeom>
          <a:noFill/>
          <a:ln>
            <a:noFill/>
          </a:ln>
        </p:spPr>
        <p:txBody>
          <a:bodyPr spcFirstLastPara="1" wrap="square" lIns="45699" tIns="45699" rIns="45699" bIns="45699" anchor="ctr" anchorCtr="0">
            <a:normAutofit fontScale="92500" lnSpcReduction="10000"/>
          </a:bodyPr>
          <a:lstStyle/>
          <a:p>
            <a:pPr marL="0" marR="0" lvl="0" indent="0" algn="l">
              <a:lnSpc>
                <a:spcPct val="100000"/>
              </a:lnSpc>
              <a:spcBef>
                <a:spcPts val="0"/>
              </a:spcBef>
              <a:spcAft>
                <a:spcPts val="0"/>
              </a:spcAft>
              <a:buClr>
                <a:srgbClr val="8F00FF"/>
              </a:buClr>
              <a:buSzPts val="4000"/>
              <a:buFont typeface="Arial"/>
              <a:buNone/>
              <a:defRPr/>
            </a:pPr>
            <a:r>
              <a:rPr lang="ru-RU" sz="4000" b="1" i="0" u="none" strike="noStrike" cap="none" dirty="0">
                <a:solidFill>
                  <a:srgbClr val="8F00FF"/>
                </a:solidFill>
                <a:latin typeface="Gilroy"/>
              </a:rPr>
              <a:t>Сервис для поиска финансовой информации «Finsearch»</a:t>
            </a:r>
            <a:endParaRPr lang="ru-RU" sz="1800" b="0" i="0" u="none" strike="noStrike" cap="none" dirty="0">
              <a:solidFill>
                <a:srgbClr val="000000"/>
              </a:solidFill>
              <a:latin typeface="Helvetica Neue"/>
              <a:ea typeface="Helvetica Neue"/>
              <a:cs typeface="Helvetica Neue"/>
            </a:endParaRPr>
          </a:p>
          <a:p>
            <a:pPr marL="0" marR="0" lvl="0" indent="0" algn="l">
              <a:lnSpc>
                <a:spcPct val="150000"/>
              </a:lnSpc>
              <a:spcBef>
                <a:spcPts val="0"/>
              </a:spcBef>
              <a:spcAft>
                <a:spcPts val="0"/>
              </a:spcAft>
              <a:buClr>
                <a:srgbClr val="8F00FF"/>
              </a:buClr>
              <a:buSzPts val="2300"/>
              <a:buFont typeface="Arial"/>
              <a:buNone/>
              <a:defRPr/>
            </a:pPr>
            <a:endParaRPr sz="6900" b="0" i="0" u="none" strike="noStrike" cap="none" dirty="0">
              <a:solidFill>
                <a:srgbClr val="000000"/>
              </a:solidFill>
              <a:latin typeface="Arial"/>
              <a:ea typeface="Arial"/>
              <a:cs typeface="Arial"/>
            </a:endParaRPr>
          </a:p>
          <a:p>
            <a:pPr marL="0" marR="0" lvl="0" indent="0" algn="l">
              <a:lnSpc>
                <a:spcPct val="150000"/>
              </a:lnSpc>
              <a:spcBef>
                <a:spcPts val="0"/>
              </a:spcBef>
              <a:spcAft>
                <a:spcPts val="0"/>
              </a:spcAft>
              <a:buClr>
                <a:srgbClr val="8F00FF"/>
              </a:buClr>
              <a:buSzPts val="2300"/>
              <a:buFont typeface="Arial"/>
              <a:buNone/>
              <a:defRPr/>
            </a:pPr>
            <a:r>
              <a:rPr lang="en-US" sz="2300" b="0" i="0" u="none" strike="noStrike" cap="none" dirty="0">
                <a:solidFill>
                  <a:srgbClr val="8F00FF"/>
                </a:solidFill>
                <a:latin typeface="Arial"/>
                <a:ea typeface="Arial"/>
                <a:cs typeface="Arial"/>
              </a:rPr>
              <a:t>ЛИДЕР КОМАНДЫ:</a:t>
            </a:r>
          </a:p>
          <a:p>
            <a:pPr marL="0" marR="0" lvl="0" indent="0" algn="l">
              <a:lnSpc>
                <a:spcPct val="150000"/>
              </a:lnSpc>
              <a:spcBef>
                <a:spcPts val="0"/>
              </a:spcBef>
              <a:spcAft>
                <a:spcPts val="0"/>
              </a:spcAft>
              <a:buClr>
                <a:srgbClr val="8F00FF"/>
              </a:buClr>
              <a:buSzPts val="2300"/>
              <a:buFont typeface="Arial"/>
              <a:buNone/>
              <a:defRPr/>
            </a:pPr>
            <a:r>
              <a:rPr lang="ru-RU" sz="2300" b="0" i="0" u="none" strike="noStrike" cap="none" dirty="0">
                <a:solidFill>
                  <a:srgbClr val="8F00FF"/>
                </a:solidFill>
                <a:latin typeface="Arial"/>
                <a:ea typeface="Arial"/>
                <a:cs typeface="Arial"/>
              </a:rPr>
              <a:t>Першина Виктория</a:t>
            </a:r>
            <a:endParaRPr lang="en-US" sz="2300" b="0" i="0" u="none" strike="noStrike" cap="none" dirty="0">
              <a:solidFill>
                <a:srgbClr val="8F00FF"/>
              </a:solidFill>
              <a:latin typeface="Arial"/>
              <a:ea typeface="Arial"/>
              <a:cs typeface="Arial"/>
            </a:endParaRPr>
          </a:p>
          <a:p>
            <a:pPr marL="0" marR="0" lvl="0" indent="0" algn="l">
              <a:lnSpc>
                <a:spcPct val="150000"/>
              </a:lnSpc>
              <a:spcBef>
                <a:spcPts val="0"/>
              </a:spcBef>
              <a:spcAft>
                <a:spcPts val="0"/>
              </a:spcAft>
              <a:buClr>
                <a:srgbClr val="1B1B1B"/>
              </a:buClr>
              <a:buSzPts val="2300"/>
              <a:buFont typeface="Arial"/>
              <a:buNone/>
              <a:defRPr/>
            </a:pPr>
            <a:endParaRPr dirty="0"/>
          </a:p>
        </p:txBody>
      </p:sp>
      <p:sp>
        <p:nvSpPr>
          <p:cNvPr id="107" name="Google Shape;107;p1"/>
          <p:cNvSpPr/>
          <p:nvPr/>
        </p:nvSpPr>
        <p:spPr bwMode="auto">
          <a:xfrm>
            <a:off x="8818529" y="-2"/>
            <a:ext cx="3406131" cy="4274948"/>
          </a:xfrm>
          <a:prstGeom prst="rect">
            <a:avLst/>
          </a:prstGeom>
          <a:solidFill>
            <a:srgbClr val="FBB3C1"/>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B5D8E1"/>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09" name="Google Shape;109;p1"/>
          <p:cNvSpPr/>
          <p:nvPr/>
        </p:nvSpPr>
        <p:spPr bwMode="auto">
          <a:xfrm>
            <a:off x="8818526" y="2349045"/>
            <a:ext cx="3404109" cy="4529333"/>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a:lnSpc>
                <a:spcPct val="100000"/>
              </a:lnSpc>
              <a:spcBef>
                <a:spcPts val="0"/>
              </a:spcBef>
              <a:spcAft>
                <a:spcPts val="0"/>
              </a:spcAft>
              <a:buClr>
                <a:srgbClr val="FBB3C1"/>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pic>
        <p:nvPicPr>
          <p:cNvPr id="111" name="Google Shape;111;p1"/>
          <p:cNvPicPr/>
          <p:nvPr/>
        </p:nvPicPr>
        <p:blipFill>
          <a:blip r:embed="rId2">
            <a:alphaModFix/>
          </a:blip>
          <a:stretch/>
        </p:blipFill>
        <p:spPr bwMode="auto">
          <a:xfrm>
            <a:off x="9233902" y="123825"/>
            <a:ext cx="2678848" cy="2047452"/>
          </a:xfrm>
          <a:prstGeom prst="rect">
            <a:avLst/>
          </a:prstGeom>
          <a:noFill/>
          <a:ln>
            <a:noFill/>
          </a:ln>
        </p:spPr>
      </p:pic>
      <p:sp>
        <p:nvSpPr>
          <p:cNvPr id="1143517718" name="TextBox 1143517717"/>
          <p:cNvSpPr txBox="1"/>
          <p:nvPr/>
        </p:nvSpPr>
        <p:spPr bwMode="auto">
          <a:xfrm>
            <a:off x="6100292" y="1759761"/>
            <a:ext cx="1540224" cy="41151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marL="0" marR="0" lvl="0" indent="0" algn="l">
              <a:lnSpc>
                <a:spcPct val="150000"/>
              </a:lnSpc>
              <a:spcBef>
                <a:spcPts val="0"/>
              </a:spcBef>
              <a:spcAft>
                <a:spcPts val="0"/>
              </a:spcAft>
              <a:buClr>
                <a:srgbClr val="8F00FF"/>
              </a:buClr>
              <a:buSzPts val="2300"/>
              <a:buFont typeface="Arial"/>
              <a:buNone/>
              <a:defRPr/>
            </a:pPr>
            <a:r>
              <a:rPr lang="en-US" b="0" i="0" u="none" strike="noStrike" cap="none">
                <a:solidFill>
                  <a:srgbClr val="8F00FF"/>
                </a:solidFill>
                <a:latin typeface="Arial"/>
                <a:ea typeface="Arial"/>
                <a:cs typeface="Arial"/>
              </a:rPr>
              <a:t>ЛОГО ВУЗА </a:t>
            </a:r>
            <a:endParaRPr sz="6900" b="0" i="0" u="none" strike="noStrike" cap="none">
              <a:solidFill>
                <a:srgbClr val="000000"/>
              </a:solidFill>
              <a:latin typeface="Arial"/>
              <a:ea typeface="Arial"/>
              <a:cs typeface="Arial"/>
            </a:endParaRPr>
          </a:p>
        </p:txBody>
      </p:sp>
      <p:sp>
        <p:nvSpPr>
          <p:cNvPr id="105" name="Google Shape;105;p1"/>
          <p:cNvSpPr/>
          <p:nvPr/>
        </p:nvSpPr>
        <p:spPr bwMode="auto">
          <a:xfrm>
            <a:off x="6101107" y="5359336"/>
            <a:ext cx="6121528" cy="1514425"/>
          </a:xfrm>
          <a:prstGeom prst="rect">
            <a:avLst/>
          </a:prstGeom>
          <a:solidFill>
            <a:srgbClr val="FF2F2D"/>
          </a:solidFill>
          <a:ln>
            <a:noFill/>
          </a:ln>
        </p:spPr>
        <p:txBody>
          <a:bodyPr spcFirstLastPara="1" wrap="square" lIns="45700" tIns="45700" rIns="45700" bIns="45700" anchor="ctr" anchorCtr="0">
            <a:noAutofit/>
          </a:bodyPr>
          <a:lstStyle/>
          <a:p>
            <a:pPr marL="0" marR="0" lvl="0" indent="0" algn="l">
              <a:lnSpc>
                <a:spcPct val="100000"/>
              </a:lnSpc>
              <a:spcBef>
                <a:spcPts val="0"/>
              </a:spcBef>
              <a:spcAft>
                <a:spcPts val="0"/>
              </a:spcAft>
              <a:buClr>
                <a:srgbClr val="FD493D"/>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466120874" name="Google Shape;285;p9"/>
          <p:cNvSpPr/>
          <p:nvPr/>
        </p:nvSpPr>
        <p:spPr bwMode="auto">
          <a:xfrm>
            <a:off x="8818528" y="2349044"/>
            <a:ext cx="3404106" cy="4524715"/>
          </a:xfrm>
          <a:prstGeom prst="rect">
            <a:avLst/>
          </a:prstGeom>
          <a:solidFill>
            <a:srgbClr val="ADDAE3"/>
          </a:solidFill>
          <a:ln>
            <a:noFill/>
          </a:ln>
        </p:spPr>
        <p:txBody>
          <a:bodyPr spcFirstLastPara="1" wrap="square" lIns="29142" tIns="29142" rIns="29142" bIns="29142" anchor="ctr" anchorCtr="0">
            <a:noAutofit/>
          </a:bodyPr>
          <a:lstStyle/>
          <a:p>
            <a:pPr>
              <a:buClr>
                <a:srgbClr val="B5D8E1"/>
              </a:buClr>
              <a:buSzPts val="1800"/>
              <a:defRPr/>
            </a:pPr>
            <a:endParaRPr sz="1150">
              <a:latin typeface="Helvetica Neue"/>
              <a:ea typeface="Helvetica Neue"/>
              <a:cs typeface="Helvetica Neue"/>
            </a:endParaRPr>
          </a:p>
        </p:txBody>
      </p:sp>
      <p:sp>
        <p:nvSpPr>
          <p:cNvPr id="232385311" name="TextBox 1005318372"/>
          <p:cNvSpPr txBox="1"/>
          <p:nvPr/>
        </p:nvSpPr>
        <p:spPr bwMode="auto">
          <a:xfrm>
            <a:off x="7582" y="-1"/>
            <a:ext cx="6092744" cy="79250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lnSpc>
                <a:spcPct val="114999"/>
              </a:lnSpc>
              <a:buClr>
                <a:srgbClr val="1B1B1B"/>
              </a:buClr>
              <a:buSzPts val="2300"/>
              <a:defRPr/>
            </a:pPr>
            <a:r>
              <a:rPr lang="en-US" sz="1600" b="0" i="0" u="none" strike="noStrike" cap="none" spc="0">
                <a:solidFill>
                  <a:schemeClr val="tx1"/>
                </a:solidFill>
                <a:latin typeface="Arial"/>
                <a:cs typeface="Arial"/>
              </a:rPr>
              <a:t>МЕЖВУЗОВСКАЯ АКСЕЛЕРАЦИОННАЯ ПРОГРАММА</a:t>
            </a:r>
            <a:endParaRPr sz="1600" b="1" i="0" u="none" strike="noStrike" cap="none" spc="0">
              <a:solidFill>
                <a:schemeClr val="tx1"/>
              </a:solidFill>
              <a:latin typeface="Arial"/>
              <a:cs typeface="Arial"/>
            </a:endParaRPr>
          </a:p>
          <a:p>
            <a:pPr algn="ctr">
              <a:lnSpc>
                <a:spcPct val="114999"/>
              </a:lnSpc>
              <a:buClr>
                <a:srgbClr val="1B1B1B"/>
              </a:buClr>
              <a:buSzPts val="2300"/>
              <a:defRPr/>
            </a:pPr>
            <a:r>
              <a:rPr lang="en-US" sz="2400" b="1" i="0" u="none" strike="noStrike" cap="none" spc="0">
                <a:solidFill>
                  <a:schemeClr val="tx1"/>
                </a:solidFill>
                <a:latin typeface="Arial"/>
                <a:cs typeface="Arial"/>
              </a:rPr>
              <a:t>АКСЕЛЕРАТОР HOMENET</a:t>
            </a:r>
            <a:endParaRPr sz="2400" b="1">
              <a:solidFill>
                <a:schemeClr val="tx1"/>
              </a:solidFill>
            </a:endParaRPr>
          </a:p>
        </p:txBody>
      </p:sp>
      <p:pic>
        <p:nvPicPr>
          <p:cNvPr id="1094311395" name="Рисунок 7"/>
          <p:cNvPicPr>
            <a:picLocks noChangeAspect="1"/>
          </p:cNvPicPr>
          <p:nvPr/>
        </p:nvPicPr>
        <p:blipFill>
          <a:blip r:embed="rId3"/>
          <a:stretch/>
        </p:blipFill>
        <p:spPr bwMode="auto">
          <a:xfrm>
            <a:off x="6280956" y="2807515"/>
            <a:ext cx="2357721" cy="2089685"/>
          </a:xfrm>
          <a:prstGeom prst="rect">
            <a:avLst/>
          </a:prstGeom>
        </p:spPr>
      </p:pic>
      <p:pic>
        <p:nvPicPr>
          <p:cNvPr id="503405738" name="Рисунок 1959141027"/>
          <p:cNvPicPr>
            <a:picLocks noChangeAspect="1"/>
          </p:cNvPicPr>
          <p:nvPr/>
        </p:nvPicPr>
        <p:blipFill>
          <a:blip r:embed="rId4"/>
          <a:stretch/>
        </p:blipFill>
        <p:spPr bwMode="auto">
          <a:xfrm>
            <a:off x="6354701" y="5837094"/>
            <a:ext cx="2210230" cy="558906"/>
          </a:xfrm>
          <a:prstGeom prst="rect">
            <a:avLst/>
          </a:prstGeom>
        </p:spPr>
      </p:pic>
      <p:pic>
        <p:nvPicPr>
          <p:cNvPr id="2" name="Рисунок 1">
            <a:extLst>
              <a:ext uri="{FF2B5EF4-FFF2-40B4-BE49-F238E27FC236}">
                <a16:creationId xmlns:a16="http://schemas.microsoft.com/office/drawing/2014/main" id="{51EF6ACA-7DD8-4C85-AFC8-A402193E988A}"/>
              </a:ext>
            </a:extLst>
          </p:cNvPr>
          <p:cNvPicPr>
            <a:picLocks noChangeAspect="1"/>
          </p:cNvPicPr>
          <p:nvPr/>
        </p:nvPicPr>
        <p:blipFill>
          <a:blip r:embed="rId5"/>
          <a:stretch>
            <a:fillRect/>
          </a:stretch>
        </p:blipFill>
        <p:spPr>
          <a:xfrm>
            <a:off x="8816501" y="2339700"/>
            <a:ext cx="3375499" cy="349739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6" name="Google Shape;116;p2"/>
          <p:cNvSpPr txBox="1"/>
          <p:nvPr/>
        </p:nvSpPr>
        <p:spPr bwMode="auto">
          <a:xfrm>
            <a:off x="93982" y="832990"/>
            <a:ext cx="6992203" cy="6278599"/>
          </a:xfrm>
          <a:prstGeom prst="rect">
            <a:avLst/>
          </a:prstGeom>
          <a:noFill/>
          <a:ln>
            <a:noFill/>
          </a:ln>
        </p:spPr>
        <p:txBody>
          <a:bodyPr spcFirstLastPara="1" wrap="square" lIns="45699" tIns="45699" rIns="45699" bIns="45699" anchor="ctr" anchorCtr="0">
            <a:spAutoFit/>
          </a:bodyPr>
          <a:lstStyle/>
          <a:p>
            <a:pPr algn="ctr">
              <a:defRPr/>
            </a:pPr>
            <a:endParaRPr sz="3600" dirty="0">
              <a:solidFill>
                <a:srgbClr val="8F00FF"/>
              </a:solidFil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3200" b="1" i="0" u="none" strike="noStrike" kern="0" cap="none" spc="0" normalizeH="0" baseline="0" noProof="0" dirty="0">
                <a:ln>
                  <a:noFill/>
                </a:ln>
                <a:solidFill>
                  <a:srgbClr val="8F00FF"/>
                </a:solidFill>
                <a:effectLst/>
                <a:uLnTx/>
                <a:uFillTx/>
                <a:latin typeface="Arial"/>
                <a:cs typeface="Arial"/>
              </a:rPr>
              <a:t>Мы делаем сервис для поиска </a:t>
            </a:r>
            <a:r>
              <a:rPr kumimoji="0" lang="ru-RU" sz="3200" b="1" i="0" u="none" strike="noStrike" kern="0" cap="none" spc="0" normalizeH="0" baseline="0" noProof="0" dirty="0" smtClean="0">
                <a:ln>
                  <a:noFill/>
                </a:ln>
                <a:solidFill>
                  <a:srgbClr val="8F00FF"/>
                </a:solidFill>
                <a:effectLst/>
                <a:uLnTx/>
                <a:uFillTx/>
                <a:latin typeface="Arial"/>
                <a:cs typeface="Arial"/>
              </a:rPr>
              <a:t>информации об экономических показателях «</a:t>
            </a:r>
            <a:r>
              <a:rPr kumimoji="0" lang="ru-RU" sz="3200" b="1" i="0" u="none" strike="noStrike" kern="0" cap="none" spc="0" normalizeH="0" baseline="0" noProof="0" dirty="0">
                <a:ln>
                  <a:noFill/>
                </a:ln>
                <a:solidFill>
                  <a:srgbClr val="8F00FF"/>
                </a:solidFill>
                <a:effectLst/>
                <a:uLnTx/>
                <a:uFillTx/>
                <a:latin typeface="Arial"/>
                <a:cs typeface="Arial"/>
              </a:rPr>
              <a:t>Finsearch» для студентов </a:t>
            </a:r>
            <a:r>
              <a:rPr kumimoji="0" lang="ru-RU" sz="3200" b="1" i="0" u="none" strike="noStrike" kern="0" cap="none" spc="0" normalizeH="0" baseline="0" noProof="0" dirty="0" smtClean="0">
                <a:ln>
                  <a:noFill/>
                </a:ln>
                <a:solidFill>
                  <a:srgbClr val="8F00FF"/>
                </a:solidFill>
                <a:effectLst/>
                <a:uLnTx/>
                <a:uFillTx/>
                <a:latin typeface="Arial"/>
                <a:cs typeface="Arial"/>
              </a:rPr>
              <a:t>не экономических специальностей, </a:t>
            </a:r>
            <a:r>
              <a:rPr kumimoji="0" lang="ru-RU" sz="3200" b="1" i="0" u="none" strike="noStrike" kern="0" cap="none" spc="0" normalizeH="0" baseline="0" noProof="0" dirty="0">
                <a:ln>
                  <a:noFill/>
                </a:ln>
                <a:solidFill>
                  <a:srgbClr val="8F00FF"/>
                </a:solidFill>
                <a:effectLst/>
                <a:uLnTx/>
                <a:uFillTx/>
                <a:latin typeface="Arial"/>
                <a:cs typeface="Arial"/>
              </a:rPr>
              <a:t>чтобы они могли быстро, понятно и грамотно осуществлять экономические расчеты с помощью набора встроенных </a:t>
            </a:r>
            <a:r>
              <a:rPr kumimoji="0" lang="ru-RU" sz="3200" b="1" i="0" u="none" strike="noStrike" kern="0" cap="none" spc="0" normalizeH="0" baseline="0" noProof="0" dirty="0" smtClean="0">
                <a:ln>
                  <a:noFill/>
                </a:ln>
                <a:solidFill>
                  <a:srgbClr val="8F00FF"/>
                </a:solidFill>
                <a:effectLst/>
                <a:uLnTx/>
                <a:uFillTx/>
                <a:latin typeface="Arial"/>
                <a:cs typeface="Arial"/>
              </a:rPr>
              <a:t>калькуляторов </a:t>
            </a:r>
            <a:r>
              <a:rPr kumimoji="0" lang="ru-RU" sz="3200" b="1" i="0" u="none" strike="noStrike" kern="0" cap="none" spc="0" normalizeH="0" baseline="0" noProof="0" dirty="0">
                <a:ln>
                  <a:noFill/>
                </a:ln>
                <a:solidFill>
                  <a:srgbClr val="8F00FF"/>
                </a:solidFill>
                <a:effectLst/>
                <a:uLnTx/>
                <a:uFillTx/>
                <a:latin typeface="Arial"/>
                <a:cs typeface="Arial"/>
              </a:rPr>
              <a:t>за доступную стоимость.</a:t>
            </a:r>
            <a:endParaRPr kumimoji="0" lang="ru-RU" sz="3200" b="0" i="0" u="none" strike="noStrike" kern="0" cap="none" spc="0" normalizeH="0" baseline="0" noProof="0" dirty="0">
              <a:ln>
                <a:noFill/>
              </a:ln>
              <a:solidFill>
                <a:srgbClr val="000000"/>
              </a:solidFill>
              <a:effectLst/>
              <a:uLnTx/>
              <a:uFillTx/>
              <a:latin typeface="Arial"/>
              <a:cs typeface="Arial"/>
            </a:endParaRPr>
          </a:p>
          <a:p>
            <a:pPr marL="0" marR="0" lvl="0" indent="0" algn="l">
              <a:lnSpc>
                <a:spcPct val="100000"/>
              </a:lnSpc>
              <a:spcBef>
                <a:spcPts val="0"/>
              </a:spcBef>
              <a:spcAft>
                <a:spcPts val="0"/>
              </a:spcAft>
              <a:buClr>
                <a:srgbClr val="8F00FF"/>
              </a:buClr>
              <a:buSzPts val="3600"/>
              <a:buFont typeface="Arial"/>
              <a:buNone/>
              <a:defRPr/>
            </a:pPr>
            <a:endParaRPr dirty="0"/>
          </a:p>
        </p:txBody>
      </p:sp>
      <p:sp>
        <p:nvSpPr>
          <p:cNvPr id="117" name="Google Shape;117;p2"/>
          <p:cNvSpPr txBox="1"/>
          <p:nvPr/>
        </p:nvSpPr>
        <p:spPr bwMode="auto">
          <a:xfrm>
            <a:off x="0" y="1247667"/>
            <a:ext cx="12145989" cy="304795"/>
          </a:xfrm>
          <a:prstGeom prst="rect">
            <a:avLst/>
          </a:prstGeom>
          <a:noFill/>
          <a:ln>
            <a:noFill/>
          </a:ln>
        </p:spPr>
        <p:txBody>
          <a:bodyPr spcFirstLastPara="1" wrap="square" lIns="45699" tIns="45699" rIns="45699" bIns="45699" anchor="t" anchorCtr="0">
            <a:spAutoFit/>
          </a:bodyPr>
          <a:lstStyle/>
          <a:p>
            <a:pPr algn="just">
              <a:defRPr/>
            </a:pPr>
            <a:endParaRPr i="1"/>
          </a:p>
        </p:txBody>
      </p:sp>
      <p:grpSp>
        <p:nvGrpSpPr>
          <p:cNvPr id="118" name="Google Shape;118;p2"/>
          <p:cNvGrpSpPr/>
          <p:nvPr/>
        </p:nvGrpSpPr>
        <p:grpSpPr bwMode="auto">
          <a:xfrm>
            <a:off x="-18522" y="6358525"/>
            <a:ext cx="542262" cy="506843"/>
            <a:chOff x="-1" y="0"/>
            <a:chExt cx="542260" cy="506841"/>
          </a:xfrm>
        </p:grpSpPr>
        <p:sp>
          <p:nvSpPr>
            <p:cNvPr id="119" name="Google Shape;119;p2"/>
            <p:cNvSpPr/>
            <p:nvPr/>
          </p:nvSpPr>
          <p:spPr bwMode="auto">
            <a:xfrm>
              <a:off x="-1" y="0"/>
              <a:ext cx="542260" cy="506841"/>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20" name="Google Shape;120;p2"/>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en-US" sz="1200" b="0" i="0" u="none" strike="noStrike" cap="none">
                  <a:solidFill>
                    <a:srgbClr val="FFFFFF"/>
                  </a:solidFill>
                  <a:latin typeface="Arial"/>
                  <a:ea typeface="Arial"/>
                  <a:cs typeface="Arial"/>
                </a:rPr>
                <a:t>2</a:t>
              </a:r>
              <a:endParaRPr/>
            </a:p>
          </p:txBody>
        </p:sp>
      </p:grpSp>
      <p:sp>
        <p:nvSpPr>
          <p:cNvPr id="122" name="Google Shape;122;p2"/>
          <p:cNvSpPr txBox="1"/>
          <p:nvPr/>
        </p:nvSpPr>
        <p:spPr bwMode="auto">
          <a:xfrm>
            <a:off x="420954" y="355658"/>
            <a:ext cx="6519078"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i="0" u="none" strike="noStrike" cap="none">
                <a:solidFill>
                  <a:schemeClr val="dk1"/>
                </a:solidFill>
                <a:latin typeface="Arial"/>
                <a:ea typeface="Arial"/>
                <a:cs typeface="Arial"/>
              </a:rPr>
              <a:t>ВВЕДЕНИЕ В ПРЕДМЕТНУЮ ОБЛАСТЬ</a:t>
            </a:r>
            <a:endParaRPr sz="1600" b="1" i="0" u="none" strike="noStrike" cap="none">
              <a:solidFill>
                <a:schemeClr val="dk1"/>
              </a:solidFill>
              <a:latin typeface="Arial"/>
              <a:ea typeface="Arial"/>
              <a:cs typeface="Arial"/>
            </a:endParaRPr>
          </a:p>
        </p:txBody>
      </p:sp>
      <p:grpSp>
        <p:nvGrpSpPr>
          <p:cNvPr id="2" name="Google Shape;123;p2"/>
          <p:cNvGrpSpPr/>
          <p:nvPr/>
        </p:nvGrpSpPr>
        <p:grpSpPr bwMode="auto">
          <a:xfrm>
            <a:off x="0" y="692501"/>
            <a:ext cx="2624903" cy="97077"/>
            <a:chOff x="0" y="692501"/>
            <a:chExt cx="2624903" cy="97077"/>
          </a:xfrm>
        </p:grpSpPr>
        <p:sp>
          <p:nvSpPr>
            <p:cNvPr id="3"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4"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5"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6"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7"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sp>
        <p:nvSpPr>
          <p:cNvPr id="1842143857" name="TextBox 1842143856"/>
          <p:cNvSpPr txBox="1"/>
          <p:nvPr/>
        </p:nvSpPr>
        <p:spPr bwMode="auto">
          <a:xfrm>
            <a:off x="2006372" y="1156206"/>
            <a:ext cx="3167422" cy="48771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defRPr/>
            </a:pPr>
            <a:r>
              <a:rPr lang="ru-RU" sz="2600" b="0" i="1" u="none" strike="noStrike" cap="none" spc="0" dirty="0">
                <a:solidFill>
                  <a:srgbClr val="8F00FF"/>
                </a:solidFill>
                <a:latin typeface="Arial"/>
                <a:ea typeface="Arial"/>
                <a:cs typeface="Arial"/>
              </a:rPr>
              <a:t>Формула тизера:</a:t>
            </a:r>
            <a:endParaRPr sz="11000" dirty="0">
              <a:solidFill>
                <a:srgbClr val="8F00FF"/>
              </a:solidFill>
            </a:endParaRPr>
          </a:p>
        </p:txBody>
      </p:sp>
      <p:pic>
        <p:nvPicPr>
          <p:cNvPr id="562337168" name="Рисунок 562337167"/>
          <p:cNvPicPr>
            <a:picLocks noChangeAspect="1"/>
          </p:cNvPicPr>
          <p:nvPr/>
        </p:nvPicPr>
        <p:blipFill>
          <a:blip r:embed="rId3"/>
          <a:stretch/>
        </p:blipFill>
        <p:spPr bwMode="auto">
          <a:xfrm>
            <a:off x="5354664" y="0"/>
            <a:ext cx="6858000"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i="0" u="none" strike="noStrike" cap="none">
                <a:solidFill>
                  <a:srgbClr val="CC00FF"/>
                </a:solidFill>
                <a:latin typeface="Arial"/>
                <a:ea typeface="Arial"/>
                <a:cs typeface="Arial"/>
              </a:rPr>
              <a:t>АКТУАЛЬНОСТЬ</a:t>
            </a:r>
            <a:endParaRPr sz="1600" b="1" i="0" u="none" strike="noStrike" cap="none">
              <a:solidFill>
                <a:srgbClr val="CC00FF"/>
              </a:solidFill>
              <a:latin typeface="Arial"/>
              <a:ea typeface="Arial"/>
              <a:cs typeface="Arial"/>
            </a:endParaRPr>
          </a:p>
        </p:txBody>
      </p:sp>
      <p:grpSp>
        <p:nvGrpSpPr>
          <p:cNvPr id="2" name="Google Shape;123;p2"/>
          <p:cNvGrpSpPr/>
          <p:nvPr/>
        </p:nvGrpSpPr>
        <p:grpSpPr bwMode="auto">
          <a:xfrm>
            <a:off x="0" y="692501"/>
            <a:ext cx="2624903" cy="97077"/>
            <a:chOff x="0" y="692501"/>
            <a:chExt cx="2624903" cy="97077"/>
          </a:xfrm>
        </p:grpSpPr>
        <p:sp>
          <p:nvSpPr>
            <p:cNvPr id="3"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4"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5"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6"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7"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grpSp>
        <p:nvGrpSpPr>
          <p:cNvPr id="8" name="Google Shape;133;p3"/>
          <p:cNvGrpSpPr/>
          <p:nvPr/>
        </p:nvGrpSpPr>
        <p:grpSpPr bwMode="auto">
          <a:xfrm>
            <a:off x="-18522" y="6358525"/>
            <a:ext cx="542262" cy="506843"/>
            <a:chOff x="-1" y="0"/>
            <a:chExt cx="542260" cy="506841"/>
          </a:xfrm>
        </p:grpSpPr>
        <p:sp>
          <p:nvSpPr>
            <p:cNvPr id="9" name="Google Shape;134;p3"/>
            <p:cNvSpPr/>
            <p:nvPr/>
          </p:nvSpPr>
          <p:spPr bwMode="auto">
            <a:xfrm>
              <a:off x="-1" y="0"/>
              <a:ext cx="542260" cy="506841"/>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0" name="Google Shape;135;p3"/>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en-US" sz="1200" b="0" i="0" u="none" strike="noStrike" cap="none">
                  <a:solidFill>
                    <a:srgbClr val="FFFFFF"/>
                  </a:solidFill>
                  <a:latin typeface="Arial"/>
                  <a:ea typeface="Arial"/>
                  <a:cs typeface="Arial"/>
                </a:rPr>
                <a:t>3</a:t>
              </a:r>
              <a:endParaRPr sz="1200" b="0" i="0" u="none" strike="noStrike" cap="none">
                <a:solidFill>
                  <a:srgbClr val="FFFFFF"/>
                </a:solidFill>
                <a:latin typeface="Arial"/>
                <a:ea typeface="Arial"/>
                <a:cs typeface="Arial"/>
              </a:endParaRPr>
            </a:p>
          </p:txBody>
        </p:sp>
      </p:grpSp>
      <p:sp>
        <p:nvSpPr>
          <p:cNvPr id="12" name="TextBox 11"/>
          <p:cNvSpPr txBox="1"/>
          <p:nvPr/>
        </p:nvSpPr>
        <p:spPr>
          <a:xfrm>
            <a:off x="191345" y="1155229"/>
            <a:ext cx="7488831" cy="3539430"/>
          </a:xfrm>
          <a:prstGeom prst="rect">
            <a:avLst/>
          </a:prstGeom>
          <a:noFill/>
        </p:spPr>
        <p:txBody>
          <a:bodyPr wrap="square" rtlCol="0">
            <a:spAutoFit/>
          </a:bodyPr>
          <a:lstStyle/>
          <a:p>
            <a:pPr indent="360000" algn="just"/>
            <a:r>
              <a:rPr lang="ru-RU" sz="1600" dirty="0" smtClean="0">
                <a:solidFill>
                  <a:srgbClr val="CC00FF"/>
                </a:solidFill>
                <a:latin typeface="Times New Roman" panose="02020603050405020304" pitchFamily="18" charset="0"/>
                <a:cs typeface="Times New Roman" panose="02020603050405020304" pitchFamily="18" charset="0"/>
              </a:rPr>
              <a:t>Актуальность </a:t>
            </a:r>
            <a:r>
              <a:rPr lang="ru-RU" sz="1600" dirty="0">
                <a:solidFill>
                  <a:srgbClr val="CC00FF"/>
                </a:solidFill>
                <a:latin typeface="Times New Roman" panose="02020603050405020304" pitchFamily="18" charset="0"/>
                <a:cs typeface="Times New Roman" panose="02020603050405020304" pitchFamily="18" charset="0"/>
              </a:rPr>
              <a:t>проекта строится </a:t>
            </a:r>
            <a:r>
              <a:rPr lang="ru-RU" sz="1600" dirty="0" smtClean="0">
                <a:solidFill>
                  <a:srgbClr val="CC00FF"/>
                </a:solidFill>
                <a:latin typeface="Times New Roman" panose="02020603050405020304" pitchFamily="18" charset="0"/>
                <a:cs typeface="Times New Roman" panose="02020603050405020304" pitchFamily="18" charset="0"/>
              </a:rPr>
              <a:t>на:</a:t>
            </a:r>
          </a:p>
          <a:p>
            <a:pPr marL="285750" indent="-285750" algn="just">
              <a:buFont typeface="Arial" panose="020B0604020202020204" pitchFamily="34" charset="0"/>
              <a:buChar char="•"/>
            </a:pPr>
            <a:r>
              <a:rPr lang="ru-RU" sz="1600" dirty="0">
                <a:solidFill>
                  <a:srgbClr val="CC00FF"/>
                </a:solidFill>
                <a:latin typeface="Times New Roman" panose="02020603050405020304" pitchFamily="18" charset="0"/>
                <a:cs typeface="Times New Roman" panose="02020603050405020304" pitchFamily="18" charset="0"/>
              </a:rPr>
              <a:t> в современных условиях специалисты любых направлений должны быть экономически подкованы;</a:t>
            </a:r>
          </a:p>
          <a:p>
            <a:pPr marL="285750" indent="-285750" algn="just">
              <a:buFont typeface="Arial" panose="020B0604020202020204" pitchFamily="34" charset="0"/>
              <a:buChar char="•"/>
            </a:pPr>
            <a:r>
              <a:rPr lang="ru-RU" sz="1600" dirty="0" smtClean="0">
                <a:solidFill>
                  <a:srgbClr val="CC00FF"/>
                </a:solidFill>
                <a:latin typeface="Times New Roman" panose="02020603050405020304" pitchFamily="18" charset="0"/>
                <a:cs typeface="Times New Roman" panose="02020603050405020304" pitchFamily="18" charset="0"/>
              </a:rPr>
              <a:t>время </a:t>
            </a:r>
            <a:r>
              <a:rPr lang="ru-RU" sz="1600" dirty="0">
                <a:solidFill>
                  <a:srgbClr val="CC00FF"/>
                </a:solidFill>
                <a:latin typeface="Times New Roman" panose="02020603050405020304" pitchFamily="18" charset="0"/>
                <a:cs typeface="Times New Roman" panose="02020603050405020304" pitchFamily="18" charset="0"/>
              </a:rPr>
              <a:t>на изучение экономических дисциплин сокращается, а контроль за выполнением заданий становится более жестким; </a:t>
            </a:r>
          </a:p>
          <a:p>
            <a:pPr marL="285750" indent="-285750" algn="just">
              <a:buFont typeface="Arial" panose="020B0604020202020204" pitchFamily="34" charset="0"/>
              <a:buChar char="•"/>
            </a:pPr>
            <a:r>
              <a:rPr lang="ru-RU" sz="1600" dirty="0" smtClean="0">
                <a:solidFill>
                  <a:srgbClr val="CC00FF"/>
                </a:solidFill>
                <a:latin typeface="Times New Roman" panose="02020603050405020304" pitchFamily="18" charset="0"/>
                <a:cs typeface="Times New Roman" panose="02020603050405020304" pitchFamily="18" charset="0"/>
              </a:rPr>
              <a:t> </a:t>
            </a:r>
            <a:r>
              <a:rPr lang="ru-RU" sz="1600" dirty="0">
                <a:solidFill>
                  <a:srgbClr val="CC00FF"/>
                </a:solidFill>
                <a:latin typeface="Times New Roman" panose="02020603050405020304" pitchFamily="18" charset="0"/>
                <a:cs typeface="Times New Roman" panose="02020603050405020304" pitchFamily="18" charset="0"/>
              </a:rPr>
              <a:t>из-за отсутствия времени студенты для понимание и выполнения заданий все чаще обращаются к </a:t>
            </a:r>
            <a:r>
              <a:rPr lang="ru-RU" sz="1600" dirty="0" err="1">
                <a:solidFill>
                  <a:srgbClr val="CC00FF"/>
                </a:solidFill>
                <a:latin typeface="Times New Roman" panose="02020603050405020304" pitchFamily="18" charset="0"/>
                <a:cs typeface="Times New Roman" panose="02020603050405020304" pitchFamily="18" charset="0"/>
              </a:rPr>
              <a:t>интернет-ресурсам</a:t>
            </a:r>
            <a:r>
              <a:rPr lang="ru-RU" sz="1600" dirty="0">
                <a:solidFill>
                  <a:srgbClr val="CC00FF"/>
                </a:solidFill>
                <a:latin typeface="Times New Roman" panose="02020603050405020304" pitchFamily="18" charset="0"/>
                <a:cs typeface="Times New Roman" panose="02020603050405020304" pitchFamily="18" charset="0"/>
              </a:rPr>
              <a:t>, где сталкиваются с большими объемами информации, не всегда достоверной и актуальной и сложной к восприятию; </a:t>
            </a:r>
          </a:p>
          <a:p>
            <a:pPr marL="285750" indent="-285750" algn="just">
              <a:buFont typeface="Arial" panose="020B0604020202020204" pitchFamily="34" charset="0"/>
              <a:buChar char="•"/>
            </a:pPr>
            <a:r>
              <a:rPr lang="ru-RU" sz="1600" dirty="0" smtClean="0">
                <a:solidFill>
                  <a:srgbClr val="CC00FF"/>
                </a:solidFill>
                <a:latin typeface="Times New Roman" panose="02020603050405020304" pitchFamily="18" charset="0"/>
                <a:cs typeface="Times New Roman" panose="02020603050405020304" pitchFamily="18" charset="0"/>
              </a:rPr>
              <a:t>большинство </a:t>
            </a:r>
            <a:r>
              <a:rPr lang="ru-RU" sz="1600" dirty="0">
                <a:solidFill>
                  <a:srgbClr val="CC00FF"/>
                </a:solidFill>
                <a:latin typeface="Times New Roman" panose="02020603050405020304" pitchFamily="18" charset="0"/>
                <a:cs typeface="Times New Roman" panose="02020603050405020304" pitchFamily="18" charset="0"/>
              </a:rPr>
              <a:t>сайтов узко направлены и чаще всего не созданы для обучения</a:t>
            </a:r>
          </a:p>
          <a:p>
            <a:pPr indent="360000" algn="just"/>
            <a:r>
              <a:rPr lang="ru-RU" sz="1600" dirty="0" smtClean="0">
                <a:solidFill>
                  <a:srgbClr val="CC00FF"/>
                </a:solidFill>
                <a:latin typeface="Times New Roman" panose="02020603050405020304" pitchFamily="18" charset="0"/>
                <a:cs typeface="Times New Roman" panose="02020603050405020304" pitchFamily="18" charset="0"/>
              </a:rPr>
              <a:t>На данный момент в информационном пространстве существует </a:t>
            </a:r>
            <a:br>
              <a:rPr lang="ru-RU" sz="1600" dirty="0" smtClean="0">
                <a:solidFill>
                  <a:srgbClr val="CC00FF"/>
                </a:solidFill>
                <a:latin typeface="Times New Roman" panose="02020603050405020304" pitchFamily="18" charset="0"/>
                <a:cs typeface="Times New Roman" panose="02020603050405020304" pitchFamily="18" charset="0"/>
              </a:rPr>
            </a:br>
            <a:r>
              <a:rPr lang="ru-RU" sz="1600" dirty="0" smtClean="0">
                <a:solidFill>
                  <a:srgbClr val="CC00FF"/>
                </a:solidFill>
                <a:latin typeface="Times New Roman" panose="02020603050405020304" pitchFamily="18" charset="0"/>
                <a:cs typeface="Times New Roman" panose="02020603050405020304" pitchFamily="18" charset="0"/>
              </a:rPr>
              <a:t>множество различных сайтов и сервисов, которые по своей природе узкоспециализированы. Вследствие этого необходимость в комплексном и многофункциональном сайте только возрастает. </a:t>
            </a:r>
            <a:endParaRPr lang="ru-RU" sz="1600" dirty="0">
              <a:solidFill>
                <a:srgbClr val="CC00FF"/>
              </a:solidFill>
              <a:latin typeface="Times New Roman" panose="02020603050405020304" pitchFamily="18" charset="0"/>
              <a:cs typeface="Times New Roman" panose="02020603050405020304" pitchFamily="18" charset="0"/>
            </a:endParaRPr>
          </a:p>
        </p:txBody>
      </p:sp>
      <p:graphicFrame>
        <p:nvGraphicFramePr>
          <p:cNvPr id="23" name="Диаграмма 22"/>
          <p:cNvGraphicFramePr/>
          <p:nvPr>
            <p:extLst>
              <p:ext uri="{D42A27DB-BD31-4B8C-83A1-F6EECF244321}">
                <p14:modId xmlns:p14="http://schemas.microsoft.com/office/powerpoint/2010/main" val="4152863972"/>
              </p:ext>
            </p:extLst>
          </p:nvPr>
        </p:nvGraphicFramePr>
        <p:xfrm>
          <a:off x="7248128" y="2924944"/>
          <a:ext cx="5131296" cy="3312368"/>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7926266" y="6246188"/>
            <a:ext cx="4245073" cy="307777"/>
          </a:xfrm>
          <a:prstGeom prst="rect">
            <a:avLst/>
          </a:prstGeom>
          <a:noFill/>
        </p:spPr>
        <p:txBody>
          <a:bodyPr wrap="none" rtlCol="0">
            <a:spAutoFit/>
          </a:bodyPr>
          <a:lstStyle/>
          <a:p>
            <a:r>
              <a:rPr lang="ru-RU" dirty="0" smtClean="0">
                <a:solidFill>
                  <a:srgbClr val="CC00FF"/>
                </a:solidFill>
                <a:latin typeface="Times New Roman" panose="02020603050405020304" pitchFamily="18" charset="0"/>
                <a:cs typeface="Times New Roman" panose="02020603050405020304" pitchFamily="18" charset="0"/>
              </a:rPr>
              <a:t>Результаты опроса студентов БГТУ им. В.Г. Шухова</a:t>
            </a:r>
            <a:endParaRPr lang="ru-RU" dirty="0">
              <a:solidFill>
                <a:srgbClr val="CC00FF"/>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7" name="Google Shape;117;p2"/>
          <p:cNvSpPr txBox="1"/>
          <p:nvPr/>
        </p:nvSpPr>
        <p:spPr bwMode="auto">
          <a:xfrm>
            <a:off x="336583" y="1196752"/>
            <a:ext cx="11594137" cy="4678161"/>
          </a:xfrm>
          <a:prstGeom prst="rect">
            <a:avLst/>
          </a:prstGeom>
          <a:noFill/>
          <a:ln>
            <a:noFill/>
          </a:ln>
        </p:spPr>
        <p:txBody>
          <a:bodyPr spcFirstLastPara="1" wrap="square" lIns="45699" tIns="45699" rIns="45699" bIns="45699" anchor="t" anchorCtr="0">
            <a:spAutoFit/>
          </a:bodyPr>
          <a:lstStyle/>
          <a:p>
            <a:pPr marL="0" marR="0" lvl="8" indent="0" algn="ctr">
              <a:lnSpc>
                <a:spcPct val="100000"/>
              </a:lnSpc>
              <a:spcBef>
                <a:spcPts val="0"/>
              </a:spcBef>
              <a:spcAft>
                <a:spcPts val="0"/>
              </a:spcAft>
              <a:buClr>
                <a:srgbClr val="1B1B1B"/>
              </a:buClr>
              <a:buSzPts val="1600"/>
              <a:buFont typeface="Arial"/>
              <a:buNone/>
              <a:defRPr/>
            </a:pPr>
            <a:r>
              <a:rPr lang="ru-RU" sz="2800" b="0" i="0" u="none" strike="noStrike" cap="none" dirty="0" err="1">
                <a:solidFill>
                  <a:srgbClr val="8F00FF"/>
                </a:solidFill>
                <a:latin typeface="Arial"/>
                <a:ea typeface="Arial"/>
                <a:cs typeface="Arial"/>
              </a:rPr>
              <a:t>Фраймворк</a:t>
            </a:r>
            <a:r>
              <a:rPr lang="ru-RU" sz="2800" b="0" i="0" u="none" strike="noStrike" cap="none" dirty="0">
                <a:solidFill>
                  <a:srgbClr val="8F00FF"/>
                </a:solidFill>
                <a:latin typeface="Arial"/>
                <a:ea typeface="Arial"/>
                <a:cs typeface="Arial"/>
              </a:rPr>
              <a:t> гипотезы:</a:t>
            </a:r>
            <a:endParaRPr sz="1600" dirty="0">
              <a:solidFill>
                <a:srgbClr val="8F00FF"/>
              </a:solidFill>
            </a:endParaRPr>
          </a:p>
          <a:p>
            <a:pPr marL="0" marR="0" lvl="8" indent="0" algn="l">
              <a:lnSpc>
                <a:spcPct val="100000"/>
              </a:lnSpc>
              <a:spcBef>
                <a:spcPts val="0"/>
              </a:spcBef>
              <a:spcAft>
                <a:spcPts val="0"/>
              </a:spcAft>
              <a:buClr>
                <a:srgbClr val="1B1B1B"/>
              </a:buClr>
              <a:buSzPts val="1600"/>
              <a:buFont typeface="Arial"/>
              <a:buNone/>
              <a:defRPr/>
            </a:pPr>
            <a:endParaRPr lang="ru-RU" sz="1800" b="0" i="0" u="none" strike="noStrike" cap="none" dirty="0">
              <a:solidFill>
                <a:srgbClr val="8F00FF"/>
              </a:solidFill>
              <a:latin typeface="Arial"/>
              <a:ea typeface="Arial"/>
              <a:cs typeface="Arial"/>
            </a:endParaRPr>
          </a:p>
          <a:p>
            <a:pPr lvl="8" indent="360000" algn="just">
              <a:buClr>
                <a:srgbClr val="1B1B1B"/>
              </a:buClr>
              <a:buSzPts val="1600"/>
              <a:defRPr/>
            </a:pPr>
            <a:r>
              <a:rPr lang="ru-RU" sz="2800" b="0" i="0" u="none" strike="noStrike" cap="none" spc="0" dirty="0">
                <a:solidFill>
                  <a:srgbClr val="8F00FF"/>
                </a:solidFill>
                <a:latin typeface="Arial"/>
                <a:ea typeface="Arial"/>
                <a:cs typeface="Arial"/>
              </a:rPr>
              <a:t>В нашем ВУЗе большинство студентов обучаются на технических специальностях и часто на занятиях, при выполнении заданий, написании курсовых работ, проектов и ВКР они сталкиваются с необходимостью вычислений экономических показателей и их интерпретаций. </a:t>
            </a:r>
            <a:r>
              <a:rPr lang="ru-RU" sz="2800" b="0" i="0" u="none" strike="noStrike" cap="none" spc="0" dirty="0" smtClean="0">
                <a:solidFill>
                  <a:srgbClr val="8F00FF"/>
                </a:solidFill>
                <a:latin typeface="Arial"/>
                <a:ea typeface="Arial"/>
                <a:cs typeface="Arial"/>
              </a:rPr>
              <a:t>Поэтому при использовании сервиса «</a:t>
            </a:r>
            <a:r>
              <a:rPr lang="ru-RU" sz="2800" b="1" dirty="0" err="1" smtClean="0">
                <a:solidFill>
                  <a:srgbClr val="8F00FF"/>
                </a:solidFill>
                <a:latin typeface="Gilroy"/>
              </a:rPr>
              <a:t>Finsearch</a:t>
            </a:r>
            <a:r>
              <a:rPr lang="ru-RU" sz="2800" b="1" dirty="0" smtClean="0">
                <a:solidFill>
                  <a:srgbClr val="8F00FF"/>
                </a:solidFill>
                <a:latin typeface="Gilroy"/>
              </a:rPr>
              <a:t>»</a:t>
            </a:r>
            <a:r>
              <a:rPr lang="ru-RU" sz="2800" dirty="0" smtClean="0">
                <a:solidFill>
                  <a:srgbClr val="8F00FF"/>
                </a:solidFill>
                <a:latin typeface="Gilroy"/>
              </a:rPr>
              <a:t>, на котором содержится теоретический материал и калькуляторы в виде таблиц </a:t>
            </a:r>
            <a:r>
              <a:rPr lang="en-US" sz="2800" dirty="0" smtClean="0">
                <a:solidFill>
                  <a:srgbClr val="8F00FF"/>
                </a:solidFill>
                <a:latin typeface="Gilroy"/>
              </a:rPr>
              <a:t>Excel</a:t>
            </a:r>
            <a:r>
              <a:rPr lang="ru-RU" sz="2800" dirty="0" smtClean="0">
                <a:solidFill>
                  <a:srgbClr val="8F00FF"/>
                </a:solidFill>
                <a:latin typeface="Gilroy"/>
              </a:rPr>
              <a:t>, </a:t>
            </a:r>
            <a:r>
              <a:rPr lang="ru-RU" sz="2800" b="0" i="0" u="none" strike="noStrike" cap="none" spc="0" dirty="0" smtClean="0">
                <a:solidFill>
                  <a:srgbClr val="8F00FF"/>
                </a:solidFill>
                <a:latin typeface="Arial"/>
                <a:ea typeface="Arial"/>
                <a:cs typeface="Arial"/>
              </a:rPr>
              <a:t>проблема, связанная с большим количеством затрачиваемого времени, а также неактуальной информацией, будет решена путем компилирования всего необходимого.</a:t>
            </a:r>
            <a:endParaRPr lang="ru-RU" sz="2800" b="0" i="0" u="none" strike="noStrike" cap="none" spc="0" dirty="0">
              <a:solidFill>
                <a:srgbClr val="8F00FF"/>
              </a:solidFill>
              <a:latin typeface="Arial"/>
              <a:ea typeface="Arial"/>
              <a:cs typeface="Arial"/>
            </a:endParaRPr>
          </a:p>
        </p:txBody>
      </p:sp>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i="0" u="none" strike="noStrike" cap="none">
                <a:solidFill>
                  <a:schemeClr val="dk1"/>
                </a:solidFill>
                <a:latin typeface="Arial"/>
                <a:ea typeface="Arial"/>
                <a:cs typeface="Arial"/>
              </a:rPr>
              <a:t>ПРОБЛЕМА</a:t>
            </a:r>
            <a:endParaRPr sz="1600" b="1" i="0" u="none" strike="noStrike" cap="none">
              <a:solidFill>
                <a:schemeClr val="dk1"/>
              </a:solidFill>
              <a:latin typeface="Arial"/>
              <a:ea typeface="Arial"/>
              <a:cs typeface="Arial"/>
            </a:endParaRPr>
          </a:p>
        </p:txBody>
      </p:sp>
      <p:grpSp>
        <p:nvGrpSpPr>
          <p:cNvPr id="2" name="Google Shape;123;p2"/>
          <p:cNvGrpSpPr/>
          <p:nvPr/>
        </p:nvGrpSpPr>
        <p:grpSpPr bwMode="auto">
          <a:xfrm>
            <a:off x="0" y="692501"/>
            <a:ext cx="2624903" cy="97077"/>
            <a:chOff x="0" y="692501"/>
            <a:chExt cx="2624903" cy="97077"/>
          </a:xfrm>
        </p:grpSpPr>
        <p:sp>
          <p:nvSpPr>
            <p:cNvPr id="3"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4"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5"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6"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7"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grpSp>
        <p:nvGrpSpPr>
          <p:cNvPr id="10" name="Google Shape;158;p4"/>
          <p:cNvGrpSpPr/>
          <p:nvPr/>
        </p:nvGrpSpPr>
        <p:grpSpPr bwMode="auto">
          <a:xfrm>
            <a:off x="-6779" y="6365338"/>
            <a:ext cx="542262" cy="506843"/>
            <a:chOff x="-1" y="0"/>
            <a:chExt cx="542260" cy="506841"/>
          </a:xfrm>
        </p:grpSpPr>
        <p:sp>
          <p:nvSpPr>
            <p:cNvPr id="11" name="Google Shape;159;p4"/>
            <p:cNvSpPr/>
            <p:nvPr/>
          </p:nvSpPr>
          <p:spPr bwMode="auto">
            <a:xfrm>
              <a:off x="-1" y="0"/>
              <a:ext cx="542260" cy="506841"/>
            </a:xfrm>
            <a:prstGeom prst="rect">
              <a:avLst/>
            </a:prstGeom>
            <a:solidFill>
              <a:srgbClr val="8F00FF"/>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2" name="Google Shape;160;p4"/>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ru-RU" sz="1200" dirty="0">
                  <a:solidFill>
                    <a:srgbClr val="FFFFFF"/>
                  </a:solidFill>
                </a:rPr>
                <a:t>4</a:t>
              </a:r>
              <a:endParaRPr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2" name="Google Shape;123;p2"/>
          <p:cNvGrpSpPr/>
          <p:nvPr/>
        </p:nvGrpSpPr>
        <p:grpSpPr bwMode="auto">
          <a:xfrm>
            <a:off x="0" y="692501"/>
            <a:ext cx="2624903" cy="97077"/>
            <a:chOff x="0" y="692501"/>
            <a:chExt cx="2624903" cy="97077"/>
          </a:xfrm>
        </p:grpSpPr>
        <p:sp>
          <p:nvSpPr>
            <p:cNvPr id="3"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4"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5"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6"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7"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grpSp>
        <p:nvGrpSpPr>
          <p:cNvPr id="10" name="Google Shape;158;p4"/>
          <p:cNvGrpSpPr/>
          <p:nvPr/>
        </p:nvGrpSpPr>
        <p:grpSpPr bwMode="auto">
          <a:xfrm>
            <a:off x="-6779" y="6365338"/>
            <a:ext cx="542262" cy="506843"/>
            <a:chOff x="-1" y="0"/>
            <a:chExt cx="542260" cy="506841"/>
          </a:xfrm>
        </p:grpSpPr>
        <p:sp>
          <p:nvSpPr>
            <p:cNvPr id="11" name="Google Shape;159;p4"/>
            <p:cNvSpPr/>
            <p:nvPr/>
          </p:nvSpPr>
          <p:spPr bwMode="auto">
            <a:xfrm>
              <a:off x="-1" y="0"/>
              <a:ext cx="542260" cy="506841"/>
            </a:xfrm>
            <a:prstGeom prst="rect">
              <a:avLst/>
            </a:prstGeom>
            <a:solidFill>
              <a:srgbClr val="8F00FF"/>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2" name="Google Shape;160;p4"/>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ru-RU" sz="1200" dirty="0">
                  <a:solidFill>
                    <a:srgbClr val="FFFFFF"/>
                  </a:solidFill>
                </a:rPr>
                <a:t>5</a:t>
              </a:r>
              <a:endParaRPr dirty="0"/>
            </a:p>
          </p:txBody>
        </p:sp>
      </p:grpSp>
      <p:sp>
        <p:nvSpPr>
          <p:cNvPr id="13" name="Google Shape;122;p2"/>
          <p:cNvSpPr txBox="1"/>
          <p:nvPr/>
        </p:nvSpPr>
        <p:spPr bwMode="auto">
          <a:xfrm>
            <a:off x="407368" y="374693"/>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dirty="0">
                <a:solidFill>
                  <a:schemeClr val="dk1"/>
                </a:solidFill>
              </a:rPr>
              <a:t>ОПИСАНИЕ ПРОДУКТА И ТЕХНОЛОГИИ</a:t>
            </a:r>
            <a:endParaRPr sz="1600" b="1" i="0" u="none" strike="noStrike" cap="none" dirty="0">
              <a:solidFill>
                <a:schemeClr val="dk1"/>
              </a:solidFill>
              <a:latin typeface="Arial"/>
              <a:ea typeface="Arial"/>
              <a:cs typeface="Arial"/>
            </a:endParaRPr>
          </a:p>
        </p:txBody>
      </p:sp>
      <p:sp>
        <p:nvSpPr>
          <p:cNvPr id="8" name="TextBox 7"/>
          <p:cNvSpPr txBox="1"/>
          <p:nvPr/>
        </p:nvSpPr>
        <p:spPr>
          <a:xfrm>
            <a:off x="435115" y="960124"/>
            <a:ext cx="10871985" cy="2308324"/>
          </a:xfrm>
          <a:prstGeom prst="rect">
            <a:avLst/>
          </a:prstGeom>
          <a:noFill/>
        </p:spPr>
        <p:txBody>
          <a:bodyPr wrap="square" rtlCol="0">
            <a:spAutoFit/>
          </a:bodyPr>
          <a:lstStyle/>
          <a:p>
            <a:pPr indent="360000" algn="just"/>
            <a:r>
              <a:rPr lang="ru-RU" sz="1800" dirty="0" smtClean="0">
                <a:solidFill>
                  <a:srgbClr val="CC00FF"/>
                </a:solidFill>
              </a:rPr>
              <a:t>Сервис </a:t>
            </a:r>
            <a:r>
              <a:rPr lang="ru-RU" sz="1800" dirty="0">
                <a:solidFill>
                  <a:srgbClr val="CC00FF"/>
                </a:solidFill>
              </a:rPr>
              <a:t>по поиску финансовой информации с онлайн-калькуляторами — это </a:t>
            </a:r>
            <a:r>
              <a:rPr lang="ru-RU" sz="1800" dirty="0" smtClean="0">
                <a:solidFill>
                  <a:srgbClr val="CC00FF"/>
                </a:solidFill>
              </a:rPr>
              <a:t>веб-сайт, который </a:t>
            </a:r>
            <a:r>
              <a:rPr lang="ru-RU" sz="1800" dirty="0">
                <a:solidFill>
                  <a:srgbClr val="CC00FF"/>
                </a:solidFill>
              </a:rPr>
              <a:t>позволяет пользователям находить </a:t>
            </a:r>
            <a:r>
              <a:rPr lang="ru-RU" sz="1800" dirty="0" smtClean="0">
                <a:solidFill>
                  <a:srgbClr val="CC00FF"/>
                </a:solidFill>
              </a:rPr>
              <a:t>информацию об экономических показателях, рассчитывать их и интерпретировать полученные результаты. </a:t>
            </a:r>
          </a:p>
          <a:p>
            <a:pPr indent="360000" algn="just"/>
            <a:r>
              <a:rPr lang="ru-RU" sz="1800" dirty="0" smtClean="0">
                <a:solidFill>
                  <a:srgbClr val="CC00FF"/>
                </a:solidFill>
              </a:rPr>
              <a:t>Сервис </a:t>
            </a:r>
            <a:r>
              <a:rPr lang="ru-RU" sz="1800" dirty="0">
                <a:solidFill>
                  <a:srgbClr val="CC00FF"/>
                </a:solidFill>
              </a:rPr>
              <a:t>предназначен для </a:t>
            </a:r>
            <a:r>
              <a:rPr lang="ru-RU" sz="1800" dirty="0" smtClean="0">
                <a:solidFill>
                  <a:srgbClr val="CC00FF"/>
                </a:solidFill>
              </a:rPr>
              <a:t>пользователей: студентов</a:t>
            </a:r>
            <a:r>
              <a:rPr lang="ru-RU" sz="1800" dirty="0">
                <a:solidFill>
                  <a:srgbClr val="CC00FF"/>
                </a:solidFill>
              </a:rPr>
              <a:t>, бизнесменов, инвесторов и просто интересующихся финансами людей</a:t>
            </a:r>
            <a:r>
              <a:rPr lang="ru-RU" sz="1800" dirty="0" smtClean="0">
                <a:solidFill>
                  <a:srgbClr val="CC00FF"/>
                </a:solidFill>
              </a:rPr>
              <a:t>.</a:t>
            </a:r>
          </a:p>
          <a:p>
            <a:pPr indent="360000" algn="just"/>
            <a:r>
              <a:rPr lang="ru-RU" sz="1800" dirty="0" smtClean="0">
                <a:solidFill>
                  <a:srgbClr val="CC00FF"/>
                </a:solidFill>
              </a:rPr>
              <a:t>Технология создания сервиса: сайт представлен в виде стандартного языка HTM</a:t>
            </a:r>
            <a:r>
              <a:rPr lang="en-US" sz="1800" dirty="0" smtClean="0">
                <a:solidFill>
                  <a:srgbClr val="CC00FF"/>
                </a:solidFill>
              </a:rPr>
              <a:t>L</a:t>
            </a:r>
            <a:r>
              <a:rPr lang="ru-RU" sz="1800" dirty="0" smtClean="0">
                <a:solidFill>
                  <a:srgbClr val="CC00FF"/>
                </a:solidFill>
              </a:rPr>
              <a:t> с использованием </a:t>
            </a:r>
            <a:r>
              <a:rPr lang="en-US" sz="1800" dirty="0" smtClean="0">
                <a:solidFill>
                  <a:srgbClr val="CC00FF"/>
                </a:solidFill>
              </a:rPr>
              <a:t>CSS</a:t>
            </a:r>
            <a:r>
              <a:rPr lang="ru-RU" sz="1800" dirty="0" smtClean="0">
                <a:solidFill>
                  <a:srgbClr val="CC00FF"/>
                </a:solidFill>
              </a:rPr>
              <a:t>, который предназначен </a:t>
            </a:r>
            <a:r>
              <a:rPr lang="ru-RU" sz="1800" dirty="0">
                <a:solidFill>
                  <a:srgbClr val="CC00FF"/>
                </a:solidFill>
              </a:rPr>
              <a:t>для создания гипертекстовых документов в среде </a:t>
            </a:r>
            <a:r>
              <a:rPr lang="ru-RU" sz="1800" dirty="0" smtClean="0">
                <a:solidFill>
                  <a:srgbClr val="CC00FF"/>
                </a:solidFill>
              </a:rPr>
              <a:t>WEB.</a:t>
            </a:r>
            <a:r>
              <a:rPr lang="en-US" sz="1800" dirty="0" smtClean="0">
                <a:solidFill>
                  <a:srgbClr val="CC00FF"/>
                </a:solidFill>
              </a:rPr>
              <a:t> </a:t>
            </a:r>
            <a:r>
              <a:rPr lang="ru-RU" sz="1800" dirty="0" smtClean="0">
                <a:solidFill>
                  <a:srgbClr val="CC00FF"/>
                </a:solidFill>
              </a:rPr>
              <a:t>Онлайн-калькуляторы, встроенные в сервис, </a:t>
            </a:r>
            <a:r>
              <a:rPr lang="ru-RU" sz="1800" dirty="0">
                <a:solidFill>
                  <a:srgbClr val="CC00FF"/>
                </a:solidFill>
              </a:rPr>
              <a:t>будут реализованы на базе </a:t>
            </a:r>
            <a:r>
              <a:rPr lang="ru-RU" sz="1800" dirty="0" err="1">
                <a:solidFill>
                  <a:srgbClr val="CC00FF"/>
                </a:solidFill>
              </a:rPr>
              <a:t>Excel</a:t>
            </a:r>
            <a:r>
              <a:rPr lang="ru-RU" sz="1800" dirty="0">
                <a:solidFill>
                  <a:srgbClr val="CC00FF"/>
                </a:solidFill>
              </a:rPr>
              <a:t>.</a:t>
            </a:r>
            <a:endParaRPr lang="ru-RU" sz="2400" dirty="0" smtClean="0">
              <a:solidFill>
                <a:srgbClr val="CC00FF"/>
              </a:solidFill>
            </a:endParaRPr>
          </a:p>
        </p:txBody>
      </p:sp>
      <p:pic>
        <p:nvPicPr>
          <p:cNvPr id="9" name="Рисунок 8"/>
          <p:cNvPicPr>
            <a:picLocks noChangeAspect="1"/>
          </p:cNvPicPr>
          <p:nvPr/>
        </p:nvPicPr>
        <p:blipFill>
          <a:blip r:embed="rId3"/>
          <a:stretch>
            <a:fillRect/>
          </a:stretch>
        </p:blipFill>
        <p:spPr>
          <a:xfrm>
            <a:off x="534276" y="3268448"/>
            <a:ext cx="5244026" cy="3410969"/>
          </a:xfrm>
          <a:prstGeom prst="rect">
            <a:avLst/>
          </a:prstGeom>
        </p:spPr>
      </p:pic>
      <p:pic>
        <p:nvPicPr>
          <p:cNvPr id="14" name="Рисунок 13"/>
          <p:cNvPicPr>
            <a:picLocks noChangeAspect="1"/>
          </p:cNvPicPr>
          <p:nvPr/>
        </p:nvPicPr>
        <p:blipFill>
          <a:blip r:embed="rId4"/>
          <a:stretch>
            <a:fillRect/>
          </a:stretch>
        </p:blipFill>
        <p:spPr>
          <a:xfrm>
            <a:off x="6080174" y="3717032"/>
            <a:ext cx="5708199" cy="2162477"/>
          </a:xfrm>
          <a:prstGeom prst="rect">
            <a:avLst/>
          </a:prstGeom>
        </p:spPr>
      </p:pic>
    </p:spTree>
    <p:extLst>
      <p:ext uri="{BB962C8B-B14F-4D97-AF65-F5344CB8AC3E}">
        <p14:creationId xmlns:p14="http://schemas.microsoft.com/office/powerpoint/2010/main" val="3872706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 name="Google Shape;122;p2"/>
          <p:cNvSpPr txBox="1"/>
          <p:nvPr/>
        </p:nvSpPr>
        <p:spPr bwMode="auto">
          <a:xfrm>
            <a:off x="407368" y="374693"/>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dirty="0">
                <a:solidFill>
                  <a:schemeClr val="dk1"/>
                </a:solidFill>
              </a:rPr>
              <a:t>ОПИСАНИЕ ПРОДУКТА И ТЕХНОЛОГИИ</a:t>
            </a:r>
            <a:endParaRPr sz="1600" b="1" i="0" u="none" strike="noStrike" cap="none" dirty="0">
              <a:solidFill>
                <a:schemeClr val="dk1"/>
              </a:solidFill>
              <a:latin typeface="Arial"/>
              <a:ea typeface="Arial"/>
              <a:cs typeface="Arial"/>
            </a:endParaRPr>
          </a:p>
        </p:txBody>
      </p:sp>
      <p:grpSp>
        <p:nvGrpSpPr>
          <p:cNvPr id="2" name="Google Shape;123;p2"/>
          <p:cNvGrpSpPr/>
          <p:nvPr/>
        </p:nvGrpSpPr>
        <p:grpSpPr bwMode="auto">
          <a:xfrm>
            <a:off x="0" y="692501"/>
            <a:ext cx="2624903" cy="97077"/>
            <a:chOff x="0" y="692501"/>
            <a:chExt cx="2624903" cy="97077"/>
          </a:xfrm>
        </p:grpSpPr>
        <p:sp>
          <p:nvSpPr>
            <p:cNvPr id="3"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4"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5"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6"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7"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grpSp>
        <p:nvGrpSpPr>
          <p:cNvPr id="9" name="Google Shape;202;p6"/>
          <p:cNvGrpSpPr/>
          <p:nvPr/>
        </p:nvGrpSpPr>
        <p:grpSpPr bwMode="auto">
          <a:xfrm>
            <a:off x="-6779" y="6365338"/>
            <a:ext cx="542262" cy="506843"/>
            <a:chOff x="-1" y="0"/>
            <a:chExt cx="542260" cy="506841"/>
          </a:xfrm>
        </p:grpSpPr>
        <p:sp>
          <p:nvSpPr>
            <p:cNvPr id="10" name="Google Shape;203;p6"/>
            <p:cNvSpPr/>
            <p:nvPr/>
          </p:nvSpPr>
          <p:spPr bwMode="auto">
            <a:xfrm>
              <a:off x="-1" y="0"/>
              <a:ext cx="542260" cy="506841"/>
            </a:xfrm>
            <a:prstGeom prst="rect">
              <a:avLst/>
            </a:prstGeom>
            <a:solidFill>
              <a:srgbClr val="FBB3C1"/>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1" name="Google Shape;204;p6"/>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en-US" sz="1200" b="0" i="0" u="none" strike="noStrike" cap="none">
                  <a:solidFill>
                    <a:srgbClr val="FFFFFF"/>
                  </a:solidFill>
                  <a:latin typeface="Arial"/>
                  <a:ea typeface="Arial"/>
                  <a:cs typeface="Arial"/>
                </a:rPr>
                <a:t>6</a:t>
              </a:r>
              <a:endParaRPr/>
            </a:p>
          </p:txBody>
        </p:sp>
      </p:grpSp>
      <p:sp>
        <p:nvSpPr>
          <p:cNvPr id="558206907" name="Google Shape;117;p2"/>
          <p:cNvSpPr txBox="1"/>
          <p:nvPr/>
        </p:nvSpPr>
        <p:spPr bwMode="auto">
          <a:xfrm>
            <a:off x="609151" y="4962417"/>
            <a:ext cx="4989861" cy="304795"/>
          </a:xfrm>
          <a:prstGeom prst="rect">
            <a:avLst/>
          </a:prstGeom>
          <a:noFill/>
          <a:ln>
            <a:noFill/>
          </a:ln>
        </p:spPr>
        <p:txBody>
          <a:bodyPr spcFirstLastPara="1" wrap="square" lIns="45699" tIns="45699" rIns="45699" bIns="45699" anchor="t" anchorCtr="0">
            <a:spAutoFit/>
          </a:bodyPr>
          <a:lstStyle/>
          <a:p>
            <a:pPr>
              <a:defRPr/>
            </a:pPr>
            <a:endParaRPr/>
          </a:p>
        </p:txBody>
      </p:sp>
      <p:sp>
        <p:nvSpPr>
          <p:cNvPr id="16" name="Google Shape;117;p2">
            <a:extLst>
              <a:ext uri="{FF2B5EF4-FFF2-40B4-BE49-F238E27FC236}">
                <a16:creationId xmlns:a16="http://schemas.microsoft.com/office/drawing/2014/main" id="{4702E461-E6E4-49BB-843A-A2D9D5A570AE}"/>
              </a:ext>
            </a:extLst>
          </p:cNvPr>
          <p:cNvSpPr txBox="1"/>
          <p:nvPr/>
        </p:nvSpPr>
        <p:spPr bwMode="auto">
          <a:xfrm>
            <a:off x="336583" y="1305363"/>
            <a:ext cx="11521905" cy="4247274"/>
          </a:xfrm>
          <a:prstGeom prst="rect">
            <a:avLst/>
          </a:prstGeom>
          <a:noFill/>
          <a:ln>
            <a:noFill/>
          </a:ln>
        </p:spPr>
        <p:txBody>
          <a:bodyPr spcFirstLastPara="1" wrap="square" lIns="45699" tIns="45699" rIns="45699" bIns="45699" anchor="t" anchorCtr="0">
            <a:spAutoFit/>
          </a:bodyPr>
          <a:lstStyle/>
          <a:p>
            <a:pPr marL="0" marR="0" lvl="8" indent="0" algn="l">
              <a:lnSpc>
                <a:spcPct val="100000"/>
              </a:lnSpc>
              <a:spcBef>
                <a:spcPts val="0"/>
              </a:spcBef>
              <a:spcAft>
                <a:spcPts val="0"/>
              </a:spcAft>
              <a:buClr>
                <a:srgbClr val="1B1B1B"/>
              </a:buClr>
              <a:buSzPts val="1600"/>
              <a:buFont typeface="Arial"/>
              <a:buNone/>
              <a:defRPr/>
            </a:pPr>
            <a:endParaRPr lang="ru-RU" sz="1800" b="0" i="0" u="none" strike="noStrike" cap="none" dirty="0">
              <a:solidFill>
                <a:srgbClr val="8F00FF"/>
              </a:solidFill>
              <a:latin typeface="Arial"/>
              <a:ea typeface="Arial"/>
              <a:cs typeface="Arial"/>
            </a:endParaRPr>
          </a:p>
          <a:p>
            <a:pPr marL="0" marR="0" lvl="8" indent="360000" algn="just">
              <a:lnSpc>
                <a:spcPct val="100000"/>
              </a:lnSpc>
              <a:spcBef>
                <a:spcPts val="0"/>
              </a:spcBef>
              <a:spcAft>
                <a:spcPts val="0"/>
              </a:spcAft>
              <a:buClr>
                <a:srgbClr val="1B1B1B"/>
              </a:buClr>
              <a:buSzPts val="1600"/>
              <a:buFont typeface="Arial"/>
              <a:buNone/>
              <a:defRPr/>
            </a:pPr>
            <a:r>
              <a:rPr lang="ru-RU" sz="2800" b="0" i="0" u="none" strike="noStrike" cap="none" spc="0" dirty="0">
                <a:solidFill>
                  <a:srgbClr val="8F00FF"/>
                </a:solidFill>
                <a:latin typeface="Arial"/>
                <a:ea typeface="Arial"/>
                <a:cs typeface="Arial"/>
              </a:rPr>
              <a:t>Наше решение – сервис для поиска финансовой информации «</a:t>
            </a:r>
            <a:r>
              <a:rPr lang="ru-RU" sz="2800" b="0" i="0" u="none" strike="noStrike" cap="none" spc="0" dirty="0" err="1">
                <a:solidFill>
                  <a:srgbClr val="8F00FF"/>
                </a:solidFill>
                <a:latin typeface="Arial"/>
                <a:ea typeface="Arial"/>
                <a:cs typeface="Arial"/>
              </a:rPr>
              <a:t>Finsearch</a:t>
            </a:r>
            <a:r>
              <a:rPr lang="ru-RU" sz="2800" b="0" i="0" u="none" strike="noStrike" cap="none" spc="0" dirty="0" smtClean="0">
                <a:solidFill>
                  <a:srgbClr val="8F00FF"/>
                </a:solidFill>
                <a:latin typeface="Arial"/>
                <a:ea typeface="Arial"/>
                <a:cs typeface="Arial"/>
              </a:rPr>
              <a:t>»:</a:t>
            </a:r>
          </a:p>
          <a:p>
            <a:pPr marL="0" marR="0" lvl="8" indent="360000" algn="just">
              <a:lnSpc>
                <a:spcPct val="100000"/>
              </a:lnSpc>
              <a:spcBef>
                <a:spcPts val="0"/>
              </a:spcBef>
              <a:spcAft>
                <a:spcPts val="0"/>
              </a:spcAft>
              <a:buClr>
                <a:srgbClr val="1B1B1B"/>
              </a:buClr>
              <a:buSzPts val="1600"/>
              <a:buFont typeface="Arial"/>
              <a:buNone/>
              <a:defRPr/>
            </a:pPr>
            <a:endParaRPr lang="ru-RU" sz="2000" b="0" i="0" u="none" strike="noStrike" cap="none" spc="0" dirty="0">
              <a:solidFill>
                <a:srgbClr val="8F00FF"/>
              </a:solidFill>
              <a:latin typeface="Arial"/>
              <a:ea typeface="Arial"/>
              <a:cs typeface="Arial"/>
            </a:endParaRPr>
          </a:p>
          <a:p>
            <a:pPr marL="457200" marR="0" lvl="8" indent="-457200" algn="just">
              <a:lnSpc>
                <a:spcPct val="100000"/>
              </a:lnSpc>
              <a:spcBef>
                <a:spcPts val="0"/>
              </a:spcBef>
              <a:spcAft>
                <a:spcPts val="0"/>
              </a:spcAft>
              <a:buClr>
                <a:srgbClr val="1B1B1B"/>
              </a:buClr>
              <a:buSzPts val="1600"/>
              <a:buFont typeface="Courier New" panose="02070309020205020404" pitchFamily="49" charset="0"/>
              <a:buChar char="o"/>
              <a:defRPr/>
            </a:pPr>
            <a:r>
              <a:rPr lang="ru-RU" sz="2800" dirty="0">
                <a:solidFill>
                  <a:srgbClr val="8F00FF"/>
                </a:solidFill>
              </a:rPr>
              <a:t>в</a:t>
            </a:r>
            <a:r>
              <a:rPr lang="ru-RU" sz="2800" b="0" i="0" u="none" strike="noStrike" cap="none" spc="0" dirty="0" smtClean="0">
                <a:solidFill>
                  <a:srgbClr val="8F00FF"/>
                </a:solidFill>
                <a:latin typeface="Arial"/>
                <a:ea typeface="Arial"/>
                <a:cs typeface="Arial"/>
              </a:rPr>
              <a:t>сегда актуальная, </a:t>
            </a:r>
            <a:r>
              <a:rPr lang="ru-RU" sz="2800" b="0" i="0" u="none" strike="noStrike" cap="none" spc="0" dirty="0">
                <a:solidFill>
                  <a:srgbClr val="8F00FF"/>
                </a:solidFill>
                <a:latin typeface="Arial"/>
                <a:ea typeface="Arial"/>
                <a:cs typeface="Arial"/>
              </a:rPr>
              <a:t>полная и достоверная информация;</a:t>
            </a:r>
          </a:p>
          <a:p>
            <a:pPr marL="457200" marR="0" lvl="8" indent="-457200" algn="just">
              <a:lnSpc>
                <a:spcPct val="100000"/>
              </a:lnSpc>
              <a:spcBef>
                <a:spcPts val="0"/>
              </a:spcBef>
              <a:spcAft>
                <a:spcPts val="0"/>
              </a:spcAft>
              <a:buClr>
                <a:srgbClr val="1B1B1B"/>
              </a:buClr>
              <a:buSzPts val="1600"/>
              <a:buFont typeface="Courier New" panose="02070309020205020404" pitchFamily="49" charset="0"/>
              <a:buChar char="o"/>
              <a:defRPr/>
            </a:pPr>
            <a:r>
              <a:rPr lang="ru-RU" sz="2800" dirty="0">
                <a:solidFill>
                  <a:srgbClr val="8F00FF"/>
                </a:solidFill>
              </a:rPr>
              <a:t>о</a:t>
            </a:r>
            <a:r>
              <a:rPr lang="ru-RU" sz="2800" b="0" i="0" u="none" strike="noStrike" cap="none" spc="0" dirty="0" smtClean="0">
                <a:solidFill>
                  <a:srgbClr val="8F00FF"/>
                </a:solidFill>
                <a:latin typeface="Arial"/>
                <a:ea typeface="Arial"/>
                <a:cs typeface="Arial"/>
              </a:rPr>
              <a:t>бъяснение </a:t>
            </a:r>
            <a:r>
              <a:rPr lang="ru-RU" sz="2800" b="0" i="0" u="none" strike="noStrike" cap="none" spc="0" dirty="0">
                <a:solidFill>
                  <a:srgbClr val="8F00FF"/>
                </a:solidFill>
                <a:latin typeface="Arial"/>
                <a:ea typeface="Arial"/>
                <a:cs typeface="Arial"/>
              </a:rPr>
              <a:t>информации доступным способом;</a:t>
            </a:r>
          </a:p>
          <a:p>
            <a:pPr marL="457200" marR="0" lvl="8" indent="-457200" algn="just">
              <a:lnSpc>
                <a:spcPct val="100000"/>
              </a:lnSpc>
              <a:spcBef>
                <a:spcPts val="0"/>
              </a:spcBef>
              <a:spcAft>
                <a:spcPts val="0"/>
              </a:spcAft>
              <a:buClr>
                <a:srgbClr val="1B1B1B"/>
              </a:buClr>
              <a:buSzPts val="1600"/>
              <a:buFont typeface="Courier New" panose="02070309020205020404" pitchFamily="49" charset="0"/>
              <a:buChar char="o"/>
              <a:defRPr/>
            </a:pPr>
            <a:r>
              <a:rPr lang="ru-RU" sz="2800" dirty="0">
                <a:solidFill>
                  <a:srgbClr val="8F00FF"/>
                </a:solidFill>
              </a:rPr>
              <a:t>в</a:t>
            </a:r>
            <a:r>
              <a:rPr lang="ru-RU" sz="2800" b="0" i="0" u="none" strike="noStrike" cap="none" spc="0" dirty="0" smtClean="0">
                <a:solidFill>
                  <a:srgbClr val="8F00FF"/>
                </a:solidFill>
                <a:latin typeface="Arial"/>
                <a:ea typeface="Arial"/>
                <a:cs typeface="Arial"/>
              </a:rPr>
              <a:t>озможность </a:t>
            </a:r>
            <a:r>
              <a:rPr lang="ru-RU" sz="2800" b="0" i="0" u="none" strike="noStrike" cap="none" spc="0" dirty="0">
                <a:solidFill>
                  <a:srgbClr val="8F00FF"/>
                </a:solidFill>
                <a:latin typeface="Arial"/>
                <a:ea typeface="Arial"/>
                <a:cs typeface="Arial"/>
              </a:rPr>
              <a:t>быстро с помощью набора встроенных  паттернов производить необходимые расчеты;</a:t>
            </a:r>
          </a:p>
          <a:p>
            <a:pPr marL="457200" marR="0" lvl="8" indent="-457200" algn="just">
              <a:lnSpc>
                <a:spcPct val="100000"/>
              </a:lnSpc>
              <a:spcBef>
                <a:spcPts val="0"/>
              </a:spcBef>
              <a:spcAft>
                <a:spcPts val="0"/>
              </a:spcAft>
              <a:buClr>
                <a:srgbClr val="1B1B1B"/>
              </a:buClr>
              <a:buSzPts val="1600"/>
              <a:buFont typeface="Courier New" panose="02070309020205020404" pitchFamily="49" charset="0"/>
              <a:buChar char="o"/>
              <a:defRPr/>
            </a:pPr>
            <a:r>
              <a:rPr lang="ru-RU" sz="2800" dirty="0">
                <a:solidFill>
                  <a:srgbClr val="8F00FF"/>
                </a:solidFill>
              </a:rPr>
              <a:t>н</a:t>
            </a:r>
            <a:r>
              <a:rPr lang="ru-RU" sz="2800" b="0" i="0" u="none" strike="noStrike" cap="none" spc="0" dirty="0" smtClean="0">
                <a:solidFill>
                  <a:srgbClr val="8F00FF"/>
                </a:solidFill>
                <a:latin typeface="Arial"/>
                <a:ea typeface="Arial"/>
                <a:cs typeface="Arial"/>
              </a:rPr>
              <a:t>изкая стоимость; </a:t>
            </a:r>
            <a:endParaRPr lang="ru-RU" sz="2800" b="0" i="0" u="none" strike="noStrike" cap="none" spc="0" dirty="0">
              <a:solidFill>
                <a:srgbClr val="8F00FF"/>
              </a:solidFill>
              <a:latin typeface="Arial"/>
              <a:ea typeface="Arial"/>
              <a:cs typeface="Arial"/>
            </a:endParaRPr>
          </a:p>
          <a:p>
            <a:pPr marL="457200" marR="0" lvl="8" indent="-457200" algn="just">
              <a:lnSpc>
                <a:spcPct val="100000"/>
              </a:lnSpc>
              <a:spcBef>
                <a:spcPts val="0"/>
              </a:spcBef>
              <a:spcAft>
                <a:spcPts val="0"/>
              </a:spcAft>
              <a:buClr>
                <a:srgbClr val="1B1B1B"/>
              </a:buClr>
              <a:buSzPts val="1600"/>
              <a:buFont typeface="Courier New" panose="02070309020205020404" pitchFamily="49" charset="0"/>
              <a:buChar char="o"/>
              <a:defRPr/>
            </a:pPr>
            <a:r>
              <a:rPr lang="ru-RU" sz="2800" dirty="0">
                <a:solidFill>
                  <a:srgbClr val="8F00FF"/>
                </a:solidFill>
              </a:rPr>
              <a:t>в</a:t>
            </a:r>
            <a:r>
              <a:rPr lang="ru-RU" sz="2800" b="0" i="0" u="none" strike="noStrike" cap="none" spc="0" dirty="0" smtClean="0">
                <a:solidFill>
                  <a:srgbClr val="8F00FF"/>
                </a:solidFill>
                <a:latin typeface="Arial"/>
                <a:ea typeface="Arial"/>
                <a:cs typeface="Arial"/>
              </a:rPr>
              <a:t>озможность </a:t>
            </a:r>
            <a:r>
              <a:rPr lang="ru-RU" sz="2800" b="0" i="0" u="none" strike="noStrike" cap="none" spc="0" dirty="0">
                <a:solidFill>
                  <a:srgbClr val="8F00FF"/>
                </a:solidFill>
                <a:latin typeface="Arial"/>
                <a:ea typeface="Arial"/>
                <a:cs typeface="Arial"/>
              </a:rPr>
              <a:t>расширять спектр решения требуемых </a:t>
            </a:r>
            <a:r>
              <a:rPr lang="ru-RU" sz="2800" b="0" i="0" u="none" strike="noStrike" cap="none" spc="0" dirty="0" smtClean="0">
                <a:solidFill>
                  <a:srgbClr val="8F00FF"/>
                </a:solidFill>
                <a:latin typeface="Arial"/>
                <a:ea typeface="Arial"/>
                <a:cs typeface="Arial"/>
              </a:rPr>
              <a:t>задач.</a:t>
            </a:r>
            <a:endParaRPr lang="ru-RU" sz="2800" b="0" i="0" u="none" strike="noStrike" cap="none" spc="0" dirty="0">
              <a:solidFill>
                <a:srgbClr val="8F00FF"/>
              </a:solidFill>
              <a:latin typeface="Arial"/>
              <a:ea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15" name="Диаграмма 14"/>
          <p:cNvGraphicFramePr>
            <a:graphicFrameLocks/>
          </p:cNvGraphicFramePr>
          <p:nvPr>
            <p:extLst>
              <p:ext uri="{D42A27DB-BD31-4B8C-83A1-F6EECF244321}">
                <p14:modId xmlns:p14="http://schemas.microsoft.com/office/powerpoint/2010/main" val="544562141"/>
              </p:ext>
            </p:extLst>
          </p:nvPr>
        </p:nvGraphicFramePr>
        <p:xfrm>
          <a:off x="7392144" y="1803128"/>
          <a:ext cx="4799856" cy="3528392"/>
        </p:xfrm>
        <a:graphic>
          <a:graphicData uri="http://schemas.openxmlformats.org/drawingml/2006/chart">
            <c:chart xmlns:c="http://schemas.openxmlformats.org/drawingml/2006/chart" xmlns:r="http://schemas.openxmlformats.org/officeDocument/2006/relationships" r:id="rId2"/>
          </a:graphicData>
        </a:graphic>
      </p:graphicFrame>
      <p:grpSp>
        <p:nvGrpSpPr>
          <p:cNvPr id="118" name="Google Shape;118;p2"/>
          <p:cNvGrpSpPr/>
          <p:nvPr/>
        </p:nvGrpSpPr>
        <p:grpSpPr bwMode="auto">
          <a:xfrm>
            <a:off x="-18522" y="6358525"/>
            <a:ext cx="542262" cy="506843"/>
            <a:chOff x="-1" y="0"/>
            <a:chExt cx="542260" cy="506841"/>
          </a:xfrm>
        </p:grpSpPr>
        <p:sp>
          <p:nvSpPr>
            <p:cNvPr id="119" name="Google Shape;119;p2"/>
            <p:cNvSpPr/>
            <p:nvPr/>
          </p:nvSpPr>
          <p:spPr bwMode="auto">
            <a:xfrm>
              <a:off x="-1" y="0"/>
              <a:ext cx="542260" cy="506841"/>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20" name="Google Shape;120;p2"/>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ru-RU" sz="1200" dirty="0">
                  <a:solidFill>
                    <a:srgbClr val="FFFFFF"/>
                  </a:solidFill>
                </a:rPr>
                <a:t>7</a:t>
              </a:r>
              <a:endParaRPr dirty="0"/>
            </a:p>
          </p:txBody>
        </p:sp>
      </p:grpSp>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a:solidFill>
                  <a:schemeClr val="dk1"/>
                </a:solidFill>
              </a:rPr>
              <a:t>КОНКУРЕНТЫ</a:t>
            </a:r>
            <a:endParaRPr sz="1600" b="1" i="0" u="none" strike="noStrike" cap="none">
              <a:solidFill>
                <a:schemeClr val="dk1"/>
              </a:solidFill>
              <a:latin typeface="Arial"/>
              <a:ea typeface="Arial"/>
              <a:cs typeface="Arial"/>
            </a:endParaRPr>
          </a:p>
        </p:txBody>
      </p:sp>
      <p:grpSp>
        <p:nvGrpSpPr>
          <p:cNvPr id="8" name="Google Shape;123;p2"/>
          <p:cNvGrpSpPr/>
          <p:nvPr/>
        </p:nvGrpSpPr>
        <p:grpSpPr bwMode="auto">
          <a:xfrm>
            <a:off x="0" y="692501"/>
            <a:ext cx="2624903" cy="97077"/>
            <a:chOff x="0" y="692501"/>
            <a:chExt cx="2624903" cy="97077"/>
          </a:xfrm>
        </p:grpSpPr>
        <p:sp>
          <p:nvSpPr>
            <p:cNvPr id="9"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0"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1"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2"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3"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sp>
        <p:nvSpPr>
          <p:cNvPr id="14" name="Google Shape;121;p2"/>
          <p:cNvSpPr txBox="1"/>
          <p:nvPr/>
        </p:nvSpPr>
        <p:spPr bwMode="auto">
          <a:xfrm>
            <a:off x="18533" y="168110"/>
            <a:ext cx="12173467" cy="523180"/>
          </a:xfrm>
          <a:prstGeom prst="rect">
            <a:avLst/>
          </a:prstGeom>
          <a:noFill/>
          <a:ln>
            <a:noFill/>
          </a:ln>
        </p:spPr>
        <p:txBody>
          <a:bodyPr spcFirstLastPara="1" wrap="square" lIns="45700" tIns="45700" rIns="45700" bIns="45700" anchor="t" anchorCtr="0">
            <a:spAutoFit/>
          </a:bodyPr>
          <a:lstStyle/>
          <a:p>
            <a:pPr marL="0" marR="0" lvl="8" indent="0" algn="ctr">
              <a:lnSpc>
                <a:spcPct val="100000"/>
              </a:lnSpc>
              <a:spcBef>
                <a:spcPts val="0"/>
              </a:spcBef>
              <a:spcAft>
                <a:spcPts val="0"/>
              </a:spcAft>
              <a:buClr>
                <a:srgbClr val="1B1B1B"/>
              </a:buClr>
              <a:buSzPts val="1600"/>
              <a:buFont typeface="Arial"/>
              <a:buNone/>
              <a:defRPr/>
            </a:pPr>
            <a:r>
              <a:rPr lang="ru-RU" sz="2800" b="0" i="0" u="none" strike="noStrike" cap="none" dirty="0">
                <a:solidFill>
                  <a:srgbClr val="8F00FF"/>
                </a:solidFill>
                <a:latin typeface="Arial"/>
                <a:ea typeface="Arial"/>
                <a:cs typeface="Arial"/>
              </a:rPr>
              <a:t>Отечественные аналоги</a:t>
            </a:r>
          </a:p>
        </p:txBody>
      </p:sp>
      <p:graphicFrame>
        <p:nvGraphicFramePr>
          <p:cNvPr id="18" name="Таблица 17">
            <a:extLst>
              <a:ext uri="{FF2B5EF4-FFF2-40B4-BE49-F238E27FC236}">
                <a16:creationId xmlns:a16="http://schemas.microsoft.com/office/drawing/2014/main" id="{346C261C-C964-434E-B172-D36678947DE7}"/>
              </a:ext>
            </a:extLst>
          </p:cNvPr>
          <p:cNvGraphicFramePr>
            <a:graphicFrameLocks noGrp="1"/>
          </p:cNvGraphicFramePr>
          <p:nvPr>
            <p:extLst>
              <p:ext uri="{D42A27DB-BD31-4B8C-83A1-F6EECF244321}">
                <p14:modId xmlns:p14="http://schemas.microsoft.com/office/powerpoint/2010/main" val="2626656706"/>
              </p:ext>
            </p:extLst>
          </p:nvPr>
        </p:nvGraphicFramePr>
        <p:xfrm>
          <a:off x="280273" y="897337"/>
          <a:ext cx="7201734" cy="5339975"/>
        </p:xfrm>
        <a:graphic>
          <a:graphicData uri="http://schemas.openxmlformats.org/drawingml/2006/table">
            <a:tbl>
              <a:tblPr>
                <a:tableStyleId>{3C2FFA5D-87B4-456A-9821-1D502468CF0F}</a:tableStyleId>
              </a:tblPr>
              <a:tblGrid>
                <a:gridCol w="1478755">
                  <a:extLst>
                    <a:ext uri="{9D8B030D-6E8A-4147-A177-3AD203B41FA5}">
                      <a16:colId xmlns:a16="http://schemas.microsoft.com/office/drawing/2014/main" val="20000"/>
                    </a:ext>
                  </a:extLst>
                </a:gridCol>
                <a:gridCol w="1027526">
                  <a:extLst>
                    <a:ext uri="{9D8B030D-6E8A-4147-A177-3AD203B41FA5}">
                      <a16:colId xmlns:a16="http://schemas.microsoft.com/office/drawing/2014/main" val="20001"/>
                    </a:ext>
                  </a:extLst>
                </a:gridCol>
                <a:gridCol w="2744820">
                  <a:extLst>
                    <a:ext uri="{9D8B030D-6E8A-4147-A177-3AD203B41FA5}">
                      <a16:colId xmlns:a16="http://schemas.microsoft.com/office/drawing/2014/main" val="20002"/>
                    </a:ext>
                  </a:extLst>
                </a:gridCol>
                <a:gridCol w="1950633">
                  <a:extLst>
                    <a:ext uri="{9D8B030D-6E8A-4147-A177-3AD203B41FA5}">
                      <a16:colId xmlns:a16="http://schemas.microsoft.com/office/drawing/2014/main" val="20003"/>
                    </a:ext>
                  </a:extLst>
                </a:gridCol>
              </a:tblGrid>
              <a:tr h="172199">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b="1" u="none" strike="noStrike" dirty="0">
                          <a:effectLst/>
                        </a:rPr>
                        <a:t>Название сайта</a:t>
                      </a:r>
                      <a:endParaRPr lang="ru-RU" sz="1050" b="1"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b="1" u="none" strike="noStrike" dirty="0">
                          <a:effectLst/>
                        </a:rPr>
                        <a:t>Направление</a:t>
                      </a:r>
                      <a:endParaRPr lang="ru-RU" sz="1050" b="1"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b="1" u="none" strike="noStrike" dirty="0">
                          <a:effectLst/>
                        </a:rPr>
                        <a:t>Достоинства</a:t>
                      </a:r>
                      <a:endParaRPr lang="ru-RU" sz="1050" b="1"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b="1" u="none" strike="noStrike" dirty="0">
                          <a:effectLst/>
                        </a:rPr>
                        <a:t>Недостатки</a:t>
                      </a:r>
                      <a:endParaRPr lang="ru-RU" sz="1050" b="1" i="0" u="none" strike="noStrike" dirty="0">
                        <a:solidFill>
                          <a:srgbClr val="000000"/>
                        </a:solidFill>
                        <a:effectLst/>
                        <a:latin typeface="Times New Roman" panose="02020603050405020304" pitchFamily="18" charset="0"/>
                      </a:endParaRPr>
                    </a:p>
                  </a:txBody>
                  <a:tcPr marL="6044" marR="6044" marT="6044" marB="0" anchor="ctr"/>
                </a:tc>
                <a:extLst>
                  <a:ext uri="{0D108BD9-81ED-4DB2-BD59-A6C34878D82A}">
                    <a16:rowId xmlns:a16="http://schemas.microsoft.com/office/drawing/2014/main" val="10000"/>
                  </a:ext>
                </a:extLst>
              </a:tr>
              <a:tr h="1186352">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dirty="0">
                          <a:effectLst/>
                        </a:rPr>
                        <a:t>https://time365.info</a:t>
                      </a:r>
                      <a:endParaRPr lang="en-US"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Экономический калькулятор</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На сайте Вы можете воспользоваться экономическим калькулятором: НДС,  рентабельности инвестиций (ROI), точки безубыточности, платежей по кредиту, а также конвертировать валюту по курсу Центрального Банка РФ.</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Узкая направленность</a:t>
                      </a:r>
                      <a:endParaRPr lang="ru-RU" sz="1050" b="0" i="0" u="none" strike="noStrike" dirty="0">
                        <a:solidFill>
                          <a:srgbClr val="000000"/>
                        </a:solidFill>
                        <a:effectLst/>
                        <a:latin typeface="Times New Roman" panose="02020603050405020304" pitchFamily="18" charset="0"/>
                      </a:endParaRPr>
                    </a:p>
                  </a:txBody>
                  <a:tcPr marL="6044" marR="6044" marT="6044" marB="0" anchor="ctr"/>
                </a:tc>
                <a:extLst>
                  <a:ext uri="{0D108BD9-81ED-4DB2-BD59-A6C34878D82A}">
                    <a16:rowId xmlns:a16="http://schemas.microsoft.com/office/drawing/2014/main" val="10001"/>
                  </a:ext>
                </a:extLst>
              </a:tr>
              <a:tr h="889764">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a:effectLst/>
                        </a:rPr>
                        <a:t>https://poformule.ru</a:t>
                      </a:r>
                      <a:endParaRPr lang="en-US" sz="1050" b="0" i="0" u="none" strike="noStrike">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Калькулятор показателей рентабельности</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Сайт позволяет рассчитать показатели рентабельности инвестиций, проекта в целом, актива и так далее</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Узкая направленность, нет информации о конкретных экономических показателях</a:t>
                      </a:r>
                      <a:endParaRPr lang="ru-RU" sz="1050" b="0" i="0" u="none" strike="noStrike" dirty="0">
                        <a:solidFill>
                          <a:srgbClr val="000000"/>
                        </a:solidFill>
                        <a:effectLst/>
                        <a:latin typeface="Times New Roman" panose="02020603050405020304" pitchFamily="18" charset="0"/>
                      </a:endParaRPr>
                    </a:p>
                  </a:txBody>
                  <a:tcPr marL="6044" marR="6044" marT="6044" marB="0" anchor="ctr"/>
                </a:tc>
                <a:extLst>
                  <a:ext uri="{0D108BD9-81ED-4DB2-BD59-A6C34878D82A}">
                    <a16:rowId xmlns:a16="http://schemas.microsoft.com/office/drawing/2014/main" val="10002"/>
                  </a:ext>
                </a:extLst>
              </a:tr>
              <a:tr h="1038058">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a:effectLst/>
                        </a:rPr>
                        <a:t>https://www.audit-it.ru</a:t>
                      </a:r>
                      <a:endParaRPr lang="en-US" sz="1050" b="0" i="0" u="none" strike="noStrike">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Финансовый аналитик</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Сайт по данным бухгалтерской отчетности выводит отчет, ничем не отличающийся от составленного аналитиком-профессионалом</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Долгая загрузка сайта, представлена неполная информация о конкретных экономических показателях </a:t>
                      </a:r>
                      <a:endParaRPr lang="ru-RU" sz="1050" b="0" i="0" u="none" strike="noStrike" dirty="0">
                        <a:solidFill>
                          <a:srgbClr val="000000"/>
                        </a:solidFill>
                        <a:effectLst/>
                        <a:latin typeface="Times New Roman" panose="02020603050405020304" pitchFamily="18" charset="0"/>
                      </a:endParaRPr>
                    </a:p>
                  </a:txBody>
                  <a:tcPr marL="6044" marR="6044" marT="6044" marB="0" anchor="ctr"/>
                </a:tc>
                <a:extLst>
                  <a:ext uri="{0D108BD9-81ED-4DB2-BD59-A6C34878D82A}">
                    <a16:rowId xmlns:a16="http://schemas.microsoft.com/office/drawing/2014/main" val="10003"/>
                  </a:ext>
                </a:extLst>
              </a:tr>
              <a:tr h="1117498">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a:effectLst/>
                        </a:rPr>
                        <a:t>https://promo.jetstyle.ru</a:t>
                      </a:r>
                      <a:endParaRPr lang="en-US" sz="1050" b="0" i="0" u="none" strike="noStrike">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Калькулятор юнит-экономики</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Помогает рассчитать экономику проекта</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Неудобный интерфейс, отсутствие информации о показателях, сложность восприятия информации</a:t>
                      </a:r>
                      <a:endParaRPr lang="ru-RU" sz="1050" b="0" i="0" u="none" strike="noStrike" dirty="0">
                        <a:solidFill>
                          <a:srgbClr val="000000"/>
                        </a:solidFill>
                        <a:effectLst/>
                        <a:latin typeface="Times New Roman" panose="02020603050405020304" pitchFamily="18" charset="0"/>
                      </a:endParaRPr>
                    </a:p>
                  </a:txBody>
                  <a:tcPr marL="6044" marR="6044" marT="6044" marB="0" anchor="ctr"/>
                </a:tc>
                <a:extLst>
                  <a:ext uri="{0D108BD9-81ED-4DB2-BD59-A6C34878D82A}">
                    <a16:rowId xmlns:a16="http://schemas.microsoft.com/office/drawing/2014/main" val="10004"/>
                  </a:ext>
                </a:extLst>
              </a:tr>
              <a:tr h="936104">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a:effectLst/>
                        </a:rPr>
                        <a:t>https://www.semestr.online</a:t>
                      </a:r>
                      <a:endParaRPr lang="en-US" sz="1050" b="0" i="0" u="none" strike="noStrike">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a:effectLst/>
                        </a:rPr>
                        <a:t>Калькулятор по направлениям</a:t>
                      </a:r>
                      <a:endParaRPr lang="ru-RU" sz="1050" b="0" i="0" u="none" strike="noStrike">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Сайт даёт возможность расчёта показателей по различным направлениям: информатика, экономика, финансы, методы оптимальных решений и </a:t>
                      </a:r>
                      <a:r>
                        <a:rPr lang="ru-RU" sz="1050" u="none" strike="noStrike" dirty="0" err="1">
                          <a:effectLst/>
                        </a:rPr>
                        <a:t>web</a:t>
                      </a:r>
                      <a:r>
                        <a:rPr lang="ru-RU" sz="1050" u="none" strike="noStrike" dirty="0">
                          <a:effectLst/>
                        </a:rPr>
                        <a:t>-сервисы </a:t>
                      </a:r>
                      <a:endParaRPr lang="ru-RU" sz="1050" b="0" i="0" u="none" strike="noStrike" dirty="0">
                        <a:solidFill>
                          <a:srgbClr val="000000"/>
                        </a:solidFill>
                        <a:effectLst/>
                        <a:latin typeface="Times New Roman" panose="02020603050405020304" pitchFamily="18" charset="0"/>
                      </a:endParaRPr>
                    </a:p>
                  </a:txBody>
                  <a:tcPr marL="6044" marR="6044" marT="6044"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l" fontAlgn="ctr"/>
                      <a:r>
                        <a:rPr lang="ru-RU" sz="1050" u="none" strike="noStrike" dirty="0">
                          <a:effectLst/>
                        </a:rPr>
                        <a:t>Сложность восприятия информации</a:t>
                      </a:r>
                      <a:endParaRPr lang="ru-RU" sz="1050" b="0" i="0" u="none" strike="noStrike" dirty="0">
                        <a:solidFill>
                          <a:srgbClr val="000000"/>
                        </a:solidFill>
                        <a:effectLst/>
                        <a:latin typeface="Times New Roman" panose="02020603050405020304" pitchFamily="18" charset="0"/>
                      </a:endParaRPr>
                    </a:p>
                  </a:txBody>
                  <a:tcPr marL="6044" marR="6044" marT="6044" marB="0"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18" name="Google Shape;118;p2"/>
          <p:cNvGrpSpPr/>
          <p:nvPr/>
        </p:nvGrpSpPr>
        <p:grpSpPr bwMode="auto">
          <a:xfrm>
            <a:off x="-18522" y="6358525"/>
            <a:ext cx="569906" cy="506843"/>
            <a:chOff x="-1" y="0"/>
            <a:chExt cx="569904" cy="506841"/>
          </a:xfrm>
        </p:grpSpPr>
        <p:sp>
          <p:nvSpPr>
            <p:cNvPr id="119" name="Google Shape;119;p2"/>
            <p:cNvSpPr/>
            <p:nvPr/>
          </p:nvSpPr>
          <p:spPr bwMode="auto">
            <a:xfrm>
              <a:off x="-1" y="0"/>
              <a:ext cx="542260" cy="506841"/>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20" name="Google Shape;120;p2"/>
            <p:cNvSpPr txBox="1"/>
            <p:nvPr/>
          </p:nvSpPr>
          <p:spPr bwMode="auto">
            <a:xfrm>
              <a:off x="1017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
                  <a:srgbClr val="FFFFFF"/>
                </a:buClr>
                <a:buSzPts val="1200"/>
                <a:buFont typeface="Arial"/>
                <a:buNone/>
                <a:tabLst/>
                <a:defRPr/>
              </a:pPr>
              <a:r>
                <a:rPr lang="ru-RU" sz="1200" noProof="0" dirty="0">
                  <a:solidFill>
                    <a:srgbClr val="FFFFFF"/>
                  </a:solidFill>
                </a:rPr>
                <a:t>8</a:t>
              </a:r>
              <a:endParaRPr kumimoji="0" sz="1400" b="0" i="0" u="none" strike="noStrike" kern="0" cap="none" spc="0" normalizeH="0" baseline="0" noProof="0" dirty="0">
                <a:ln>
                  <a:noFill/>
                </a:ln>
                <a:solidFill>
                  <a:srgbClr val="000000"/>
                </a:solidFill>
                <a:effectLst/>
                <a:uLnTx/>
                <a:uFillTx/>
                <a:latin typeface="Arial"/>
                <a:cs typeface="Arial"/>
              </a:endParaRPr>
            </a:p>
          </p:txBody>
        </p:sp>
      </p:grpSp>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600"/>
              <a:buFont typeface="Arial"/>
              <a:buNone/>
              <a:tabLst/>
              <a:defRPr/>
            </a:pPr>
            <a:r>
              <a:rPr kumimoji="0" lang="ru-RU" sz="1600" b="1" i="0" u="none" strike="noStrike" kern="0" cap="none" spc="0" normalizeH="0" baseline="0" noProof="0">
                <a:ln>
                  <a:noFill/>
                </a:ln>
                <a:solidFill>
                  <a:srgbClr val="000000"/>
                </a:solidFill>
                <a:effectLst/>
                <a:uLnTx/>
                <a:uFillTx/>
                <a:latin typeface="Arial"/>
                <a:cs typeface="Arial"/>
              </a:rPr>
              <a:t>КОНКУРЕНТЫ</a:t>
            </a:r>
            <a:endParaRPr kumimoji="0" sz="1600" b="1" i="0" u="none" strike="noStrike" kern="0" cap="none" spc="0" normalizeH="0" baseline="0" noProof="0">
              <a:ln>
                <a:noFill/>
              </a:ln>
              <a:solidFill>
                <a:srgbClr val="000000"/>
              </a:solidFill>
              <a:effectLst/>
              <a:uLnTx/>
              <a:uFillTx/>
              <a:latin typeface="Arial"/>
              <a:ea typeface="Arial"/>
              <a:cs typeface="Arial"/>
            </a:endParaRPr>
          </a:p>
        </p:txBody>
      </p:sp>
      <p:grpSp>
        <p:nvGrpSpPr>
          <p:cNvPr id="8" name="Google Shape;123;p2"/>
          <p:cNvGrpSpPr/>
          <p:nvPr/>
        </p:nvGrpSpPr>
        <p:grpSpPr bwMode="auto">
          <a:xfrm>
            <a:off x="0" y="692501"/>
            <a:ext cx="2624903" cy="97077"/>
            <a:chOff x="0" y="692501"/>
            <a:chExt cx="2624903" cy="97077"/>
          </a:xfrm>
        </p:grpSpPr>
        <p:sp>
          <p:nvSpPr>
            <p:cNvPr id="9"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0"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1"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2"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3"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grpSp>
      <p:sp>
        <p:nvSpPr>
          <p:cNvPr id="14" name="Google Shape;121;p2"/>
          <p:cNvSpPr txBox="1"/>
          <p:nvPr/>
        </p:nvSpPr>
        <p:spPr bwMode="auto">
          <a:xfrm>
            <a:off x="18533" y="218816"/>
            <a:ext cx="12173467" cy="523180"/>
          </a:xfrm>
          <a:prstGeom prst="rect">
            <a:avLst/>
          </a:prstGeom>
          <a:noFill/>
          <a:ln>
            <a:noFill/>
          </a:ln>
        </p:spPr>
        <p:txBody>
          <a:bodyPr spcFirstLastPara="1" wrap="square" lIns="45700" tIns="45700" rIns="45700" bIns="45700" anchor="t" anchorCtr="0">
            <a:spAutoFit/>
          </a:bodyPr>
          <a:lstStyle/>
          <a:p>
            <a:pPr marL="0" marR="0" lvl="8" indent="0" algn="ctr" defTabSz="914400" eaLnBrk="1" fontAlgn="auto" latinLnBrk="0" hangingPunct="1">
              <a:lnSpc>
                <a:spcPct val="100000"/>
              </a:lnSpc>
              <a:spcBef>
                <a:spcPts val="0"/>
              </a:spcBef>
              <a:spcAft>
                <a:spcPts val="0"/>
              </a:spcAft>
              <a:buClr>
                <a:srgbClr val="1B1B1B"/>
              </a:buClr>
              <a:buSzPts val="1600"/>
              <a:buFont typeface="Arial"/>
              <a:buNone/>
              <a:tabLst/>
              <a:defRPr/>
            </a:pPr>
            <a:r>
              <a:rPr kumimoji="0" lang="ru-RU" sz="2800" b="0" i="0" u="none" strike="noStrike" kern="0" cap="none" spc="0" normalizeH="0" baseline="0" noProof="0" dirty="0">
                <a:ln>
                  <a:noFill/>
                </a:ln>
                <a:solidFill>
                  <a:srgbClr val="8F00FF"/>
                </a:solidFill>
                <a:effectLst/>
                <a:uLnTx/>
                <a:uFillTx/>
                <a:latin typeface="Arial"/>
                <a:ea typeface="Arial"/>
                <a:cs typeface="Arial"/>
              </a:rPr>
              <a:t>Иностранные аналоги </a:t>
            </a:r>
          </a:p>
        </p:txBody>
      </p:sp>
      <p:graphicFrame>
        <p:nvGraphicFramePr>
          <p:cNvPr id="15" name="Таблица 14">
            <a:extLst>
              <a:ext uri="{FF2B5EF4-FFF2-40B4-BE49-F238E27FC236}">
                <a16:creationId xmlns:a16="http://schemas.microsoft.com/office/drawing/2014/main" id="{90C7110B-909F-42D1-8365-8DA38948F92C}"/>
              </a:ext>
            </a:extLst>
          </p:cNvPr>
          <p:cNvGraphicFramePr>
            <a:graphicFrameLocks noGrp="1"/>
          </p:cNvGraphicFramePr>
          <p:nvPr>
            <p:extLst>
              <p:ext uri="{D42A27DB-BD31-4B8C-83A1-F6EECF244321}">
                <p14:modId xmlns:p14="http://schemas.microsoft.com/office/powerpoint/2010/main" val="907846269"/>
              </p:ext>
            </p:extLst>
          </p:nvPr>
        </p:nvGraphicFramePr>
        <p:xfrm>
          <a:off x="252608" y="925705"/>
          <a:ext cx="7342215" cy="5378642"/>
        </p:xfrm>
        <a:graphic>
          <a:graphicData uri="http://schemas.openxmlformats.org/drawingml/2006/table">
            <a:tbl>
              <a:tblPr>
                <a:tableStyleId>{3C2FFA5D-87B4-456A-9821-1D502468CF0F}</a:tableStyleId>
              </a:tblPr>
              <a:tblGrid>
                <a:gridCol w="1088702">
                  <a:extLst>
                    <a:ext uri="{9D8B030D-6E8A-4147-A177-3AD203B41FA5}">
                      <a16:colId xmlns:a16="http://schemas.microsoft.com/office/drawing/2014/main" val="20000"/>
                    </a:ext>
                  </a:extLst>
                </a:gridCol>
                <a:gridCol w="1219855">
                  <a:extLst>
                    <a:ext uri="{9D8B030D-6E8A-4147-A177-3AD203B41FA5}">
                      <a16:colId xmlns:a16="http://schemas.microsoft.com/office/drawing/2014/main" val="20001"/>
                    </a:ext>
                  </a:extLst>
                </a:gridCol>
                <a:gridCol w="2944479">
                  <a:extLst>
                    <a:ext uri="{9D8B030D-6E8A-4147-A177-3AD203B41FA5}">
                      <a16:colId xmlns:a16="http://schemas.microsoft.com/office/drawing/2014/main" val="20002"/>
                    </a:ext>
                  </a:extLst>
                </a:gridCol>
                <a:gridCol w="2089179">
                  <a:extLst>
                    <a:ext uri="{9D8B030D-6E8A-4147-A177-3AD203B41FA5}">
                      <a16:colId xmlns:a16="http://schemas.microsoft.com/office/drawing/2014/main" val="20003"/>
                    </a:ext>
                  </a:extLst>
                </a:gridCol>
              </a:tblGrid>
              <a:tr h="172685">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b="1" u="none" strike="noStrike" dirty="0">
                          <a:effectLst/>
                        </a:rPr>
                        <a:t>Название сайта</a:t>
                      </a:r>
                      <a:endParaRPr lang="ru-RU" sz="1050" b="1"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b="1" u="none" strike="noStrike" dirty="0">
                          <a:effectLst/>
                        </a:rPr>
                        <a:t>Направление</a:t>
                      </a:r>
                      <a:endParaRPr lang="ru-RU" sz="1050" b="1"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b="1" u="none" strike="noStrike" dirty="0">
                          <a:effectLst/>
                        </a:rPr>
                        <a:t>Достоинства</a:t>
                      </a:r>
                      <a:endParaRPr lang="ru-RU" sz="1050" b="1"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b="1" u="none" strike="noStrike" dirty="0">
                          <a:effectLst/>
                        </a:rPr>
                        <a:t>Недостатки</a:t>
                      </a:r>
                      <a:endParaRPr lang="ru-RU" sz="1050" b="1" i="0" u="none" strike="noStrike" dirty="0">
                        <a:solidFill>
                          <a:srgbClr val="000000"/>
                        </a:solidFill>
                        <a:effectLst/>
                        <a:latin typeface="Times New Roman" panose="02020603050405020304" pitchFamily="18" charset="0"/>
                      </a:endParaRPr>
                    </a:p>
                  </a:txBody>
                  <a:tcPr marL="5427" marR="5427" marT="5427" marB="0" anchor="ctr"/>
                </a:tc>
                <a:extLst>
                  <a:ext uri="{0D108BD9-81ED-4DB2-BD59-A6C34878D82A}">
                    <a16:rowId xmlns:a16="http://schemas.microsoft.com/office/drawing/2014/main" val="10000"/>
                  </a:ext>
                </a:extLst>
              </a:tr>
              <a:tr h="1174808">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dirty="0">
                          <a:effectLst/>
                        </a:rPr>
                        <a:t>www.ereport.ru</a:t>
                      </a:r>
                      <a:endParaRPr lang="en-US"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Обзорная информация по мировой экономике</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На сайте Вы найдете полезную информацию по экономике разных стран мира, узнаете самые свежие новости, сможете прочитать экономический обзор за последний месяц. Посетив сайт Вы узнаете котировки фондовых индексов, цены на нефть и металлы, средние за последний месяц. </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Нет информации о конкретных экономических показателях</a:t>
                      </a:r>
                      <a:endParaRPr lang="ru-RU" sz="1050" b="0" i="0" u="none" strike="noStrike" dirty="0">
                        <a:solidFill>
                          <a:srgbClr val="000000"/>
                        </a:solidFill>
                        <a:effectLst/>
                        <a:latin typeface="Times New Roman" panose="02020603050405020304" pitchFamily="18" charset="0"/>
                      </a:endParaRPr>
                    </a:p>
                  </a:txBody>
                  <a:tcPr marL="5427" marR="5427" marT="5427" marB="0" anchor="ctr"/>
                </a:tc>
                <a:extLst>
                  <a:ext uri="{0D108BD9-81ED-4DB2-BD59-A6C34878D82A}">
                    <a16:rowId xmlns:a16="http://schemas.microsoft.com/office/drawing/2014/main" val="10001"/>
                  </a:ext>
                </a:extLst>
              </a:tr>
              <a:tr h="840767">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dirty="0">
                          <a:effectLst/>
                        </a:rPr>
                        <a:t>www.stplan.ru</a:t>
                      </a:r>
                      <a:endParaRPr lang="en-US"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экономика и управление</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Сайт посвящен вопросам экономики и управления. Здесь представлены новости и статьи по экономике, стратегическому управлению и планированию - как чисто теоретические, так и с практическим уклоном.</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Нет информации о конкретных экономических показателях</a:t>
                      </a:r>
                      <a:endParaRPr lang="ru-RU" sz="1050" b="0" i="0" u="none" strike="noStrike" dirty="0">
                        <a:solidFill>
                          <a:srgbClr val="000000"/>
                        </a:solidFill>
                        <a:effectLst/>
                        <a:latin typeface="Times New Roman" panose="02020603050405020304" pitchFamily="18" charset="0"/>
                      </a:endParaRPr>
                    </a:p>
                  </a:txBody>
                  <a:tcPr marL="5427" marR="5427" marT="5427" marB="0" anchor="ctr"/>
                </a:tc>
                <a:extLst>
                  <a:ext uri="{0D108BD9-81ED-4DB2-BD59-A6C34878D82A}">
                    <a16:rowId xmlns:a16="http://schemas.microsoft.com/office/drawing/2014/main" val="10002"/>
                  </a:ext>
                </a:extLst>
              </a:tr>
              <a:tr h="1007787">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К2Капитал</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 экономическое информационное агентство</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Новостной сайт, есть много аналитической информации, часть за деньги. Публикует информацию касающуюся зарубежных компаний, американской экономики и фондового рынка + совсем немного информации по другим странам.</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Высокая стоимость, Нет информации о конкретных экономических показателях</a:t>
                      </a:r>
                      <a:endParaRPr lang="ru-RU" sz="1050" b="0" i="0" u="none" strike="noStrike" dirty="0">
                        <a:solidFill>
                          <a:srgbClr val="000000"/>
                        </a:solidFill>
                        <a:effectLst/>
                        <a:latin typeface="Times New Roman" panose="02020603050405020304" pitchFamily="18" charset="0"/>
                      </a:endParaRPr>
                    </a:p>
                  </a:txBody>
                  <a:tcPr marL="5427" marR="5427" marT="5427" marB="0" anchor="ctr"/>
                </a:tc>
                <a:extLst>
                  <a:ext uri="{0D108BD9-81ED-4DB2-BD59-A6C34878D82A}">
                    <a16:rowId xmlns:a16="http://schemas.microsoft.com/office/drawing/2014/main" val="10003"/>
                  </a:ext>
                </a:extLst>
              </a:tr>
              <a:tr h="1007787">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dirty="0">
                          <a:effectLst/>
                        </a:rPr>
                        <a:t> Bloomberg News</a:t>
                      </a:r>
                      <a:endParaRPr lang="en-US"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Информационно-аналитическое агентство</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Сайт информационного аналитического агентства </a:t>
                      </a:r>
                      <a:r>
                        <a:rPr lang="ru-RU" sz="1050" u="none" strike="noStrike" dirty="0" err="1">
                          <a:effectLst/>
                        </a:rPr>
                        <a:t>Bloomberg</a:t>
                      </a:r>
                      <a:r>
                        <a:rPr lang="ru-RU" sz="1050" u="none" strike="noStrike" dirty="0">
                          <a:effectLst/>
                        </a:rPr>
                        <a:t> </a:t>
                      </a:r>
                      <a:r>
                        <a:rPr lang="ru-RU" sz="1050" u="none" strike="noStrike" dirty="0" err="1">
                          <a:effectLst/>
                        </a:rPr>
                        <a:t>News</a:t>
                      </a:r>
                      <a:r>
                        <a:rPr lang="ru-RU" sz="1050" u="none" strike="noStrike" dirty="0">
                          <a:effectLst/>
                        </a:rPr>
                        <a:t>. На сайте представлены самые свежие экономические новости. Онлайн котировки ведущих мировых индексов и курсов валют. Много информации по разным направлениям.</a:t>
                      </a:r>
                      <a:endParaRPr lang="ru-RU" sz="1050" b="0" i="0" u="none" strike="noStrike" dirty="0">
                        <a:solidFill>
                          <a:srgbClr val="00000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Долгая загрузка сайта, Нет информации о конкретных экономических показателях</a:t>
                      </a:r>
                      <a:endParaRPr lang="ru-RU" sz="1050" b="0" i="0" u="none" strike="noStrike" dirty="0">
                        <a:solidFill>
                          <a:srgbClr val="000000"/>
                        </a:solidFill>
                        <a:effectLst/>
                        <a:latin typeface="Times New Roman" panose="02020603050405020304" pitchFamily="18" charset="0"/>
                      </a:endParaRPr>
                    </a:p>
                  </a:txBody>
                  <a:tcPr marL="5427" marR="5427" marT="5427" marB="0" anchor="ctr"/>
                </a:tc>
                <a:extLst>
                  <a:ext uri="{0D108BD9-81ED-4DB2-BD59-A6C34878D82A}">
                    <a16:rowId xmlns:a16="http://schemas.microsoft.com/office/drawing/2014/main" val="10004"/>
                  </a:ext>
                </a:extLst>
              </a:tr>
              <a:tr h="1174808">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en-US" sz="1050" u="none" strike="noStrike" dirty="0">
                          <a:effectLst/>
                        </a:rPr>
                        <a:t>FINVIZ</a:t>
                      </a:r>
                      <a:endParaRPr lang="en-US" sz="1050" b="0" i="0" u="none" strike="noStrike" dirty="0">
                        <a:solidFill>
                          <a:srgbClr val="262C4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algn="ctr" fontAlgn="ctr"/>
                      <a:r>
                        <a:rPr lang="ru-RU" sz="1050" u="none" strike="noStrike" dirty="0">
                          <a:effectLst/>
                        </a:rPr>
                        <a:t>Рыночный </a:t>
                      </a:r>
                      <a:r>
                        <a:rPr lang="ru-RU" sz="1050" u="none" strike="noStrike" dirty="0" err="1">
                          <a:effectLst/>
                        </a:rPr>
                        <a:t>скринер</a:t>
                      </a:r>
                      <a:r>
                        <a:rPr lang="ru-RU" sz="1050" u="none" strike="noStrike" dirty="0">
                          <a:effectLst/>
                        </a:rPr>
                        <a:t> с большим количеством аналитических данных</a:t>
                      </a:r>
                      <a:endParaRPr lang="ru-RU" sz="1050" b="0" i="0" u="none" strike="noStrike" dirty="0">
                        <a:solidFill>
                          <a:srgbClr val="262C4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Функционал сайта позволяет искать статистику по биржевым инструментам, отбирать акции по разным признакам и следить за рыночными картами. Пользоваться всей информацией можно без регистрации. Платная версия сайта предлагает мгновенный доступ к биржевой информации.</a:t>
                      </a:r>
                      <a:endParaRPr lang="ru-RU" sz="1050" b="0" i="0" u="none" strike="noStrike" dirty="0">
                        <a:solidFill>
                          <a:srgbClr val="262C40"/>
                        </a:solidFill>
                        <a:effectLst/>
                        <a:latin typeface="Times New Roman" panose="02020603050405020304" pitchFamily="18" charset="0"/>
                      </a:endParaRPr>
                    </a:p>
                  </a:txBody>
                  <a:tcPr marL="5427" marR="5427" marT="5427" marB="0" anchor="ctr"/>
                </a:tc>
                <a:tc>
                  <a:txBody>
                    <a:bodyPr/>
                    <a:lstStyle>
                      <a:lvl1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1pPr>
                      <a:lvl2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2pPr>
                      <a:lvl3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3pPr>
                      <a:lvl4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4pPr>
                      <a:lvl5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5pPr>
                      <a:lvl6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6pPr>
                      <a:lvl7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7pPr>
                      <a:lvl8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8pPr>
                      <a:lvl9pPr marR="0" algn="l">
                        <a:lnSpc>
                          <a:spcPct val="100000"/>
                        </a:lnSpc>
                        <a:spcBef>
                          <a:spcPts val="0"/>
                        </a:spcBef>
                        <a:spcAft>
                          <a:spcPts val="0"/>
                        </a:spcAft>
                        <a:buClr>
                          <a:srgbClr val="000000"/>
                        </a:buClr>
                        <a:buFont typeface="Arial"/>
                        <a:defRPr sz="1400" b="0" i="0" u="none" strike="noStrike" cap="none">
                          <a:solidFill>
                            <a:schemeClr val="dk1"/>
                          </a:solidFill>
                          <a:latin typeface="Calibri"/>
                        </a:defRPr>
                      </a:lvl9pPr>
                    </a:lstStyle>
                    <a:p>
                      <a:pPr indent="144000" algn="l" fontAlgn="ctr"/>
                      <a:r>
                        <a:rPr lang="ru-RU" sz="1050" u="none" strike="noStrike" dirty="0">
                          <a:effectLst/>
                        </a:rPr>
                        <a:t>Узкая направленность,  Нет информации о конкретных экономических показателях</a:t>
                      </a:r>
                      <a:endParaRPr lang="ru-RU" sz="1050" b="0" i="0" u="none" strike="noStrike" dirty="0">
                        <a:solidFill>
                          <a:srgbClr val="000000"/>
                        </a:solidFill>
                        <a:effectLst/>
                        <a:latin typeface="Times New Roman" panose="02020603050405020304" pitchFamily="18" charset="0"/>
                      </a:endParaRPr>
                    </a:p>
                  </a:txBody>
                  <a:tcPr marL="5427" marR="5427" marT="5427" marB="0" anchor="ctr"/>
                </a:tc>
                <a:extLst>
                  <a:ext uri="{0D108BD9-81ED-4DB2-BD59-A6C34878D82A}">
                    <a16:rowId xmlns:a16="http://schemas.microsoft.com/office/drawing/2014/main" val="10005"/>
                  </a:ext>
                </a:extLst>
              </a:tr>
            </a:tbl>
          </a:graphicData>
        </a:graphic>
      </p:graphicFrame>
      <p:graphicFrame>
        <p:nvGraphicFramePr>
          <p:cNvPr id="17" name="Диаграмма 16"/>
          <p:cNvGraphicFramePr>
            <a:graphicFrameLocks/>
          </p:cNvGraphicFramePr>
          <p:nvPr>
            <p:extLst>
              <p:ext uri="{D42A27DB-BD31-4B8C-83A1-F6EECF244321}">
                <p14:modId xmlns:p14="http://schemas.microsoft.com/office/powerpoint/2010/main" val="467215560"/>
              </p:ext>
            </p:extLst>
          </p:nvPr>
        </p:nvGraphicFramePr>
        <p:xfrm>
          <a:off x="7104112" y="1905288"/>
          <a:ext cx="5754632" cy="34679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0383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a:solidFill>
                  <a:schemeClr val="dk1"/>
                </a:solidFill>
              </a:rPr>
              <a:t>ЦЕЛЕВАЯ АУДИТОРИЯ</a:t>
            </a:r>
            <a:endParaRPr sz="1600" b="1" i="0" u="none" strike="noStrike" cap="none">
              <a:solidFill>
                <a:schemeClr val="dk1"/>
              </a:solidFill>
              <a:latin typeface="Arial"/>
              <a:ea typeface="Arial"/>
              <a:cs typeface="Arial"/>
            </a:endParaRPr>
          </a:p>
        </p:txBody>
      </p:sp>
      <p:grpSp>
        <p:nvGrpSpPr>
          <p:cNvPr id="8" name="Google Shape;123;p2"/>
          <p:cNvGrpSpPr/>
          <p:nvPr/>
        </p:nvGrpSpPr>
        <p:grpSpPr bwMode="auto">
          <a:xfrm>
            <a:off x="0" y="692501"/>
            <a:ext cx="2624903" cy="97077"/>
            <a:chOff x="0" y="692501"/>
            <a:chExt cx="2624903" cy="97077"/>
          </a:xfrm>
        </p:grpSpPr>
        <p:sp>
          <p:nvSpPr>
            <p:cNvPr id="9"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0"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1"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2"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3"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grpSp>
        <p:nvGrpSpPr>
          <p:cNvPr id="15" name="Google Shape;133;p3"/>
          <p:cNvGrpSpPr/>
          <p:nvPr/>
        </p:nvGrpSpPr>
        <p:grpSpPr bwMode="auto">
          <a:xfrm>
            <a:off x="-18522" y="6358525"/>
            <a:ext cx="542262" cy="506843"/>
            <a:chOff x="-1" y="0"/>
            <a:chExt cx="542260" cy="506841"/>
          </a:xfrm>
        </p:grpSpPr>
        <p:sp>
          <p:nvSpPr>
            <p:cNvPr id="16" name="Google Shape;134;p3"/>
            <p:cNvSpPr/>
            <p:nvPr/>
          </p:nvSpPr>
          <p:spPr bwMode="auto">
            <a:xfrm>
              <a:off x="-1" y="0"/>
              <a:ext cx="542260" cy="506841"/>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7" name="Google Shape;135;p3"/>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ru-RU" sz="1200" dirty="0">
                  <a:solidFill>
                    <a:srgbClr val="FFFFFF"/>
                  </a:solidFill>
                </a:rPr>
                <a:t>9</a:t>
              </a:r>
              <a:endParaRPr dirty="0"/>
            </a:p>
          </p:txBody>
        </p:sp>
      </p:grpSp>
      <p:sp>
        <p:nvSpPr>
          <p:cNvPr id="18" name="TextBox 17">
            <a:extLst>
              <a:ext uri="{FF2B5EF4-FFF2-40B4-BE49-F238E27FC236}">
                <a16:creationId xmlns:a16="http://schemas.microsoft.com/office/drawing/2014/main" id="{C442F3B6-914E-4ED0-B236-50C11A2C8D53}"/>
              </a:ext>
            </a:extLst>
          </p:cNvPr>
          <p:cNvSpPr txBox="1"/>
          <p:nvPr/>
        </p:nvSpPr>
        <p:spPr>
          <a:xfrm>
            <a:off x="252608" y="1062787"/>
            <a:ext cx="11579698" cy="1323439"/>
          </a:xfrm>
          <a:prstGeom prst="rect">
            <a:avLst/>
          </a:prstGeom>
          <a:noFill/>
        </p:spPr>
        <p:txBody>
          <a:bodyPr wrap="square">
            <a:spAutoFit/>
          </a:bodyPr>
          <a:lstStyle/>
          <a:p>
            <a:pPr indent="360000" algn="just"/>
            <a:r>
              <a:rPr lang="ru-RU" sz="2000" dirty="0">
                <a:solidFill>
                  <a:srgbClr val="CC00FF"/>
                </a:solidFill>
              </a:rPr>
              <a:t>На начальном этапе развития проекта </a:t>
            </a:r>
            <a:r>
              <a:rPr lang="en-US" sz="2000" dirty="0" err="1">
                <a:solidFill>
                  <a:srgbClr val="CC00FF"/>
                </a:solidFill>
              </a:rPr>
              <a:t>Finsearch</a:t>
            </a:r>
            <a:r>
              <a:rPr lang="en-US" sz="2000" dirty="0">
                <a:solidFill>
                  <a:srgbClr val="CC00FF"/>
                </a:solidFill>
              </a:rPr>
              <a:t> </a:t>
            </a:r>
            <a:r>
              <a:rPr lang="ru-RU" sz="2000" dirty="0">
                <a:solidFill>
                  <a:srgbClr val="CC00FF"/>
                </a:solidFill>
              </a:rPr>
              <a:t>целевая аудитория, а именно потенциальные пользователи – студенты университета БГТУ. им. В. Г. Шухова. В дальнейшем, по мере продвижения, данная идея будет масштабироваться. На схеме </a:t>
            </a:r>
            <a:r>
              <a:rPr lang="ru-RU" sz="2000" dirty="0" smtClean="0">
                <a:solidFill>
                  <a:srgbClr val="CC00FF"/>
                </a:solidFill>
              </a:rPr>
              <a:t>представлен ближайший </a:t>
            </a:r>
            <a:r>
              <a:rPr lang="ru-RU" sz="2000" dirty="0" err="1">
                <a:solidFill>
                  <a:srgbClr val="CC00FF"/>
                </a:solidFill>
              </a:rPr>
              <a:t>таргет</a:t>
            </a:r>
            <a:r>
              <a:rPr lang="ru-RU" sz="2000" dirty="0">
                <a:solidFill>
                  <a:srgbClr val="CC00FF"/>
                </a:solidFill>
              </a:rPr>
              <a:t> проекта.</a:t>
            </a:r>
          </a:p>
        </p:txBody>
      </p:sp>
      <p:graphicFrame>
        <p:nvGraphicFramePr>
          <p:cNvPr id="19" name="Схема 18"/>
          <p:cNvGraphicFramePr/>
          <p:nvPr>
            <p:extLst>
              <p:ext uri="{D42A27DB-BD31-4B8C-83A1-F6EECF244321}">
                <p14:modId xmlns:p14="http://schemas.microsoft.com/office/powerpoint/2010/main" val="3721553761"/>
              </p:ext>
            </p:extLst>
          </p:nvPr>
        </p:nvGraphicFramePr>
        <p:xfrm>
          <a:off x="252608" y="2287527"/>
          <a:ext cx="11850828"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dirty="0" smtClean="0">
                <a:solidFill>
                  <a:schemeClr val="dk1"/>
                </a:solidFill>
              </a:rPr>
              <a:t>ДОРОЖНАЯ КАРТА</a:t>
            </a:r>
            <a:endParaRPr lang="ru-RU" sz="1600" b="1" i="0" u="none" strike="noStrike" cap="none" dirty="0">
              <a:solidFill>
                <a:schemeClr val="dk1"/>
              </a:solidFill>
              <a:latin typeface="Arial"/>
              <a:ea typeface="Arial"/>
              <a:cs typeface="Arial"/>
            </a:endParaRPr>
          </a:p>
        </p:txBody>
      </p:sp>
      <p:grpSp>
        <p:nvGrpSpPr>
          <p:cNvPr id="8" name="Google Shape;123;p2"/>
          <p:cNvGrpSpPr/>
          <p:nvPr/>
        </p:nvGrpSpPr>
        <p:grpSpPr bwMode="auto">
          <a:xfrm>
            <a:off x="0" y="692501"/>
            <a:ext cx="2624903" cy="97077"/>
            <a:chOff x="0" y="692501"/>
            <a:chExt cx="2624903" cy="97077"/>
          </a:xfrm>
        </p:grpSpPr>
        <p:sp>
          <p:nvSpPr>
            <p:cNvPr id="9"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0"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1"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2"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3"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grpSp>
        <p:nvGrpSpPr>
          <p:cNvPr id="15" name="Google Shape;133;p3"/>
          <p:cNvGrpSpPr/>
          <p:nvPr/>
        </p:nvGrpSpPr>
        <p:grpSpPr bwMode="auto">
          <a:xfrm>
            <a:off x="-18522" y="6358525"/>
            <a:ext cx="542262" cy="506843"/>
            <a:chOff x="-1" y="0"/>
            <a:chExt cx="542260" cy="506841"/>
          </a:xfrm>
        </p:grpSpPr>
        <p:sp>
          <p:nvSpPr>
            <p:cNvPr id="16" name="Google Shape;134;p3"/>
            <p:cNvSpPr/>
            <p:nvPr/>
          </p:nvSpPr>
          <p:spPr bwMode="auto">
            <a:xfrm>
              <a:off x="-1" y="0"/>
              <a:ext cx="542260" cy="506841"/>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7" name="Google Shape;135;p3"/>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ru-RU" sz="1200" dirty="0" smtClean="0">
                  <a:solidFill>
                    <a:srgbClr val="FFFFFF"/>
                  </a:solidFill>
                </a:rPr>
                <a:t>10</a:t>
              </a:r>
              <a:endParaRPr dirty="0"/>
            </a:p>
          </p:txBody>
        </p:sp>
      </p:grpSp>
      <p:pic>
        <p:nvPicPr>
          <p:cNvPr id="7" name="Рисунок 6"/>
          <p:cNvPicPr>
            <a:picLocks noChangeAspect="1"/>
          </p:cNvPicPr>
          <p:nvPr/>
        </p:nvPicPr>
        <p:blipFill>
          <a:blip r:embed="rId2"/>
          <a:stretch>
            <a:fillRect/>
          </a:stretch>
        </p:blipFill>
        <p:spPr>
          <a:xfrm>
            <a:off x="523740" y="818153"/>
            <a:ext cx="11116876" cy="5540372"/>
          </a:xfrm>
          <a:prstGeom prst="rect">
            <a:avLst/>
          </a:prstGeom>
        </p:spPr>
      </p:pic>
    </p:spTree>
    <p:extLst>
      <p:ext uri="{BB962C8B-B14F-4D97-AF65-F5344CB8AC3E}">
        <p14:creationId xmlns:p14="http://schemas.microsoft.com/office/powerpoint/2010/main" val="4199446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i="0" u="none" strike="noStrike" cap="none" dirty="0" smtClean="0">
                <a:solidFill>
                  <a:schemeClr val="dk1"/>
                </a:solidFill>
                <a:latin typeface="Arial"/>
                <a:ea typeface="Arial"/>
                <a:cs typeface="Arial"/>
              </a:rPr>
              <a:t>БИЗНЕС-МОДЕЛЬ</a:t>
            </a:r>
            <a:endParaRPr sz="1600" b="1" i="0" u="none" strike="noStrike" cap="none" dirty="0">
              <a:solidFill>
                <a:schemeClr val="dk1"/>
              </a:solidFill>
              <a:latin typeface="Arial"/>
              <a:ea typeface="Arial"/>
              <a:cs typeface="Arial"/>
            </a:endParaRPr>
          </a:p>
        </p:txBody>
      </p:sp>
      <p:grpSp>
        <p:nvGrpSpPr>
          <p:cNvPr id="8" name="Google Shape;123;p2"/>
          <p:cNvGrpSpPr/>
          <p:nvPr/>
        </p:nvGrpSpPr>
        <p:grpSpPr bwMode="auto">
          <a:xfrm>
            <a:off x="0" y="692501"/>
            <a:ext cx="2624903" cy="97077"/>
            <a:chOff x="0" y="692501"/>
            <a:chExt cx="2624903" cy="97077"/>
          </a:xfrm>
        </p:grpSpPr>
        <p:sp>
          <p:nvSpPr>
            <p:cNvPr id="9"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0"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1"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2"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13"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grpSp>
        <p:nvGrpSpPr>
          <p:cNvPr id="15" name="Google Shape;133;p3"/>
          <p:cNvGrpSpPr/>
          <p:nvPr/>
        </p:nvGrpSpPr>
        <p:grpSpPr bwMode="auto">
          <a:xfrm>
            <a:off x="-18522" y="6358525"/>
            <a:ext cx="542262" cy="506843"/>
            <a:chOff x="-1" y="0"/>
            <a:chExt cx="542260" cy="506841"/>
          </a:xfrm>
        </p:grpSpPr>
        <p:sp>
          <p:nvSpPr>
            <p:cNvPr id="16" name="Google Shape;134;p3"/>
            <p:cNvSpPr/>
            <p:nvPr/>
          </p:nvSpPr>
          <p:spPr bwMode="auto">
            <a:xfrm>
              <a:off x="-1" y="0"/>
              <a:ext cx="542260" cy="506841"/>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7" name="Google Shape;135;p3"/>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ru-RU" sz="1200" dirty="0" smtClean="0">
                  <a:solidFill>
                    <a:srgbClr val="FFFFFF"/>
                  </a:solidFill>
                </a:rPr>
                <a:t>11</a:t>
              </a:r>
              <a:endParaRPr dirty="0"/>
            </a:p>
          </p:txBody>
        </p:sp>
      </p:grpSp>
      <p:pic>
        <p:nvPicPr>
          <p:cNvPr id="2" name="Рисунок 1"/>
          <p:cNvPicPr>
            <a:picLocks noChangeAspect="1"/>
          </p:cNvPicPr>
          <p:nvPr/>
        </p:nvPicPr>
        <p:blipFill>
          <a:blip r:embed="rId2"/>
          <a:stretch>
            <a:fillRect/>
          </a:stretch>
        </p:blipFill>
        <p:spPr>
          <a:xfrm>
            <a:off x="966071" y="971207"/>
            <a:ext cx="10259857" cy="4915586"/>
          </a:xfrm>
          <a:prstGeom prst="rect">
            <a:avLst/>
          </a:prstGeom>
        </p:spPr>
      </p:pic>
    </p:spTree>
    <p:extLst>
      <p:ext uri="{BB962C8B-B14F-4D97-AF65-F5344CB8AC3E}">
        <p14:creationId xmlns:p14="http://schemas.microsoft.com/office/powerpoint/2010/main" val="12547433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noFill/>
        <a:effectLst/>
      </p:bgPr>
    </p:bg>
    <p:spTree>
      <p:nvGrpSpPr>
        <p:cNvPr id="1" name=""/>
        <p:cNvGrpSpPr/>
        <p:nvPr/>
      </p:nvGrpSpPr>
      <p:grpSpPr bwMode="auto">
        <a:xfrm>
          <a:off x="0" y="0"/>
          <a:ext cx="0" cy="0"/>
          <a:chOff x="0" y="0"/>
          <a:chExt cx="0" cy="0"/>
        </a:xfrm>
      </p:grpSpPr>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chemeClr val="dk1"/>
              </a:buClr>
              <a:buSzPts val="1600"/>
              <a:buFont typeface="Arial"/>
              <a:buNone/>
              <a:defRPr/>
            </a:pPr>
            <a:r>
              <a:rPr lang="ru-RU" sz="1600" b="1" i="0" u="none" strike="noStrike" cap="none">
                <a:solidFill>
                  <a:schemeClr val="dk1"/>
                </a:solidFill>
                <a:latin typeface="Arial"/>
                <a:ea typeface="Arial"/>
                <a:cs typeface="Arial"/>
              </a:rPr>
              <a:t>ЭКОНОМИЧЕСКИЕ ПОКАЗАТЕЛИ</a:t>
            </a:r>
            <a:endParaRPr b="1"/>
          </a:p>
        </p:txBody>
      </p:sp>
      <p:grpSp>
        <p:nvGrpSpPr>
          <p:cNvPr id="2" name="Google Shape;123;p2"/>
          <p:cNvGrpSpPr/>
          <p:nvPr/>
        </p:nvGrpSpPr>
        <p:grpSpPr bwMode="auto">
          <a:xfrm>
            <a:off x="0" y="692501"/>
            <a:ext cx="2624903" cy="97077"/>
            <a:chOff x="0" y="692501"/>
            <a:chExt cx="2624903" cy="97077"/>
          </a:xfrm>
        </p:grpSpPr>
        <p:sp>
          <p:nvSpPr>
            <p:cNvPr id="3"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4"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5"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6"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sp>
          <p:nvSpPr>
            <p:cNvPr id="7"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grpSp>
      <p:grpSp>
        <p:nvGrpSpPr>
          <p:cNvPr id="8" name="Google Shape;202;p6"/>
          <p:cNvGrpSpPr/>
          <p:nvPr/>
        </p:nvGrpSpPr>
        <p:grpSpPr bwMode="auto">
          <a:xfrm>
            <a:off x="-6779" y="6365338"/>
            <a:ext cx="542262" cy="506843"/>
            <a:chOff x="-1" y="0"/>
            <a:chExt cx="542260" cy="506841"/>
          </a:xfrm>
        </p:grpSpPr>
        <p:sp>
          <p:nvSpPr>
            <p:cNvPr id="9" name="Google Shape;203;p6"/>
            <p:cNvSpPr/>
            <p:nvPr/>
          </p:nvSpPr>
          <p:spPr bwMode="auto">
            <a:xfrm>
              <a:off x="-1" y="0"/>
              <a:ext cx="542260" cy="506841"/>
            </a:xfrm>
            <a:prstGeom prst="rect">
              <a:avLst/>
            </a:prstGeom>
            <a:solidFill>
              <a:srgbClr val="FBB3C1"/>
            </a:solid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800"/>
                <a:buFont typeface="Calibri"/>
                <a:buNone/>
                <a:defRPr/>
              </a:pPr>
              <a:endParaRPr sz="1800" b="0" i="0" u="none" strike="noStrike" cap="none">
                <a:solidFill>
                  <a:srgbClr val="000000"/>
                </a:solidFill>
                <a:latin typeface="Helvetica Neue"/>
                <a:ea typeface="Helvetica Neue"/>
                <a:cs typeface="Helvetica Neue"/>
              </a:endParaRPr>
            </a:p>
          </p:txBody>
        </p:sp>
        <p:sp>
          <p:nvSpPr>
            <p:cNvPr id="10" name="Google Shape;204;p6"/>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a:lnSpc>
                  <a:spcPct val="100000"/>
                </a:lnSpc>
                <a:spcBef>
                  <a:spcPts val="0"/>
                </a:spcBef>
                <a:spcAft>
                  <a:spcPts val="0"/>
                </a:spcAft>
                <a:buClr>
                  <a:srgbClr val="FFFFFF"/>
                </a:buClr>
                <a:buSzPts val="1200"/>
                <a:buFont typeface="Arial"/>
                <a:buNone/>
                <a:defRPr/>
              </a:pPr>
              <a:r>
                <a:rPr lang="ru-RU" sz="1200" dirty="0" smtClean="0">
                  <a:solidFill>
                    <a:srgbClr val="FFFFFF"/>
                  </a:solidFill>
                </a:rPr>
                <a:t>12</a:t>
              </a:r>
              <a:endParaRPr lang="ru-RU" sz="1200" b="0" i="0" u="none" strike="noStrike" cap="none" dirty="0" smtClean="0">
                <a:solidFill>
                  <a:srgbClr val="FFFFFF"/>
                </a:solidFill>
                <a:latin typeface="Arial"/>
                <a:ea typeface="Arial"/>
                <a:cs typeface="Arial"/>
              </a:endParaRPr>
            </a:p>
          </p:txBody>
        </p:sp>
      </p:grpSp>
      <p:pic>
        <p:nvPicPr>
          <p:cNvPr id="11" name="Рисунок 10"/>
          <p:cNvPicPr>
            <a:picLocks noChangeAspect="1"/>
          </p:cNvPicPr>
          <p:nvPr/>
        </p:nvPicPr>
        <p:blipFill>
          <a:blip r:embed="rId3"/>
          <a:stretch>
            <a:fillRect/>
          </a:stretch>
        </p:blipFill>
        <p:spPr>
          <a:xfrm>
            <a:off x="324404" y="1340768"/>
            <a:ext cx="4911837" cy="2952328"/>
          </a:xfrm>
          <a:prstGeom prst="rect">
            <a:avLst/>
          </a:prstGeom>
        </p:spPr>
      </p:pic>
      <p:graphicFrame>
        <p:nvGraphicFramePr>
          <p:cNvPr id="12" name="Таблица 11"/>
          <p:cNvGraphicFramePr>
            <a:graphicFrameLocks noGrp="1"/>
          </p:cNvGraphicFramePr>
          <p:nvPr>
            <p:extLst>
              <p:ext uri="{D42A27DB-BD31-4B8C-83A1-F6EECF244321}">
                <p14:modId xmlns:p14="http://schemas.microsoft.com/office/powerpoint/2010/main" val="2613541722"/>
              </p:ext>
            </p:extLst>
          </p:nvPr>
        </p:nvGraphicFramePr>
        <p:xfrm>
          <a:off x="6183635" y="957209"/>
          <a:ext cx="5575300" cy="1066800"/>
        </p:xfrm>
        <a:graphic>
          <a:graphicData uri="http://schemas.openxmlformats.org/drawingml/2006/table">
            <a:tbl>
              <a:tblPr/>
              <a:tblGrid>
                <a:gridCol w="3746500">
                  <a:extLst>
                    <a:ext uri="{9D8B030D-6E8A-4147-A177-3AD203B41FA5}">
                      <a16:colId xmlns:a16="http://schemas.microsoft.com/office/drawing/2014/main" val="2066534842"/>
                    </a:ext>
                  </a:extLst>
                </a:gridCol>
                <a:gridCol w="609600">
                  <a:extLst>
                    <a:ext uri="{9D8B030D-6E8A-4147-A177-3AD203B41FA5}">
                      <a16:colId xmlns:a16="http://schemas.microsoft.com/office/drawing/2014/main" val="425786464"/>
                    </a:ext>
                  </a:extLst>
                </a:gridCol>
                <a:gridCol w="609600">
                  <a:extLst>
                    <a:ext uri="{9D8B030D-6E8A-4147-A177-3AD203B41FA5}">
                      <a16:colId xmlns:a16="http://schemas.microsoft.com/office/drawing/2014/main" val="759279509"/>
                    </a:ext>
                  </a:extLst>
                </a:gridCol>
                <a:gridCol w="609600">
                  <a:extLst>
                    <a:ext uri="{9D8B030D-6E8A-4147-A177-3AD203B41FA5}">
                      <a16:colId xmlns:a16="http://schemas.microsoft.com/office/drawing/2014/main" val="3075515237"/>
                    </a:ext>
                  </a:extLst>
                </a:gridCol>
              </a:tblGrid>
              <a:tr h="190500">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ПЕРВОНАЧАЛЬНЫЕ ВЛОЖЕНИЯ </a:t>
                      </a: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2948270944"/>
                  </a:ext>
                </a:extLst>
              </a:tr>
              <a:tr h="438150">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Расходы на первичную регистрацию доменного </a:t>
                      </a: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имени,</a:t>
                      </a:r>
                      <a:r>
                        <a:rPr lang="ru-RU" sz="1200" b="0" i="0" u="none" strike="noStrike" baseline="0" dirty="0" smtClean="0">
                          <a:solidFill>
                            <a:srgbClr val="000000"/>
                          </a:solidFill>
                          <a:effectLst/>
                          <a:latin typeface="Times New Roman" panose="02020603050405020304" pitchFamily="18" charset="0"/>
                          <a:cs typeface="Times New Roman" panose="02020603050405020304" pitchFamily="18" charset="0"/>
                        </a:rPr>
                        <a:t> руб.</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FFC000"/>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FFC000"/>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FFC000"/>
                    </a:solidFill>
                  </a:tcPr>
                </a:tc>
                <a:tc>
                  <a:txBody>
                    <a:bodyPr/>
                    <a:lstStyle/>
                    <a:p>
                      <a:pPr algn="r"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185</a:t>
                      </a:r>
                    </a:p>
                  </a:txBody>
                  <a:tcPr marL="9525" marR="9525" marT="9525" marB="0" anchor="b">
                    <a:lnL>
                      <a:noFill/>
                    </a:lnL>
                    <a:lnR>
                      <a:noFill/>
                    </a:lnR>
                    <a:lnT>
                      <a:noFill/>
                    </a:lnT>
                    <a:lnB>
                      <a:noFill/>
                    </a:lnB>
                    <a:solidFill>
                      <a:srgbClr val="FFC000"/>
                    </a:solidFill>
                  </a:tcPr>
                </a:tc>
                <a:extLst>
                  <a:ext uri="{0D108BD9-81ED-4DB2-BD59-A6C34878D82A}">
                    <a16:rowId xmlns:a16="http://schemas.microsoft.com/office/drawing/2014/main" val="3461867093"/>
                  </a:ext>
                </a:extLst>
              </a:tr>
              <a:tr h="219075">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Оплата услуг </a:t>
                      </a: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программиста </a:t>
                      </a:r>
                      <a:r>
                        <a:rPr lang="ru-RU" sz="1200" b="0" i="0" u="none" strike="noStrike" dirty="0">
                          <a:solidFill>
                            <a:srgbClr val="000000"/>
                          </a:solidFill>
                          <a:effectLst/>
                          <a:latin typeface="Times New Roman" panose="02020603050405020304" pitchFamily="18" charset="0"/>
                          <a:cs typeface="Times New Roman" panose="02020603050405020304" pitchFamily="18" charset="0"/>
                        </a:rPr>
                        <a:t>за создание </a:t>
                      </a: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сайта,</a:t>
                      </a:r>
                      <a:r>
                        <a:rPr lang="ru-RU" sz="1200" b="0" i="0" u="none" strike="noStrike" baseline="0" dirty="0" smtClean="0">
                          <a:solidFill>
                            <a:srgbClr val="000000"/>
                          </a:solidFill>
                          <a:effectLst/>
                          <a:latin typeface="Times New Roman" panose="02020603050405020304" pitchFamily="18" charset="0"/>
                          <a:cs typeface="Times New Roman" panose="02020603050405020304" pitchFamily="18" charset="0"/>
                        </a:rPr>
                        <a:t> руб.</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FFC000"/>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FFC000"/>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FFC000"/>
                    </a:solidFill>
                  </a:tcPr>
                </a:tc>
                <a:tc>
                  <a:txBody>
                    <a:bodyPr/>
                    <a:lstStyle/>
                    <a:p>
                      <a:pPr algn="r" fontAlgn="b"/>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50 000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FFC000"/>
                    </a:solidFill>
                  </a:tcPr>
                </a:tc>
                <a:extLst>
                  <a:ext uri="{0D108BD9-81ED-4DB2-BD59-A6C34878D82A}">
                    <a16:rowId xmlns:a16="http://schemas.microsoft.com/office/drawing/2014/main" val="1424127250"/>
                  </a:ext>
                </a:extLst>
              </a:tr>
              <a:tr h="219075">
                <a:tc>
                  <a:txBody>
                    <a:bodyPr/>
                    <a:lstStyle/>
                    <a:p>
                      <a:pPr algn="l" fontAlgn="b"/>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Всего первоначальных вложений, руб.</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FFC000"/>
                    </a:solidFill>
                  </a:tcPr>
                </a:tc>
                <a:tc>
                  <a:txBody>
                    <a:bodyPr/>
                    <a:lstStyle/>
                    <a:p>
                      <a:pPr algn="l" fontAlgn="b"/>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FFC000"/>
                    </a:solidFill>
                  </a:tcPr>
                </a:tc>
                <a:tc>
                  <a:txBody>
                    <a:bodyPr/>
                    <a:lstStyle/>
                    <a:p>
                      <a:pPr algn="l" fontAlgn="b"/>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FFC000"/>
                    </a:solidFill>
                  </a:tcPr>
                </a:tc>
                <a:tc>
                  <a:txBody>
                    <a:bodyPr/>
                    <a:lstStyle/>
                    <a:p>
                      <a:pPr algn="r" fontAlgn="b"/>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50 185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FFC000"/>
                    </a:solidFill>
                  </a:tcPr>
                </a:tc>
                <a:extLst>
                  <a:ext uri="{0D108BD9-81ED-4DB2-BD59-A6C34878D82A}">
                    <a16:rowId xmlns:a16="http://schemas.microsoft.com/office/drawing/2014/main" val="205484708"/>
                  </a:ext>
                </a:extLst>
              </a:tr>
            </a:tbl>
          </a:graphicData>
        </a:graphic>
      </p:graphicFrame>
      <p:graphicFrame>
        <p:nvGraphicFramePr>
          <p:cNvPr id="14" name="Таблица 13"/>
          <p:cNvGraphicFramePr>
            <a:graphicFrameLocks noGrp="1"/>
          </p:cNvGraphicFramePr>
          <p:nvPr>
            <p:extLst>
              <p:ext uri="{D42A27DB-BD31-4B8C-83A1-F6EECF244321}">
                <p14:modId xmlns:p14="http://schemas.microsoft.com/office/powerpoint/2010/main" val="2963655507"/>
              </p:ext>
            </p:extLst>
          </p:nvPr>
        </p:nvGraphicFramePr>
        <p:xfrm>
          <a:off x="6183635" y="2111012"/>
          <a:ext cx="5575300" cy="381000"/>
        </p:xfrm>
        <a:graphic>
          <a:graphicData uri="http://schemas.openxmlformats.org/drawingml/2006/table">
            <a:tbl>
              <a:tblPr/>
              <a:tblGrid>
                <a:gridCol w="3746500">
                  <a:extLst>
                    <a:ext uri="{9D8B030D-6E8A-4147-A177-3AD203B41FA5}">
                      <a16:colId xmlns:a16="http://schemas.microsoft.com/office/drawing/2014/main" val="1258627298"/>
                    </a:ext>
                  </a:extLst>
                </a:gridCol>
                <a:gridCol w="609600">
                  <a:extLst>
                    <a:ext uri="{9D8B030D-6E8A-4147-A177-3AD203B41FA5}">
                      <a16:colId xmlns:a16="http://schemas.microsoft.com/office/drawing/2014/main" val="1584134741"/>
                    </a:ext>
                  </a:extLst>
                </a:gridCol>
                <a:gridCol w="609600">
                  <a:extLst>
                    <a:ext uri="{9D8B030D-6E8A-4147-A177-3AD203B41FA5}">
                      <a16:colId xmlns:a16="http://schemas.microsoft.com/office/drawing/2014/main" val="1952169509"/>
                    </a:ext>
                  </a:extLst>
                </a:gridCol>
                <a:gridCol w="609600">
                  <a:extLst>
                    <a:ext uri="{9D8B030D-6E8A-4147-A177-3AD203B41FA5}">
                      <a16:colId xmlns:a16="http://schemas.microsoft.com/office/drawing/2014/main" val="3990177802"/>
                    </a:ext>
                  </a:extLst>
                </a:gridCol>
              </a:tblGrid>
              <a:tr h="190500">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ПЕРЕМЕННЫЕ ЗАТРАТЫ</a:t>
                      </a: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715336740"/>
                  </a:ext>
                </a:extLst>
              </a:tr>
              <a:tr h="190500">
                <a:tc>
                  <a:txBody>
                    <a:bodyPr/>
                    <a:lstStyle/>
                    <a:p>
                      <a:pPr algn="l" fontAlgn="b"/>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70AD47"/>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70AD47"/>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70AD47"/>
                    </a:solidFill>
                  </a:tcPr>
                </a:tc>
                <a:tc>
                  <a:txBody>
                    <a:bodyPr/>
                    <a:lstStyle/>
                    <a:p>
                      <a:pPr algn="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a:noFill/>
                    </a:lnL>
                    <a:lnR>
                      <a:noFill/>
                    </a:lnR>
                    <a:lnT>
                      <a:noFill/>
                    </a:lnT>
                    <a:lnB>
                      <a:noFill/>
                    </a:lnB>
                    <a:solidFill>
                      <a:srgbClr val="70AD47"/>
                    </a:solidFill>
                  </a:tcPr>
                </a:tc>
                <a:extLst>
                  <a:ext uri="{0D108BD9-81ED-4DB2-BD59-A6C34878D82A}">
                    <a16:rowId xmlns:a16="http://schemas.microsoft.com/office/drawing/2014/main" val="1811882061"/>
                  </a:ext>
                </a:extLst>
              </a:tr>
            </a:tbl>
          </a:graphicData>
        </a:graphic>
      </p:graphicFrame>
      <p:graphicFrame>
        <p:nvGraphicFramePr>
          <p:cNvPr id="15" name="Таблица 14"/>
          <p:cNvGraphicFramePr>
            <a:graphicFrameLocks noGrp="1"/>
          </p:cNvGraphicFramePr>
          <p:nvPr>
            <p:extLst>
              <p:ext uri="{D42A27DB-BD31-4B8C-83A1-F6EECF244321}">
                <p14:modId xmlns:p14="http://schemas.microsoft.com/office/powerpoint/2010/main" val="3218624652"/>
              </p:ext>
            </p:extLst>
          </p:nvPr>
        </p:nvGraphicFramePr>
        <p:xfrm>
          <a:off x="6183635" y="2758342"/>
          <a:ext cx="5575300" cy="1594485"/>
        </p:xfrm>
        <a:graphic>
          <a:graphicData uri="http://schemas.openxmlformats.org/drawingml/2006/table">
            <a:tbl>
              <a:tblPr/>
              <a:tblGrid>
                <a:gridCol w="3746500">
                  <a:extLst>
                    <a:ext uri="{9D8B030D-6E8A-4147-A177-3AD203B41FA5}">
                      <a16:colId xmlns:a16="http://schemas.microsoft.com/office/drawing/2014/main" val="3301944157"/>
                    </a:ext>
                  </a:extLst>
                </a:gridCol>
                <a:gridCol w="609600">
                  <a:extLst>
                    <a:ext uri="{9D8B030D-6E8A-4147-A177-3AD203B41FA5}">
                      <a16:colId xmlns:a16="http://schemas.microsoft.com/office/drawing/2014/main" val="1369421562"/>
                    </a:ext>
                  </a:extLst>
                </a:gridCol>
                <a:gridCol w="609600">
                  <a:extLst>
                    <a:ext uri="{9D8B030D-6E8A-4147-A177-3AD203B41FA5}">
                      <a16:colId xmlns:a16="http://schemas.microsoft.com/office/drawing/2014/main" val="4164623158"/>
                    </a:ext>
                  </a:extLst>
                </a:gridCol>
                <a:gridCol w="609600">
                  <a:extLst>
                    <a:ext uri="{9D8B030D-6E8A-4147-A177-3AD203B41FA5}">
                      <a16:colId xmlns:a16="http://schemas.microsoft.com/office/drawing/2014/main" val="3725215011"/>
                    </a:ext>
                  </a:extLst>
                </a:gridCol>
              </a:tblGrid>
              <a:tr h="190500">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ПОСТОЯННЫЕ ЗАТРАТЫ </a:t>
                      </a: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61337393"/>
                  </a:ext>
                </a:extLst>
              </a:tr>
              <a:tr h="219075">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Оплата исполнителю услуг по продвижению </a:t>
                      </a: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сайта, руб.</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B4C6E7"/>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B4C6E7"/>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B4C6E7"/>
                    </a:solidFill>
                  </a:tcPr>
                </a:tc>
                <a:tc>
                  <a:txBody>
                    <a:bodyPr/>
                    <a:lstStyle/>
                    <a:p>
                      <a:pPr algn="r"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15 000</a:t>
                      </a:r>
                    </a:p>
                  </a:txBody>
                  <a:tcPr marL="9525" marR="9525" marT="9525" marB="0" anchor="b">
                    <a:lnL>
                      <a:noFill/>
                    </a:lnL>
                    <a:lnR>
                      <a:noFill/>
                    </a:lnR>
                    <a:lnT>
                      <a:noFill/>
                    </a:lnT>
                    <a:lnB>
                      <a:noFill/>
                    </a:lnB>
                    <a:solidFill>
                      <a:srgbClr val="B4C6E7"/>
                    </a:solidFill>
                  </a:tcPr>
                </a:tc>
                <a:extLst>
                  <a:ext uri="{0D108BD9-81ED-4DB2-BD59-A6C34878D82A}">
                    <a16:rowId xmlns:a16="http://schemas.microsoft.com/office/drawing/2014/main" val="293885440"/>
                  </a:ext>
                </a:extLst>
              </a:tr>
              <a:tr h="219075">
                <a:tc gridSpan="2">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Оплата заработной платы IT-специалисту за поддержку </a:t>
                      </a: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сайта,</a:t>
                      </a:r>
                      <a:r>
                        <a:rPr lang="ru-RU" sz="1200" b="0" i="0" u="none" strike="noStrike" baseline="0" dirty="0" smtClean="0">
                          <a:solidFill>
                            <a:srgbClr val="000000"/>
                          </a:solidFill>
                          <a:effectLst/>
                          <a:latin typeface="Times New Roman" panose="02020603050405020304" pitchFamily="18" charset="0"/>
                          <a:cs typeface="Times New Roman" panose="02020603050405020304" pitchFamily="18" charset="0"/>
                        </a:rPr>
                        <a:t> руб.</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B4C6E7"/>
                    </a:solidFill>
                  </a:tcPr>
                </a:tc>
                <a:tc hMerge="1">
                  <a:txBody>
                    <a:bodyPr/>
                    <a:lstStyle/>
                    <a:p>
                      <a:endParaRPr lang="ru-RU"/>
                    </a:p>
                  </a:txBody>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B4C6E7"/>
                    </a:solidFill>
                  </a:tcPr>
                </a:tc>
                <a:tc>
                  <a:txBody>
                    <a:bodyPr/>
                    <a:lstStyle/>
                    <a:p>
                      <a:pPr algn="r"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14 000</a:t>
                      </a:r>
                    </a:p>
                  </a:txBody>
                  <a:tcPr marL="9525" marR="9525" marT="9525" marB="0" anchor="b">
                    <a:lnL>
                      <a:noFill/>
                    </a:lnL>
                    <a:lnR>
                      <a:noFill/>
                    </a:lnR>
                    <a:lnT>
                      <a:noFill/>
                    </a:lnT>
                    <a:lnB>
                      <a:noFill/>
                    </a:lnB>
                    <a:solidFill>
                      <a:srgbClr val="B4C6E7"/>
                    </a:solidFill>
                  </a:tcPr>
                </a:tc>
                <a:extLst>
                  <a:ext uri="{0D108BD9-81ED-4DB2-BD59-A6C34878D82A}">
                    <a16:rowId xmlns:a16="http://schemas.microsoft.com/office/drawing/2014/main" val="3871419849"/>
                  </a:ext>
                </a:extLst>
              </a:tr>
              <a:tr h="200025">
                <a:tc gridSpan="2">
                  <a:txBody>
                    <a:bodyPr/>
                    <a:lstStyle/>
                    <a:p>
                      <a:pPr algn="l" fontAlgn="b"/>
                      <a:r>
                        <a:rPr lang="ru-RU" sz="1200" b="0" i="0" u="none" strike="noStrike" dirty="0">
                          <a:solidFill>
                            <a:srgbClr val="0A0A0A"/>
                          </a:solidFill>
                          <a:effectLst/>
                          <a:latin typeface="Times New Roman" panose="02020603050405020304" pitchFamily="18" charset="0"/>
                          <a:cs typeface="Times New Roman" panose="02020603050405020304" pitchFamily="18" charset="0"/>
                        </a:rPr>
                        <a:t>Расходы организации на обновление сайта </a:t>
                      </a:r>
                      <a:r>
                        <a:rPr lang="ru-RU" sz="1200" b="0" i="0" u="none" strike="noStrike" dirty="0" smtClean="0">
                          <a:solidFill>
                            <a:srgbClr val="0A0A0A"/>
                          </a:solidFill>
                          <a:effectLst/>
                          <a:latin typeface="Times New Roman" panose="02020603050405020304" pitchFamily="18" charset="0"/>
                          <a:cs typeface="Times New Roman" panose="02020603050405020304" pitchFamily="18" charset="0"/>
                        </a:rPr>
                        <a:t>организации, руб.</a:t>
                      </a:r>
                      <a:endParaRPr lang="ru-RU" sz="1200" b="0" i="0" u="none" strike="noStrike" dirty="0">
                        <a:solidFill>
                          <a:srgbClr val="0A0A0A"/>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B4C6E7"/>
                    </a:solidFill>
                  </a:tcPr>
                </a:tc>
                <a:tc hMerge="1">
                  <a:txBody>
                    <a:bodyPr/>
                    <a:lstStyle/>
                    <a:p>
                      <a:endParaRPr lang="ru-RU"/>
                    </a:p>
                  </a:txBody>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B4C6E7"/>
                    </a:solidFill>
                  </a:tcPr>
                </a:tc>
                <a:tc>
                  <a:txBody>
                    <a:bodyPr/>
                    <a:lstStyle/>
                    <a:p>
                      <a:pPr algn="r"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15 000</a:t>
                      </a:r>
                    </a:p>
                  </a:txBody>
                  <a:tcPr marL="9525" marR="9525" marT="9525" marB="0" anchor="b">
                    <a:lnL>
                      <a:noFill/>
                    </a:lnL>
                    <a:lnR>
                      <a:noFill/>
                    </a:lnR>
                    <a:lnT>
                      <a:noFill/>
                    </a:lnT>
                    <a:lnB>
                      <a:noFill/>
                    </a:lnB>
                    <a:solidFill>
                      <a:srgbClr val="B4C6E7"/>
                    </a:solidFill>
                  </a:tcPr>
                </a:tc>
                <a:extLst>
                  <a:ext uri="{0D108BD9-81ED-4DB2-BD59-A6C34878D82A}">
                    <a16:rowId xmlns:a16="http://schemas.microsoft.com/office/drawing/2014/main" val="3145660756"/>
                  </a:ext>
                </a:extLst>
              </a:tr>
              <a:tr h="200025">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Оплата управленческого </a:t>
                      </a: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персонала,</a:t>
                      </a:r>
                      <a:r>
                        <a:rPr lang="ru-RU" sz="1200" b="0" i="0" u="none" strike="noStrike" baseline="0" dirty="0" smtClean="0">
                          <a:solidFill>
                            <a:srgbClr val="000000"/>
                          </a:solidFill>
                          <a:effectLst/>
                          <a:latin typeface="Times New Roman" panose="02020603050405020304" pitchFamily="18" charset="0"/>
                          <a:cs typeface="Times New Roman" panose="02020603050405020304" pitchFamily="18" charset="0"/>
                        </a:rPr>
                        <a:t> руб.</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B4C6E7"/>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B4C6E7"/>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B4C6E7"/>
                    </a:solidFill>
                  </a:tcPr>
                </a:tc>
                <a:tc>
                  <a:txBody>
                    <a:bodyPr/>
                    <a:lstStyle/>
                    <a:p>
                      <a:pPr algn="r"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25000</a:t>
                      </a:r>
                    </a:p>
                  </a:txBody>
                  <a:tcPr marL="9525" marR="9525" marT="9525" marB="0" anchor="b">
                    <a:lnL>
                      <a:noFill/>
                    </a:lnL>
                    <a:lnR>
                      <a:noFill/>
                    </a:lnR>
                    <a:lnT>
                      <a:noFill/>
                    </a:lnT>
                    <a:lnB>
                      <a:noFill/>
                    </a:lnB>
                    <a:solidFill>
                      <a:srgbClr val="B4C6E7"/>
                    </a:solidFill>
                  </a:tcPr>
                </a:tc>
                <a:extLst>
                  <a:ext uri="{0D108BD9-81ED-4DB2-BD59-A6C34878D82A}">
                    <a16:rowId xmlns:a16="http://schemas.microsoft.com/office/drawing/2014/main" val="3192192523"/>
                  </a:ext>
                </a:extLst>
              </a:tr>
              <a:tr h="219075">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Расходы на </a:t>
                      </a: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хостинг, руб.</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B4C6E7"/>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B4C6E7"/>
                    </a:solidFill>
                  </a:tcPr>
                </a:tc>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B4C6E7"/>
                    </a:solidFill>
                  </a:tcPr>
                </a:tc>
                <a:tc>
                  <a:txBody>
                    <a:bodyPr/>
                    <a:lstStyle/>
                    <a:p>
                      <a:pPr algn="r"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99</a:t>
                      </a:r>
                    </a:p>
                  </a:txBody>
                  <a:tcPr marL="9525" marR="9525" marT="9525" marB="0" anchor="b">
                    <a:lnL>
                      <a:noFill/>
                    </a:lnL>
                    <a:lnR>
                      <a:noFill/>
                    </a:lnR>
                    <a:lnT>
                      <a:noFill/>
                    </a:lnT>
                    <a:lnB>
                      <a:noFill/>
                    </a:lnB>
                    <a:solidFill>
                      <a:srgbClr val="B4C6E7"/>
                    </a:solidFill>
                  </a:tcPr>
                </a:tc>
                <a:extLst>
                  <a:ext uri="{0D108BD9-81ED-4DB2-BD59-A6C34878D82A}">
                    <a16:rowId xmlns:a16="http://schemas.microsoft.com/office/drawing/2014/main" val="2440707475"/>
                  </a:ext>
                </a:extLst>
              </a:tr>
              <a:tr h="190500">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Всего постоянных </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затрат,</a:t>
                      </a:r>
                      <a:r>
                        <a:rPr lang="ru-RU" sz="1100" b="0" i="0" u="none" strike="noStrike" baseline="0" dirty="0" smtClean="0">
                          <a:solidFill>
                            <a:srgbClr val="000000"/>
                          </a:solidFill>
                          <a:effectLst/>
                          <a:latin typeface="Times New Roman" panose="02020603050405020304" pitchFamily="18" charset="0"/>
                          <a:cs typeface="Times New Roman" panose="02020603050405020304" pitchFamily="18" charset="0"/>
                        </a:rPr>
                        <a:t> руб.</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solidFill>
                      <a:srgbClr val="5B9BD5"/>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5B9BD5"/>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solidFill>
                      <a:srgbClr val="5B9BD5"/>
                    </a:solidFill>
                  </a:tcPr>
                </a:tc>
                <a:tc>
                  <a:txBody>
                    <a:bodyPr/>
                    <a:lstStyle/>
                    <a:p>
                      <a:pPr algn="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69 099</a:t>
                      </a:r>
                    </a:p>
                  </a:txBody>
                  <a:tcPr marL="9525" marR="9525" marT="9525" marB="0" anchor="b">
                    <a:lnL>
                      <a:noFill/>
                    </a:lnL>
                    <a:lnR>
                      <a:noFill/>
                    </a:lnR>
                    <a:lnT>
                      <a:noFill/>
                    </a:lnT>
                    <a:lnB>
                      <a:noFill/>
                    </a:lnB>
                    <a:solidFill>
                      <a:srgbClr val="5B9BD5"/>
                    </a:solidFill>
                  </a:tcPr>
                </a:tc>
                <a:extLst>
                  <a:ext uri="{0D108BD9-81ED-4DB2-BD59-A6C34878D82A}">
                    <a16:rowId xmlns:a16="http://schemas.microsoft.com/office/drawing/2014/main" val="684528071"/>
                  </a:ext>
                </a:extLst>
              </a:tr>
            </a:tbl>
          </a:graphicData>
        </a:graphic>
      </p:graphicFrame>
      <p:graphicFrame>
        <p:nvGraphicFramePr>
          <p:cNvPr id="16" name="Таблица 15"/>
          <p:cNvGraphicFramePr>
            <a:graphicFrameLocks noGrp="1"/>
          </p:cNvGraphicFramePr>
          <p:nvPr>
            <p:extLst>
              <p:ext uri="{D42A27DB-BD31-4B8C-83A1-F6EECF244321}">
                <p14:modId xmlns:p14="http://schemas.microsoft.com/office/powerpoint/2010/main" val="2978323257"/>
              </p:ext>
            </p:extLst>
          </p:nvPr>
        </p:nvGraphicFramePr>
        <p:xfrm>
          <a:off x="910207" y="4725144"/>
          <a:ext cx="10515601" cy="1522497"/>
        </p:xfrm>
        <a:graphic>
          <a:graphicData uri="http://schemas.openxmlformats.org/drawingml/2006/table">
            <a:tbl>
              <a:tblPr>
                <a:tableStyleId>{3C2FFA5D-87B4-456A-9821-1D502468CF0F}</a:tableStyleId>
              </a:tblPr>
              <a:tblGrid>
                <a:gridCol w="965171">
                  <a:extLst>
                    <a:ext uri="{9D8B030D-6E8A-4147-A177-3AD203B41FA5}">
                      <a16:colId xmlns:a16="http://schemas.microsoft.com/office/drawing/2014/main" val="3832280961"/>
                    </a:ext>
                  </a:extLst>
                </a:gridCol>
                <a:gridCol w="786436">
                  <a:extLst>
                    <a:ext uri="{9D8B030D-6E8A-4147-A177-3AD203B41FA5}">
                      <a16:colId xmlns:a16="http://schemas.microsoft.com/office/drawing/2014/main" val="483007060"/>
                    </a:ext>
                  </a:extLst>
                </a:gridCol>
                <a:gridCol w="846014">
                  <a:extLst>
                    <a:ext uri="{9D8B030D-6E8A-4147-A177-3AD203B41FA5}">
                      <a16:colId xmlns:a16="http://schemas.microsoft.com/office/drawing/2014/main" val="2364033437"/>
                    </a:ext>
                  </a:extLst>
                </a:gridCol>
                <a:gridCol w="905593">
                  <a:extLst>
                    <a:ext uri="{9D8B030D-6E8A-4147-A177-3AD203B41FA5}">
                      <a16:colId xmlns:a16="http://schemas.microsoft.com/office/drawing/2014/main" val="765033477"/>
                    </a:ext>
                  </a:extLst>
                </a:gridCol>
                <a:gridCol w="1108160">
                  <a:extLst>
                    <a:ext uri="{9D8B030D-6E8A-4147-A177-3AD203B41FA5}">
                      <a16:colId xmlns:a16="http://schemas.microsoft.com/office/drawing/2014/main" val="2507265841"/>
                    </a:ext>
                  </a:extLst>
                </a:gridCol>
                <a:gridCol w="1167738">
                  <a:extLst>
                    <a:ext uri="{9D8B030D-6E8A-4147-A177-3AD203B41FA5}">
                      <a16:colId xmlns:a16="http://schemas.microsoft.com/office/drawing/2014/main" val="1265768025"/>
                    </a:ext>
                  </a:extLst>
                </a:gridCol>
                <a:gridCol w="1385200">
                  <a:extLst>
                    <a:ext uri="{9D8B030D-6E8A-4147-A177-3AD203B41FA5}">
                      <a16:colId xmlns:a16="http://schemas.microsoft.com/office/drawing/2014/main" val="3708965009"/>
                    </a:ext>
                  </a:extLst>
                </a:gridCol>
                <a:gridCol w="905593">
                  <a:extLst>
                    <a:ext uri="{9D8B030D-6E8A-4147-A177-3AD203B41FA5}">
                      <a16:colId xmlns:a16="http://schemas.microsoft.com/office/drawing/2014/main" val="615466845"/>
                    </a:ext>
                  </a:extLst>
                </a:gridCol>
                <a:gridCol w="1206464">
                  <a:extLst>
                    <a:ext uri="{9D8B030D-6E8A-4147-A177-3AD203B41FA5}">
                      <a16:colId xmlns:a16="http://schemas.microsoft.com/office/drawing/2014/main" val="3448972468"/>
                    </a:ext>
                  </a:extLst>
                </a:gridCol>
                <a:gridCol w="1239232">
                  <a:extLst>
                    <a:ext uri="{9D8B030D-6E8A-4147-A177-3AD203B41FA5}">
                      <a16:colId xmlns:a16="http://schemas.microsoft.com/office/drawing/2014/main" val="991497177"/>
                    </a:ext>
                  </a:extLst>
                </a:gridCol>
              </a:tblGrid>
              <a:tr h="813707">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Цена 1 </a:t>
                      </a:r>
                      <a:r>
                        <a:rPr lang="ru-RU" sz="900" u="none" strike="noStrike" dirty="0" err="1">
                          <a:effectLst/>
                          <a:latin typeface="Times New Roman" panose="02020603050405020304" pitchFamily="18" charset="0"/>
                          <a:cs typeface="Times New Roman" panose="02020603050405020304" pitchFamily="18" charset="0"/>
                        </a:rPr>
                        <a:t>ед</a:t>
                      </a:r>
                      <a:r>
                        <a:rPr lang="ru-RU" sz="900" u="none" strike="noStrike" dirty="0">
                          <a:effectLst/>
                          <a:latin typeface="Times New Roman" panose="02020603050405020304" pitchFamily="18" charset="0"/>
                          <a:cs typeface="Times New Roman" panose="02020603050405020304" pitchFamily="18" charset="0"/>
                        </a:rPr>
                        <a:t> продукта</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Объем </a:t>
                      </a:r>
                      <a:r>
                        <a:rPr lang="ru-RU" sz="900" u="none" strike="noStrike" dirty="0" err="1" smtClean="0">
                          <a:effectLst/>
                          <a:latin typeface="Times New Roman" panose="02020603050405020304" pitchFamily="18" charset="0"/>
                          <a:cs typeface="Times New Roman" panose="02020603050405020304" pitchFamily="18" charset="0"/>
                        </a:rPr>
                        <a:t>продаж.ед</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Выручка</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Переменные затраты на 1 </a:t>
                      </a:r>
                      <a:r>
                        <a:rPr lang="ru-RU" sz="900" u="none" strike="noStrike" dirty="0" err="1">
                          <a:effectLst/>
                          <a:latin typeface="Times New Roman" panose="02020603050405020304" pitchFamily="18" charset="0"/>
                          <a:cs typeface="Times New Roman" panose="02020603050405020304" pitchFamily="18" charset="0"/>
                        </a:rPr>
                        <a:t>ед</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Маржинальная прибыль на 1 </a:t>
                      </a:r>
                      <a:r>
                        <a:rPr lang="ru-RU" sz="900" u="none" strike="noStrike" dirty="0" err="1">
                          <a:effectLst/>
                          <a:latin typeface="Times New Roman" panose="02020603050405020304" pitchFamily="18" charset="0"/>
                          <a:cs typeface="Times New Roman" panose="02020603050405020304" pitchFamily="18" charset="0"/>
                        </a:rPr>
                        <a:t>ед</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Маржинальная прибыль на </a:t>
                      </a:r>
                      <a:r>
                        <a:rPr lang="ru-RU" sz="900" u="none" strike="noStrike" dirty="0" err="1">
                          <a:effectLst/>
                          <a:latin typeface="Times New Roman" panose="02020603050405020304" pitchFamily="18" charset="0"/>
                          <a:cs typeface="Times New Roman" panose="02020603050405020304" pitchFamily="18" charset="0"/>
                        </a:rPr>
                        <a:t>обьем</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Постоянные затраты</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Прибыль от продаж</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Постоянные затраты, на </a:t>
                      </a:r>
                      <a:r>
                        <a:rPr lang="ru-RU" sz="900" u="none" strike="noStrike" dirty="0" err="1">
                          <a:effectLst/>
                          <a:latin typeface="Times New Roman" panose="02020603050405020304" pitchFamily="18" charset="0"/>
                          <a:cs typeface="Times New Roman" panose="02020603050405020304" pitchFamily="18" charset="0"/>
                        </a:rPr>
                        <a:t>ед</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Прибыль от продаж, на ед</a:t>
                      </a:r>
                      <a:endParaRPr lang="ru-RU" sz="900" b="1"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extLst>
                  <a:ext uri="{0D108BD9-81ED-4DB2-BD59-A6C34878D82A}">
                    <a16:rowId xmlns:a16="http://schemas.microsoft.com/office/drawing/2014/main" val="1877962610"/>
                  </a:ext>
                </a:extLst>
              </a:tr>
              <a:tr h="708790">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р.299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400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р.119 600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р.0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р.299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р.119 600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р.69 099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р.50 501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р.173</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р.126</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42" marR="8942" marT="8942" marB="0" anchor="ctr"/>
                </a:tc>
                <a:extLst>
                  <a:ext uri="{0D108BD9-81ED-4DB2-BD59-A6C34878D82A}">
                    <a16:rowId xmlns:a16="http://schemas.microsoft.com/office/drawing/2014/main" val="1569404884"/>
                  </a:ext>
                </a:extLst>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600"/>
              <a:buFont typeface="Arial"/>
              <a:buNone/>
              <a:tabLst/>
              <a:defRPr/>
            </a:pPr>
            <a:r>
              <a:rPr kumimoji="0" lang="ru-RU" sz="1600" b="1" i="0" u="none" strike="noStrike" kern="0" cap="none" spc="0" normalizeH="0" baseline="0" noProof="0">
                <a:ln>
                  <a:noFill/>
                </a:ln>
                <a:solidFill>
                  <a:srgbClr val="000000"/>
                </a:solidFill>
                <a:effectLst/>
                <a:uLnTx/>
                <a:uFillTx/>
                <a:latin typeface="Arial"/>
                <a:cs typeface="Arial"/>
              </a:rPr>
              <a:t>КОМАНДА</a:t>
            </a:r>
            <a:endParaRPr kumimoji="0" sz="1600" b="1" i="0" u="none" strike="noStrike" kern="0" cap="none" spc="0" normalizeH="0" baseline="0" noProof="0">
              <a:ln>
                <a:noFill/>
              </a:ln>
              <a:solidFill>
                <a:srgbClr val="000000"/>
              </a:solidFill>
              <a:effectLst/>
              <a:uLnTx/>
              <a:uFillTx/>
              <a:latin typeface="Arial"/>
              <a:ea typeface="Arial"/>
              <a:cs typeface="Arial"/>
            </a:endParaRPr>
          </a:p>
        </p:txBody>
      </p:sp>
      <p:grpSp>
        <p:nvGrpSpPr>
          <p:cNvPr id="8" name="Google Shape;123;p2"/>
          <p:cNvGrpSpPr/>
          <p:nvPr/>
        </p:nvGrpSpPr>
        <p:grpSpPr bwMode="auto">
          <a:xfrm>
            <a:off x="0" y="692501"/>
            <a:ext cx="2624903" cy="97077"/>
            <a:chOff x="0" y="692501"/>
            <a:chExt cx="2624903" cy="97077"/>
          </a:xfrm>
        </p:grpSpPr>
        <p:sp>
          <p:nvSpPr>
            <p:cNvPr id="9"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0"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1"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2"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3"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grpSp>
      <p:grpSp>
        <p:nvGrpSpPr>
          <p:cNvPr id="15" name="Google Shape;133;p3"/>
          <p:cNvGrpSpPr/>
          <p:nvPr/>
        </p:nvGrpSpPr>
        <p:grpSpPr bwMode="auto">
          <a:xfrm>
            <a:off x="-18522" y="6358525"/>
            <a:ext cx="542262" cy="506843"/>
            <a:chOff x="-1" y="0"/>
            <a:chExt cx="542260" cy="506841"/>
          </a:xfrm>
        </p:grpSpPr>
        <p:sp>
          <p:nvSpPr>
            <p:cNvPr id="16" name="Google Shape;134;p3"/>
            <p:cNvSpPr/>
            <p:nvPr/>
          </p:nvSpPr>
          <p:spPr bwMode="auto">
            <a:xfrm>
              <a:off x="-1" y="0"/>
              <a:ext cx="542260" cy="506841"/>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17" name="Google Shape;135;p3"/>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
                  <a:srgbClr val="FFFFFF"/>
                </a:buClr>
                <a:buSzPts val="1200"/>
                <a:buFont typeface="Arial"/>
                <a:buNone/>
                <a:tabLst/>
                <a:defRPr/>
              </a:pPr>
              <a:r>
                <a:rPr kumimoji="0" lang="ru-RU" sz="1200" b="0" i="0" u="none" strike="noStrike" kern="0" cap="none" spc="0" normalizeH="0" baseline="0" noProof="0" dirty="0" smtClean="0">
                  <a:ln>
                    <a:noFill/>
                  </a:ln>
                  <a:solidFill>
                    <a:srgbClr val="FFFFFF"/>
                  </a:solidFill>
                  <a:effectLst/>
                  <a:uLnTx/>
                  <a:uFillTx/>
                  <a:latin typeface="Arial"/>
                  <a:cs typeface="Arial"/>
                </a:rPr>
                <a:t>13</a:t>
              </a:r>
              <a:endParaRPr kumimoji="0" lang="ru-RU" sz="1200" b="0" i="0" u="none" strike="noStrike" kern="0" cap="none" spc="0" normalizeH="0" baseline="0" noProof="0" dirty="0">
                <a:ln>
                  <a:noFill/>
                </a:ln>
                <a:solidFill>
                  <a:srgbClr val="FFFFFF"/>
                </a:solidFill>
                <a:effectLst/>
                <a:uLnTx/>
                <a:uFillTx/>
                <a:latin typeface="Arial"/>
                <a:ea typeface="Arial"/>
                <a:cs typeface="Arial"/>
              </a:endParaRPr>
            </a:p>
          </p:txBody>
        </p:sp>
      </p:grpSp>
      <p:sp>
        <p:nvSpPr>
          <p:cNvPr id="2" name="TextBox 1"/>
          <p:cNvSpPr txBox="1"/>
          <p:nvPr/>
        </p:nvSpPr>
        <p:spPr bwMode="auto">
          <a:xfrm>
            <a:off x="406901" y="3140968"/>
            <a:ext cx="2160707"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Першина Виктория</a:t>
            </a:r>
            <a:endParaRPr kumimoji="0" sz="1400" b="0" i="0" u="none" strike="noStrike" kern="0" cap="none" spc="0" normalizeH="0" baseline="0" noProof="0" dirty="0">
              <a:ln>
                <a:noFill/>
              </a:ln>
              <a:solidFill>
                <a:srgbClr val="8F00FF"/>
              </a:solidFill>
              <a:effectLst/>
              <a:uLnTx/>
              <a:uFillTx/>
              <a:latin typeface="Arial"/>
              <a:cs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Лидер команды</a:t>
            </a:r>
            <a:endParaRPr kumimoji="0" sz="1400" b="0" i="0" u="none" strike="noStrike" kern="0" cap="none" spc="0" normalizeH="0" baseline="0" noProof="0" dirty="0">
              <a:ln>
                <a:noFill/>
              </a:ln>
              <a:solidFill>
                <a:srgbClr val="8F00FF"/>
              </a:solidFill>
              <a:effectLst/>
              <a:uLnTx/>
              <a:uFillTx/>
              <a:latin typeface="Arial"/>
              <a:cs typeface="Arial"/>
            </a:endParaRPr>
          </a:p>
        </p:txBody>
      </p:sp>
      <p:sp>
        <p:nvSpPr>
          <p:cNvPr id="7" name="TextBox 6"/>
          <p:cNvSpPr txBox="1"/>
          <p:nvPr/>
        </p:nvSpPr>
        <p:spPr bwMode="auto">
          <a:xfrm>
            <a:off x="2351584" y="3193812"/>
            <a:ext cx="2804461"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err="1">
                <a:ln>
                  <a:noFill/>
                </a:ln>
                <a:solidFill>
                  <a:srgbClr val="8F00FF"/>
                </a:solidFill>
                <a:effectLst/>
                <a:uLnTx/>
                <a:uFillTx/>
                <a:latin typeface="Arial"/>
                <a:cs typeface="Arial"/>
              </a:rPr>
              <a:t>Бадалян</a:t>
            </a:r>
            <a:r>
              <a:rPr kumimoji="0" lang="ru-RU" sz="1400" b="0" i="0" u="none" strike="noStrike" kern="0" cap="none" spc="0" normalizeH="0" baseline="0" noProof="0" dirty="0">
                <a:ln>
                  <a:noFill/>
                </a:ln>
                <a:solidFill>
                  <a:srgbClr val="8F00FF"/>
                </a:solidFill>
                <a:effectLst/>
                <a:uLnTx/>
                <a:uFillTx/>
                <a:latin typeface="Arial"/>
                <a:cs typeface="Arial"/>
              </a:rPr>
              <a:t> Саркис</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Помощник лидера, экономист</a:t>
            </a:r>
            <a:endParaRPr kumimoji="0" sz="1400" b="0" i="0" u="none" strike="noStrike" kern="0" cap="none" spc="0" normalizeH="0" baseline="0" noProof="0" dirty="0">
              <a:ln>
                <a:noFill/>
              </a:ln>
              <a:solidFill>
                <a:srgbClr val="8F00FF"/>
              </a:solidFill>
              <a:effectLst/>
              <a:uLnTx/>
              <a:uFillTx/>
              <a:latin typeface="Arial"/>
              <a:cs typeface="Arial"/>
            </a:endParaRPr>
          </a:p>
        </p:txBody>
      </p:sp>
      <p:sp>
        <p:nvSpPr>
          <p:cNvPr id="19" name="TextBox 18"/>
          <p:cNvSpPr txBox="1"/>
          <p:nvPr/>
        </p:nvSpPr>
        <p:spPr bwMode="auto">
          <a:xfrm>
            <a:off x="5159896" y="3212976"/>
            <a:ext cx="2160707"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Григорьева Софья</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Докладчик, экономист</a:t>
            </a:r>
            <a:endParaRPr kumimoji="0" sz="1400" b="0" i="0" u="none" strike="noStrike" kern="0" cap="none" spc="0" normalizeH="0" baseline="0" noProof="0" dirty="0">
              <a:ln>
                <a:noFill/>
              </a:ln>
              <a:solidFill>
                <a:srgbClr val="8F00FF"/>
              </a:solidFill>
              <a:effectLst/>
              <a:uLnTx/>
              <a:uFillTx/>
              <a:latin typeface="Arial"/>
              <a:cs typeface="Arial"/>
            </a:endParaRPr>
          </a:p>
        </p:txBody>
      </p:sp>
      <p:sp>
        <p:nvSpPr>
          <p:cNvPr id="21" name="TextBox 20"/>
          <p:cNvSpPr txBox="1"/>
          <p:nvPr/>
        </p:nvSpPr>
        <p:spPr bwMode="auto">
          <a:xfrm>
            <a:off x="7537094" y="3244642"/>
            <a:ext cx="2160707"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Васильева Алина</a:t>
            </a:r>
            <a:endParaRPr kumimoji="0" sz="1400" b="0" i="0" u="none" strike="noStrike" kern="0" cap="none" spc="0" normalizeH="0" baseline="0" noProof="0" dirty="0">
              <a:ln>
                <a:noFill/>
              </a:ln>
              <a:solidFill>
                <a:srgbClr val="8F00FF"/>
              </a:solidFill>
              <a:effectLst/>
              <a:uLnTx/>
              <a:uFillTx/>
              <a:latin typeface="Arial"/>
              <a:cs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Аналитик</a:t>
            </a:r>
            <a:endParaRPr kumimoji="0" sz="1400" b="0" i="0" u="none" strike="noStrike" kern="0" cap="none" spc="0" normalizeH="0" baseline="0" noProof="0" dirty="0">
              <a:ln>
                <a:noFill/>
              </a:ln>
              <a:solidFill>
                <a:srgbClr val="000000"/>
              </a:solidFill>
              <a:effectLst/>
              <a:uLnTx/>
              <a:uFillTx/>
              <a:latin typeface="Arial"/>
              <a:cs typeface="Arial"/>
            </a:endParaRPr>
          </a:p>
        </p:txBody>
      </p:sp>
      <p:pic>
        <p:nvPicPr>
          <p:cNvPr id="4" name="Рисунок 3"/>
          <p:cNvPicPr>
            <a:picLocks noChangeAspect="1"/>
          </p:cNvPicPr>
          <p:nvPr/>
        </p:nvPicPr>
        <p:blipFill>
          <a:blip r:embed="rId2"/>
          <a:stretch>
            <a:fillRect/>
          </a:stretch>
        </p:blipFill>
        <p:spPr>
          <a:xfrm>
            <a:off x="-2021150" y="-4700852"/>
            <a:ext cx="1800000" cy="1802816"/>
          </a:xfrm>
          <a:prstGeom prst="rect">
            <a:avLst/>
          </a:prstGeom>
        </p:spPr>
      </p:pic>
      <p:pic>
        <p:nvPicPr>
          <p:cNvPr id="5" name="Рисунок 4"/>
          <p:cNvPicPr>
            <a:picLocks noChangeAspect="1"/>
          </p:cNvPicPr>
          <p:nvPr/>
        </p:nvPicPr>
        <p:blipFill rotWithShape="1">
          <a:blip r:embed="rId3"/>
          <a:srcRect t="8451" r="9809" b="12667"/>
          <a:stretch/>
        </p:blipFill>
        <p:spPr>
          <a:xfrm>
            <a:off x="624439" y="1124744"/>
            <a:ext cx="1727145" cy="2016224"/>
          </a:xfrm>
          <a:prstGeom prst="rect">
            <a:avLst/>
          </a:prstGeom>
        </p:spPr>
      </p:pic>
      <p:pic>
        <p:nvPicPr>
          <p:cNvPr id="14" name="Рисунок 13"/>
          <p:cNvPicPr>
            <a:picLocks noChangeAspect="1"/>
          </p:cNvPicPr>
          <p:nvPr/>
        </p:nvPicPr>
        <p:blipFill rotWithShape="1">
          <a:blip r:embed="rId2"/>
          <a:srcRect l="23053" t="21261" r="21683" b="12065"/>
          <a:stretch/>
        </p:blipFill>
        <p:spPr>
          <a:xfrm>
            <a:off x="2855640" y="1124744"/>
            <a:ext cx="1728192" cy="2088232"/>
          </a:xfrm>
          <a:prstGeom prst="rect">
            <a:avLst/>
          </a:prstGeom>
        </p:spPr>
      </p:pic>
      <p:pic>
        <p:nvPicPr>
          <p:cNvPr id="22" name="Рисунок 21"/>
          <p:cNvPicPr>
            <a:picLocks noChangeAspect="1"/>
          </p:cNvPicPr>
          <p:nvPr/>
        </p:nvPicPr>
        <p:blipFill rotWithShape="1">
          <a:blip r:embed="rId4"/>
          <a:srcRect l="7061" t="2598" r="6348" b="21300"/>
          <a:stretch/>
        </p:blipFill>
        <p:spPr>
          <a:xfrm>
            <a:off x="5231904" y="1124744"/>
            <a:ext cx="1800200" cy="2109553"/>
          </a:xfrm>
          <a:prstGeom prst="rect">
            <a:avLst/>
          </a:prstGeom>
        </p:spPr>
      </p:pic>
      <p:pic>
        <p:nvPicPr>
          <p:cNvPr id="23" name="Рисунок 22"/>
          <p:cNvPicPr>
            <a:picLocks noChangeAspect="1"/>
          </p:cNvPicPr>
          <p:nvPr/>
        </p:nvPicPr>
        <p:blipFill rotWithShape="1">
          <a:blip r:embed="rId5"/>
          <a:srcRect l="13145" b="18109"/>
          <a:stretch/>
        </p:blipFill>
        <p:spPr>
          <a:xfrm>
            <a:off x="7752184" y="1103423"/>
            <a:ext cx="1735360" cy="2181561"/>
          </a:xfrm>
          <a:prstGeom prst="rect">
            <a:avLst/>
          </a:prstGeom>
        </p:spPr>
      </p:pic>
      <p:pic>
        <p:nvPicPr>
          <p:cNvPr id="24" name="Рисунок 23"/>
          <p:cNvPicPr>
            <a:picLocks noChangeAspect="1"/>
          </p:cNvPicPr>
          <p:nvPr/>
        </p:nvPicPr>
        <p:blipFill rotWithShape="1">
          <a:blip r:embed="rId6"/>
          <a:srcRect l="7620" b="20277"/>
          <a:stretch/>
        </p:blipFill>
        <p:spPr>
          <a:xfrm>
            <a:off x="623392" y="3933056"/>
            <a:ext cx="1745984" cy="2009027"/>
          </a:xfrm>
          <a:prstGeom prst="rect">
            <a:avLst/>
          </a:prstGeom>
        </p:spPr>
      </p:pic>
      <p:sp>
        <p:nvSpPr>
          <p:cNvPr id="26" name="TextBox 25"/>
          <p:cNvSpPr txBox="1"/>
          <p:nvPr/>
        </p:nvSpPr>
        <p:spPr bwMode="auto">
          <a:xfrm>
            <a:off x="407368" y="5949280"/>
            <a:ext cx="2277079"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err="1">
                <a:ln>
                  <a:noFill/>
                </a:ln>
                <a:solidFill>
                  <a:srgbClr val="8F00FF"/>
                </a:solidFill>
                <a:effectLst/>
                <a:uLnTx/>
                <a:uFillTx/>
                <a:latin typeface="Arial"/>
                <a:cs typeface="Arial"/>
              </a:rPr>
              <a:t>Плахотная</a:t>
            </a:r>
            <a:r>
              <a:rPr kumimoji="0" lang="ru-RU" sz="1400" b="0" i="0" u="none" strike="noStrike" kern="0" cap="none" spc="0" normalizeH="0" baseline="0" noProof="0" dirty="0">
                <a:ln>
                  <a:noFill/>
                </a:ln>
                <a:solidFill>
                  <a:srgbClr val="8F00FF"/>
                </a:solidFill>
                <a:effectLst/>
                <a:uLnTx/>
                <a:uFillTx/>
                <a:latin typeface="Arial"/>
                <a:cs typeface="Arial"/>
              </a:rPr>
              <a:t> Анжелика</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Технический специалист</a:t>
            </a:r>
            <a:endParaRPr kumimoji="0" sz="1400" b="0" i="0" u="none" strike="noStrike" kern="0" cap="none" spc="0" normalizeH="0" baseline="0" noProof="0" dirty="0">
              <a:ln>
                <a:noFill/>
              </a:ln>
              <a:solidFill>
                <a:srgbClr val="8F00FF"/>
              </a:solidFill>
              <a:effectLst/>
              <a:uLnTx/>
              <a:uFillTx/>
              <a:latin typeface="Arial"/>
              <a:cs typeface="Arial"/>
            </a:endParaRPr>
          </a:p>
        </p:txBody>
      </p:sp>
      <p:sp>
        <p:nvSpPr>
          <p:cNvPr id="27" name="TextBox 26"/>
          <p:cNvSpPr txBox="1"/>
          <p:nvPr/>
        </p:nvSpPr>
        <p:spPr bwMode="auto">
          <a:xfrm>
            <a:off x="2783632" y="5930116"/>
            <a:ext cx="2160707"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err="1">
                <a:ln>
                  <a:noFill/>
                </a:ln>
                <a:solidFill>
                  <a:srgbClr val="8F00FF"/>
                </a:solidFill>
                <a:effectLst/>
                <a:uLnTx/>
                <a:uFillTx/>
                <a:latin typeface="Arial"/>
                <a:cs typeface="Arial"/>
              </a:rPr>
              <a:t>Гетманова</a:t>
            </a:r>
            <a:r>
              <a:rPr kumimoji="0" lang="ru-RU" sz="1400" b="0" i="0" u="none" strike="noStrike" kern="0" cap="none" spc="0" normalizeH="0" baseline="0" noProof="0" dirty="0">
                <a:ln>
                  <a:noFill/>
                </a:ln>
                <a:solidFill>
                  <a:srgbClr val="8F00FF"/>
                </a:solidFill>
                <a:effectLst/>
                <a:uLnTx/>
                <a:uFillTx/>
                <a:latin typeface="Arial"/>
                <a:cs typeface="Arial"/>
              </a:rPr>
              <a:t> Екатерина</a:t>
            </a:r>
            <a:endParaRPr kumimoji="0" sz="1400" b="0" i="0" u="none" strike="noStrike" kern="0" cap="none" spc="0" normalizeH="0" baseline="0" noProof="0" dirty="0">
              <a:ln>
                <a:noFill/>
              </a:ln>
              <a:solidFill>
                <a:srgbClr val="8F00FF"/>
              </a:solidFill>
              <a:effectLst/>
              <a:uLnTx/>
              <a:uFillTx/>
              <a:latin typeface="Arial"/>
              <a:cs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Экономист</a:t>
            </a:r>
            <a:endParaRPr kumimoji="0" sz="1400" b="0" i="0" u="none" strike="noStrike" kern="0" cap="none" spc="0" normalizeH="0" baseline="0" noProof="0" dirty="0">
              <a:ln>
                <a:noFill/>
              </a:ln>
              <a:solidFill>
                <a:srgbClr val="8F00FF"/>
              </a:solidFill>
              <a:effectLst/>
              <a:uLnTx/>
              <a:uFillTx/>
              <a:latin typeface="Arial"/>
              <a:cs typeface="Arial"/>
            </a:endParaRPr>
          </a:p>
        </p:txBody>
      </p:sp>
      <p:sp>
        <p:nvSpPr>
          <p:cNvPr id="28" name="TextBox 27"/>
          <p:cNvSpPr txBox="1"/>
          <p:nvPr/>
        </p:nvSpPr>
        <p:spPr bwMode="auto">
          <a:xfrm>
            <a:off x="5015880" y="5930116"/>
            <a:ext cx="2160707"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Бондаренко Виктория</a:t>
            </a:r>
            <a:endParaRPr kumimoji="0" sz="1400" b="0" i="0" u="none" strike="noStrike" kern="0" cap="none" spc="0" normalizeH="0" baseline="0" noProof="0" dirty="0">
              <a:ln>
                <a:noFill/>
              </a:ln>
              <a:solidFill>
                <a:srgbClr val="8F00FF"/>
              </a:solidFill>
              <a:effectLst/>
              <a:uLnTx/>
              <a:uFillTx/>
              <a:latin typeface="Arial"/>
              <a:cs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Аналитик</a:t>
            </a:r>
            <a:endParaRPr kumimoji="0" sz="1400" b="0" i="0" u="none" strike="noStrike" kern="0" cap="none" spc="0" normalizeH="0" baseline="0" noProof="0" dirty="0">
              <a:ln>
                <a:noFill/>
              </a:ln>
              <a:solidFill>
                <a:srgbClr val="8F00FF"/>
              </a:solidFill>
              <a:effectLst/>
              <a:uLnTx/>
              <a:uFillTx/>
              <a:latin typeface="Arial"/>
              <a:cs typeface="Arial"/>
            </a:endParaRPr>
          </a:p>
        </p:txBody>
      </p:sp>
      <p:sp>
        <p:nvSpPr>
          <p:cNvPr id="29" name="TextBox 28"/>
          <p:cNvSpPr txBox="1"/>
          <p:nvPr/>
        </p:nvSpPr>
        <p:spPr bwMode="auto">
          <a:xfrm>
            <a:off x="7464619" y="5949280"/>
            <a:ext cx="2160707"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Маркова Анжелика</a:t>
            </a:r>
            <a:endParaRPr kumimoji="0" sz="1400" b="0" i="0" u="none" strike="noStrike" kern="0" cap="none" spc="0" normalizeH="0" baseline="0" noProof="0" dirty="0">
              <a:ln>
                <a:noFill/>
              </a:ln>
              <a:solidFill>
                <a:srgbClr val="8F00FF"/>
              </a:solidFill>
              <a:effectLst/>
              <a:uLnTx/>
              <a:uFillTx/>
              <a:latin typeface="Arial"/>
              <a:cs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Маркетолог</a:t>
            </a:r>
            <a:endParaRPr kumimoji="0" sz="1400" b="0" i="0" u="none" strike="noStrike" kern="0" cap="none" spc="0" normalizeH="0" baseline="0" noProof="0" dirty="0">
              <a:ln>
                <a:noFill/>
              </a:ln>
              <a:solidFill>
                <a:srgbClr val="8F00FF"/>
              </a:solidFill>
              <a:effectLst/>
              <a:uLnTx/>
              <a:uFillTx/>
              <a:latin typeface="Arial"/>
              <a:cs typeface="Arial"/>
            </a:endParaRPr>
          </a:p>
        </p:txBody>
      </p:sp>
      <p:sp>
        <p:nvSpPr>
          <p:cNvPr id="30" name="TextBox 29"/>
          <p:cNvSpPr txBox="1"/>
          <p:nvPr/>
        </p:nvSpPr>
        <p:spPr bwMode="auto">
          <a:xfrm>
            <a:off x="9767941" y="5949280"/>
            <a:ext cx="2160707"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err="1">
                <a:ln>
                  <a:noFill/>
                </a:ln>
                <a:solidFill>
                  <a:srgbClr val="8F00FF"/>
                </a:solidFill>
                <a:effectLst/>
                <a:uLnTx/>
                <a:uFillTx/>
                <a:latin typeface="Arial"/>
                <a:cs typeface="Arial"/>
              </a:rPr>
              <a:t>Шаповалова</a:t>
            </a:r>
            <a:r>
              <a:rPr kumimoji="0" lang="ru-RU" sz="1400" b="0" i="0" u="none" strike="noStrike" kern="0" cap="none" spc="0" normalizeH="0" baseline="0" noProof="0" dirty="0">
                <a:ln>
                  <a:noFill/>
                </a:ln>
                <a:solidFill>
                  <a:srgbClr val="8F00FF"/>
                </a:solidFill>
                <a:effectLst/>
                <a:uLnTx/>
                <a:uFillTx/>
                <a:latin typeface="Arial"/>
                <a:cs typeface="Arial"/>
              </a:rPr>
              <a:t> Елизавета</a:t>
            </a:r>
            <a:endParaRPr kumimoji="0" sz="1400" b="0" i="0" u="none" strike="noStrike" kern="0" cap="none" spc="0" normalizeH="0" baseline="0" noProof="0" dirty="0">
              <a:ln>
                <a:noFill/>
              </a:ln>
              <a:solidFill>
                <a:srgbClr val="8F00FF"/>
              </a:solidFill>
              <a:effectLst/>
              <a:uLnTx/>
              <a:uFillTx/>
              <a:latin typeface="Arial"/>
              <a:cs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Маркетолог</a:t>
            </a:r>
            <a:endParaRPr kumimoji="0" sz="1400" b="0" i="0" u="none" strike="noStrike" kern="0" cap="none" spc="0" normalizeH="0" baseline="0" noProof="0" dirty="0">
              <a:ln>
                <a:noFill/>
              </a:ln>
              <a:solidFill>
                <a:srgbClr val="8F00FF"/>
              </a:solidFill>
              <a:effectLst/>
              <a:uLnTx/>
              <a:uFillTx/>
              <a:latin typeface="Arial"/>
              <a:cs typeface="Arial"/>
            </a:endParaRPr>
          </a:p>
        </p:txBody>
      </p:sp>
      <p:pic>
        <p:nvPicPr>
          <p:cNvPr id="25" name="Рисунок 24"/>
          <p:cNvPicPr>
            <a:picLocks noChangeAspect="1"/>
          </p:cNvPicPr>
          <p:nvPr/>
        </p:nvPicPr>
        <p:blipFill rotWithShape="1">
          <a:blip r:embed="rId7"/>
          <a:srcRect l="23587" t="45199" r="22621" b="5889"/>
          <a:stretch/>
        </p:blipFill>
        <p:spPr>
          <a:xfrm>
            <a:off x="2893299" y="3925986"/>
            <a:ext cx="1721030" cy="2023294"/>
          </a:xfrm>
          <a:prstGeom prst="rect">
            <a:avLst/>
          </a:prstGeom>
        </p:spPr>
      </p:pic>
      <p:pic>
        <p:nvPicPr>
          <p:cNvPr id="31" name="Рисунок 30"/>
          <p:cNvPicPr>
            <a:picLocks noChangeAspect="1"/>
          </p:cNvPicPr>
          <p:nvPr/>
        </p:nvPicPr>
        <p:blipFill rotWithShape="1">
          <a:blip r:embed="rId8"/>
          <a:srcRect b="3334"/>
          <a:stretch/>
        </p:blipFill>
        <p:spPr>
          <a:xfrm>
            <a:off x="5316206" y="3923309"/>
            <a:ext cx="1571882" cy="2025971"/>
          </a:xfrm>
          <a:prstGeom prst="rect">
            <a:avLst/>
          </a:prstGeom>
        </p:spPr>
      </p:pic>
      <p:pic>
        <p:nvPicPr>
          <p:cNvPr id="32" name="Рисунок 31"/>
          <p:cNvPicPr>
            <a:picLocks noChangeAspect="1"/>
          </p:cNvPicPr>
          <p:nvPr/>
        </p:nvPicPr>
        <p:blipFill rotWithShape="1">
          <a:blip r:embed="rId9"/>
          <a:srcRect b="8934"/>
          <a:stretch/>
        </p:blipFill>
        <p:spPr>
          <a:xfrm>
            <a:off x="7712489" y="3929776"/>
            <a:ext cx="1664966" cy="2019504"/>
          </a:xfrm>
          <a:prstGeom prst="rect">
            <a:avLst/>
          </a:prstGeom>
        </p:spPr>
      </p:pic>
      <p:pic>
        <p:nvPicPr>
          <p:cNvPr id="33" name="Рисунок 32"/>
          <p:cNvPicPr>
            <a:picLocks noChangeAspect="1"/>
          </p:cNvPicPr>
          <p:nvPr/>
        </p:nvPicPr>
        <p:blipFill>
          <a:blip r:embed="rId10"/>
          <a:stretch>
            <a:fillRect/>
          </a:stretch>
        </p:blipFill>
        <p:spPr>
          <a:xfrm>
            <a:off x="9913357" y="3933371"/>
            <a:ext cx="1795028" cy="2004183"/>
          </a:xfrm>
          <a:prstGeom prst="rect">
            <a:avLst/>
          </a:prstGeom>
        </p:spPr>
      </p:pic>
      <p:pic>
        <p:nvPicPr>
          <p:cNvPr id="35" name="Рисунок 34"/>
          <p:cNvPicPr>
            <a:picLocks noChangeAspect="1"/>
          </p:cNvPicPr>
          <p:nvPr/>
        </p:nvPicPr>
        <p:blipFill rotWithShape="1">
          <a:blip r:embed="rId11"/>
          <a:srcRect l="2317" t="7549" r="5205" b="10268"/>
          <a:stretch/>
        </p:blipFill>
        <p:spPr>
          <a:xfrm>
            <a:off x="9984432" y="1099400"/>
            <a:ext cx="1728192" cy="2160240"/>
          </a:xfrm>
          <a:prstGeom prst="rect">
            <a:avLst/>
          </a:prstGeom>
        </p:spPr>
      </p:pic>
      <p:sp>
        <p:nvSpPr>
          <p:cNvPr id="37" name="TextBox 36"/>
          <p:cNvSpPr txBox="1"/>
          <p:nvPr/>
        </p:nvSpPr>
        <p:spPr bwMode="auto">
          <a:xfrm>
            <a:off x="9767941" y="3212976"/>
            <a:ext cx="2160707"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err="1">
                <a:ln>
                  <a:noFill/>
                </a:ln>
                <a:solidFill>
                  <a:srgbClr val="8F00FF"/>
                </a:solidFill>
                <a:effectLst/>
                <a:uLnTx/>
                <a:uFillTx/>
                <a:latin typeface="Arial"/>
                <a:cs typeface="Arial"/>
              </a:rPr>
              <a:t>Шугаёва</a:t>
            </a:r>
            <a:r>
              <a:rPr kumimoji="0" lang="ru-RU" sz="1400" b="0" i="0" u="none" strike="noStrike" kern="0" cap="none" spc="0" normalizeH="0" baseline="0" noProof="0" dirty="0">
                <a:ln>
                  <a:noFill/>
                </a:ln>
                <a:solidFill>
                  <a:srgbClr val="8F00FF"/>
                </a:solidFill>
                <a:effectLst/>
                <a:uLnTx/>
                <a:uFillTx/>
                <a:latin typeface="Arial"/>
                <a:cs typeface="Arial"/>
              </a:rPr>
              <a:t> Кристина</a:t>
            </a:r>
            <a:endParaRPr kumimoji="0" sz="1400" b="0" i="0" u="none" strike="noStrike" kern="0" cap="none" spc="0" normalizeH="0" baseline="0" noProof="0" dirty="0">
              <a:ln>
                <a:noFill/>
              </a:ln>
              <a:solidFill>
                <a:srgbClr val="8F00FF"/>
              </a:solidFill>
              <a:effectLst/>
              <a:uLnTx/>
              <a:uFillTx/>
              <a:latin typeface="Arial"/>
              <a:cs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8F00FF"/>
                </a:solidFill>
                <a:effectLst/>
                <a:uLnTx/>
                <a:uFillTx/>
                <a:latin typeface="Arial"/>
                <a:cs typeface="Arial"/>
              </a:rPr>
              <a:t>Дизайнер</a:t>
            </a:r>
            <a:endParaRPr kumimoji="0" sz="1400" b="0" i="0" u="none" strike="noStrike" kern="0" cap="none" spc="0" normalizeH="0" baseline="0" noProof="0" dirty="0">
              <a:ln>
                <a:noFill/>
              </a:ln>
              <a:solidFill>
                <a:srgbClr val="8F00FF"/>
              </a:solidFill>
              <a:effectLst/>
              <a:uLnTx/>
              <a:uFillTx/>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 name="Google Shape;122;p2"/>
          <p:cNvSpPr txBox="1"/>
          <p:nvPr/>
        </p:nvSpPr>
        <p:spPr bwMode="auto">
          <a:xfrm>
            <a:off x="420954" y="355604"/>
            <a:ext cx="6518970" cy="335275"/>
          </a:xfrm>
          <a:prstGeom prst="rect">
            <a:avLst/>
          </a:prstGeom>
          <a:noFill/>
          <a:ln>
            <a:noFill/>
          </a:ln>
        </p:spPr>
        <p:txBody>
          <a:bodyPr spcFirstLastPara="1" wrap="square" lIns="45700" tIns="45700" rIns="45700" bIns="45700" anchor="ctr" anchorCtr="0">
            <a:spAutoFit/>
          </a:bodyPr>
          <a:lstStyle/>
          <a:p>
            <a:pPr marL="0" marR="0" lvl="0" indent="0" algn="l" defTabSz="914400" rtl="0" eaLnBrk="1" fontAlgn="auto" latinLnBrk="0" hangingPunct="1">
              <a:lnSpc>
                <a:spcPct val="100000"/>
              </a:lnSpc>
              <a:spcBef>
                <a:spcPts val="0"/>
              </a:spcBef>
              <a:spcAft>
                <a:spcPts val="0"/>
              </a:spcAft>
              <a:buClr>
                <a:prstClr val="black"/>
              </a:buClr>
              <a:buSzPts val="1600"/>
              <a:buFont typeface="Arial"/>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a:ea typeface="+mn-ea"/>
                <a:cs typeface="+mn-cs"/>
              </a:rPr>
              <a:t>ЗАПРОС НА АКСЕЛЕРАЦИЮ</a:t>
            </a:r>
            <a:endParaRPr kumimoji="0" sz="1600" b="1" i="0" u="none" strike="noStrike" kern="1200" cap="none" spc="0" normalizeH="0" baseline="0" noProof="0" dirty="0">
              <a:ln>
                <a:noFill/>
              </a:ln>
              <a:solidFill>
                <a:prstClr val="black"/>
              </a:solidFill>
              <a:effectLst/>
              <a:uLnTx/>
              <a:uFillTx/>
              <a:latin typeface="Arial"/>
              <a:ea typeface="Arial"/>
              <a:cs typeface="Arial"/>
            </a:endParaRPr>
          </a:p>
        </p:txBody>
      </p:sp>
      <p:grpSp>
        <p:nvGrpSpPr>
          <p:cNvPr id="8" name="Google Shape;123;p2"/>
          <p:cNvGrpSpPr/>
          <p:nvPr/>
        </p:nvGrpSpPr>
        <p:grpSpPr bwMode="auto">
          <a:xfrm>
            <a:off x="0" y="692501"/>
            <a:ext cx="2624903" cy="97077"/>
            <a:chOff x="0" y="692501"/>
            <a:chExt cx="2624903" cy="97077"/>
          </a:xfrm>
        </p:grpSpPr>
        <p:sp>
          <p:nvSpPr>
            <p:cNvPr id="9"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1200" cap="none" spc="0" normalizeH="0" baseline="0" noProof="0">
                <a:ln>
                  <a:noFill/>
                </a:ln>
                <a:solidFill>
                  <a:srgbClr val="000000"/>
                </a:solidFill>
                <a:effectLst/>
                <a:uLnTx/>
                <a:uFillTx/>
                <a:latin typeface="Helvetica Neue"/>
                <a:ea typeface="Helvetica Neue"/>
                <a:cs typeface="Helvetica Neue"/>
              </a:endParaRPr>
            </a:p>
          </p:txBody>
        </p:sp>
        <p:sp>
          <p:nvSpPr>
            <p:cNvPr id="10"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1200" cap="none" spc="0" normalizeH="0" baseline="0" noProof="0">
                <a:ln>
                  <a:noFill/>
                </a:ln>
                <a:solidFill>
                  <a:srgbClr val="000000"/>
                </a:solidFill>
                <a:effectLst/>
                <a:uLnTx/>
                <a:uFillTx/>
                <a:latin typeface="Helvetica Neue"/>
                <a:ea typeface="Helvetica Neue"/>
                <a:cs typeface="Helvetica Neue"/>
              </a:endParaRPr>
            </a:p>
          </p:txBody>
        </p:sp>
        <p:sp>
          <p:nvSpPr>
            <p:cNvPr id="11"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1200" cap="none" spc="0" normalizeH="0" baseline="0" noProof="0">
                <a:ln>
                  <a:noFill/>
                </a:ln>
                <a:solidFill>
                  <a:srgbClr val="000000"/>
                </a:solidFill>
                <a:effectLst/>
                <a:uLnTx/>
                <a:uFillTx/>
                <a:latin typeface="Helvetica Neue"/>
                <a:ea typeface="Helvetica Neue"/>
                <a:cs typeface="Helvetica Neue"/>
              </a:endParaRPr>
            </a:p>
          </p:txBody>
        </p:sp>
        <p:sp>
          <p:nvSpPr>
            <p:cNvPr id="12"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1200" cap="none" spc="0" normalizeH="0" baseline="0" noProof="0">
                <a:ln>
                  <a:noFill/>
                </a:ln>
                <a:solidFill>
                  <a:srgbClr val="000000"/>
                </a:solidFill>
                <a:effectLst/>
                <a:uLnTx/>
                <a:uFillTx/>
                <a:latin typeface="Helvetica Neue"/>
                <a:ea typeface="Helvetica Neue"/>
                <a:cs typeface="Helvetica Neue"/>
              </a:endParaRPr>
            </a:p>
          </p:txBody>
        </p:sp>
        <p:sp>
          <p:nvSpPr>
            <p:cNvPr id="13"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1200" cap="none" spc="0" normalizeH="0" baseline="0" noProof="0">
                <a:ln>
                  <a:noFill/>
                </a:ln>
                <a:solidFill>
                  <a:srgbClr val="000000"/>
                </a:solidFill>
                <a:effectLst/>
                <a:uLnTx/>
                <a:uFillTx/>
                <a:latin typeface="Helvetica Neue"/>
                <a:ea typeface="Helvetica Neue"/>
                <a:cs typeface="Helvetica Neue"/>
              </a:endParaRPr>
            </a:p>
          </p:txBody>
        </p:sp>
      </p:grpSp>
      <p:grpSp>
        <p:nvGrpSpPr>
          <p:cNvPr id="15" name="Google Shape;133;p3"/>
          <p:cNvGrpSpPr/>
          <p:nvPr/>
        </p:nvGrpSpPr>
        <p:grpSpPr bwMode="auto">
          <a:xfrm>
            <a:off x="-18522" y="6358525"/>
            <a:ext cx="542262" cy="506843"/>
            <a:chOff x="-1" y="0"/>
            <a:chExt cx="542260" cy="506841"/>
          </a:xfrm>
        </p:grpSpPr>
        <p:sp>
          <p:nvSpPr>
            <p:cNvPr id="16" name="Google Shape;134;p3"/>
            <p:cNvSpPr/>
            <p:nvPr/>
          </p:nvSpPr>
          <p:spPr bwMode="auto">
            <a:xfrm>
              <a:off x="-1" y="0"/>
              <a:ext cx="542260" cy="506841"/>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Helvetica Neue"/>
                <a:ea typeface="Helvetica Neue"/>
                <a:cs typeface="Helvetica Neue"/>
              </a:endParaRPr>
            </a:p>
          </p:txBody>
        </p:sp>
        <p:sp>
          <p:nvSpPr>
            <p:cNvPr id="17" name="Google Shape;135;p3"/>
            <p:cNvSpPr txBox="1"/>
            <p:nvPr/>
          </p:nvSpPr>
          <p:spPr bwMode="auto">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ru-RU" sz="1200" b="0" i="0" u="none" strike="noStrike" kern="1200" cap="none" spc="0" normalizeH="0" baseline="0" noProof="0" dirty="0" smtClean="0">
                  <a:ln>
                    <a:noFill/>
                  </a:ln>
                  <a:solidFill>
                    <a:srgbClr val="FFFFFF"/>
                  </a:solidFill>
                  <a:effectLst/>
                  <a:uLnTx/>
                  <a:uFillTx/>
                  <a:latin typeface="Calibri" panose="020F0502020204030204"/>
                  <a:ea typeface="+mn-ea"/>
                  <a:cs typeface="+mn-cs"/>
                </a:rPr>
                <a:t>14</a:t>
              </a:r>
              <a:endParaRPr kumimoji="0" lang="ru-RU" sz="1200" b="0" i="0" u="none" strike="noStrike" kern="1200" cap="none" spc="0" normalizeH="0" baseline="0" noProof="0" dirty="0">
                <a:ln>
                  <a:noFill/>
                </a:ln>
                <a:solidFill>
                  <a:srgbClr val="FFFFFF"/>
                </a:solidFill>
                <a:effectLst/>
                <a:uLnTx/>
                <a:uFillTx/>
                <a:latin typeface="Arial"/>
                <a:ea typeface="Arial"/>
                <a:cs typeface="Arial"/>
              </a:endParaRPr>
            </a:p>
          </p:txBody>
        </p:sp>
      </p:grpSp>
      <p:sp>
        <p:nvSpPr>
          <p:cNvPr id="2" name="TextBox 1">
            <a:extLst>
              <a:ext uri="{FF2B5EF4-FFF2-40B4-BE49-F238E27FC236}">
                <a16:creationId xmlns:a16="http://schemas.microsoft.com/office/drawing/2014/main" id="{A69C5344-7E65-48EE-9FE1-62883FBE9942}"/>
              </a:ext>
            </a:extLst>
          </p:cNvPr>
          <p:cNvSpPr txBox="1"/>
          <p:nvPr/>
        </p:nvSpPr>
        <p:spPr>
          <a:xfrm>
            <a:off x="1484243" y="1431235"/>
            <a:ext cx="7646505" cy="1200329"/>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Tx/>
              <a:buSzTx/>
              <a:buFontTx/>
              <a:buNone/>
              <a:tabLst/>
              <a:defRPr/>
            </a:pPr>
            <a:r>
              <a:rPr kumimoji="0" lang="ru-RU"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Сформулировать потребность в ресурсах для дальнейшего развития проекта, например:</a:t>
            </a:r>
          </a:p>
          <a:p>
            <a:pPr marL="342900" marR="0" lvl="0" indent="-342900" algn="l" defTabSz="914400" rtl="0" eaLnBrk="1" fontAlgn="auto" latinLnBrk="0" hangingPunct="1">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Денежные средства в размере…</a:t>
            </a:r>
          </a:p>
          <a:p>
            <a:pPr marL="342900" marR="0" lvl="0" indent="-342900" algn="l" defTabSz="914400" rtl="0" eaLnBrk="1" fontAlgn="auto" latinLnBrk="0" hangingPunct="1">
              <a:spcBef>
                <a:spcPts val="0"/>
              </a:spcBef>
              <a:spcAft>
                <a:spcPts val="0"/>
              </a:spcAft>
              <a:buClrTx/>
              <a:buSzTx/>
              <a:buFontTx/>
              <a:buAutoNum type="arabicPeriod"/>
              <a:tabLst/>
              <a:defRPr/>
            </a:pPr>
            <a:r>
              <a:rPr kumimoji="0" lang="ru-RU" sz="1800" b="0" i="0" u="none" strike="noStrike" kern="1200" cap="none" spc="0" normalizeH="0" baseline="0" noProof="0" dirty="0" smtClean="0">
                <a:ln>
                  <a:noFill/>
                </a:ln>
                <a:solidFill>
                  <a:srgbClr val="333333"/>
                </a:solidFill>
                <a:effectLst/>
                <a:uLnTx/>
                <a:uFillTx/>
                <a:latin typeface="Times New Roman" panose="02020603050405020304" pitchFamily="18" charset="0"/>
                <a:ea typeface="+mn-ea"/>
                <a:cs typeface="Times New Roman" panose="02020603050405020304" pitchFamily="18" charset="0"/>
              </a:rPr>
              <a:t>Заполнить вакансию </a:t>
            </a:r>
            <a:r>
              <a:rPr kumimoji="0" lang="ru-RU"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в </a:t>
            </a:r>
            <a:r>
              <a:rPr kumimoji="0" lang="ru-RU" sz="1800" b="0" i="0" u="none" strike="noStrike" kern="1200" cap="none" spc="0" normalizeH="0" baseline="0" noProof="0" smtClean="0">
                <a:ln>
                  <a:noFill/>
                </a:ln>
                <a:solidFill>
                  <a:srgbClr val="333333"/>
                </a:solidFill>
                <a:effectLst/>
                <a:uLnTx/>
                <a:uFillTx/>
                <a:latin typeface="Times New Roman" panose="02020603050405020304" pitchFamily="18" charset="0"/>
                <a:ea typeface="+mn-ea"/>
                <a:cs typeface="Times New Roman" panose="02020603050405020304" pitchFamily="18" charset="0"/>
              </a:rPr>
              <a:t>команде программиста</a:t>
            </a:r>
            <a:endPar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38965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98" name="Google Shape;298;p10"/>
          <p:cNvSpPr/>
          <p:nvPr/>
        </p:nvSpPr>
        <p:spPr bwMode="auto">
          <a:xfrm>
            <a:off x="6103137" y="1742787"/>
            <a:ext cx="6121524" cy="5131928"/>
          </a:xfrm>
          <a:prstGeom prst="rect">
            <a:avLst/>
          </a:prstGeom>
          <a:solidFill>
            <a:srgbClr val="B5D8E1"/>
          </a:solidFill>
          <a:ln>
            <a:noFill/>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
                <a:srgbClr val="9F00FF"/>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299" name="Google Shape;299;p10"/>
          <p:cNvSpPr/>
          <p:nvPr/>
        </p:nvSpPr>
        <p:spPr bwMode="auto">
          <a:xfrm>
            <a:off x="6103137" y="-6261"/>
            <a:ext cx="6121526" cy="1800326"/>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300" name="Google Shape;300;p10"/>
          <p:cNvSpPr/>
          <p:nvPr/>
        </p:nvSpPr>
        <p:spPr bwMode="auto">
          <a:xfrm>
            <a:off x="6102380" y="5347905"/>
            <a:ext cx="6122278" cy="1515886"/>
          </a:xfrm>
          <a:prstGeom prst="rect">
            <a:avLst/>
          </a:prstGeom>
          <a:solidFill>
            <a:srgbClr val="FBB3C1"/>
          </a:solidFill>
          <a:ln>
            <a:noFill/>
          </a:ln>
        </p:spPr>
        <p:txBody>
          <a:bodyPr spcFirstLastPara="1" wrap="square" lIns="45699" tIns="45699" rIns="45699" bIns="45699" anchor="ctr" anchorCtr="0">
            <a:noAutofit/>
          </a:bodyPr>
          <a:lstStyle/>
          <a:p>
            <a:pPr marL="0" marR="0" lvl="0" indent="0" algn="l" defTabSz="914400" eaLnBrk="1" fontAlgn="auto" latinLnBrk="0" hangingPunct="1">
              <a:lnSpc>
                <a:spcPct val="100000"/>
              </a:lnSpc>
              <a:spcBef>
                <a:spcPts val="0"/>
              </a:spcBef>
              <a:spcAft>
                <a:spcPts val="0"/>
              </a:spcAft>
              <a:buClr>
                <a:srgbClr val="FFFFFF"/>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301" name="Google Shape;301;p10"/>
          <p:cNvSpPr/>
          <p:nvPr/>
        </p:nvSpPr>
        <p:spPr bwMode="auto">
          <a:xfrm>
            <a:off x="8355782" y="-12041"/>
            <a:ext cx="3868878" cy="1811885"/>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
                <a:srgbClr val="ADDAE3"/>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304" name="Google Shape;304;p10"/>
          <p:cNvSpPr txBox="1"/>
          <p:nvPr/>
        </p:nvSpPr>
        <p:spPr bwMode="auto">
          <a:xfrm>
            <a:off x="551545" y="995119"/>
            <a:ext cx="5039703" cy="1025705"/>
          </a:xfrm>
          <a:prstGeom prst="rect">
            <a:avLst/>
          </a:prstGeom>
          <a:noFill/>
          <a:ln>
            <a:noFill/>
          </a:ln>
        </p:spPr>
        <p:txBody>
          <a:bodyPr spcFirstLastPara="1" wrap="square" lIns="45700" tIns="45700" rIns="45700" bIns="45700" anchor="ctr" anchorCtr="0">
            <a:normAutofit fontScale="92500" lnSpcReduction="10000"/>
          </a:bodyPr>
          <a:lstStyle/>
          <a:p>
            <a:pPr marL="0" marR="0" lvl="0" indent="0" algn="ctr" defTabSz="914400" eaLnBrk="1" fontAlgn="auto" latinLnBrk="0" hangingPunct="1">
              <a:lnSpc>
                <a:spcPct val="100000"/>
              </a:lnSpc>
              <a:spcBef>
                <a:spcPts val="0"/>
              </a:spcBef>
              <a:spcAft>
                <a:spcPts val="0"/>
              </a:spcAft>
              <a:buClr>
                <a:srgbClr val="8F00FF"/>
              </a:buClr>
              <a:buSzPts val="6900"/>
              <a:buFont typeface="Arial"/>
              <a:buNone/>
              <a:tabLst/>
              <a:defRPr/>
            </a:pPr>
            <a:r>
              <a:rPr kumimoji="0" lang="en-US" sz="6900" b="0" i="0" u="none" strike="noStrike" kern="0" cap="none" spc="0" normalizeH="0" baseline="0" noProof="0">
                <a:ln>
                  <a:noFill/>
                </a:ln>
                <a:solidFill>
                  <a:srgbClr val="8F00FF"/>
                </a:solidFill>
                <a:effectLst/>
                <a:uLnTx/>
                <a:uFillTx/>
                <a:latin typeface="Arial"/>
                <a:ea typeface="Arial"/>
                <a:cs typeface="Arial"/>
              </a:rPr>
              <a:t>СПАСИБО</a:t>
            </a:r>
            <a:r>
              <a:rPr kumimoji="0" lang="en-US" sz="7200" b="0" i="0" u="none" strike="noStrike" kern="0" cap="none" spc="0" normalizeH="0" baseline="0" noProof="0">
                <a:ln>
                  <a:noFill/>
                </a:ln>
                <a:solidFill>
                  <a:srgbClr val="8F00FF"/>
                </a:solidFill>
                <a:effectLst/>
                <a:uLnTx/>
                <a:uFillTx/>
                <a:latin typeface="Arial"/>
                <a:ea typeface="Arial"/>
                <a:cs typeface="Arial"/>
              </a:rPr>
              <a:t>!</a:t>
            </a:r>
            <a:endParaRPr kumimoji="0" lang="ru-RU" sz="1800" b="0" i="0" u="none" strike="noStrike" kern="0" cap="none" spc="0" normalizeH="0" baseline="0" noProof="0">
              <a:ln>
                <a:noFill/>
              </a:ln>
              <a:solidFill>
                <a:srgbClr val="000000"/>
              </a:solidFill>
              <a:effectLst/>
              <a:uLnTx/>
              <a:uFillTx/>
              <a:latin typeface="Arial"/>
              <a:ea typeface="Arial"/>
              <a:cs typeface="Arial"/>
            </a:endParaRPr>
          </a:p>
        </p:txBody>
      </p:sp>
      <p:sp>
        <p:nvSpPr>
          <p:cNvPr id="2" name="Google Shape;122;p2"/>
          <p:cNvSpPr txBox="1"/>
          <p:nvPr/>
        </p:nvSpPr>
        <p:spPr bwMode="auto">
          <a:xfrm>
            <a:off x="420955" y="353951"/>
            <a:ext cx="6518934" cy="338550"/>
          </a:xfrm>
          <a:prstGeom prst="rect">
            <a:avLst/>
          </a:prstGeom>
          <a:no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600"/>
              <a:buFont typeface="Arial"/>
              <a:buNone/>
              <a:tabLst/>
              <a:defRPr/>
            </a:pPr>
            <a:r>
              <a:rPr kumimoji="0" lang="ru-RU" sz="1600" b="0" i="0" u="none" strike="noStrike" kern="0" cap="none" spc="0" normalizeH="0" baseline="0" noProof="0">
                <a:ln>
                  <a:noFill/>
                </a:ln>
                <a:solidFill>
                  <a:srgbClr val="000000"/>
                </a:solidFill>
                <a:effectLst/>
                <a:uLnTx/>
                <a:uFillTx/>
                <a:latin typeface="Arial"/>
                <a:ea typeface="Arial"/>
                <a:cs typeface="Arial"/>
              </a:rPr>
              <a:t>КОНТАКТЫ</a:t>
            </a:r>
            <a:endParaRPr kumimoji="0" sz="1600" b="0" i="0" u="none" strike="noStrike" kern="0" cap="none" spc="0" normalizeH="0" baseline="0" noProof="0">
              <a:ln>
                <a:noFill/>
              </a:ln>
              <a:solidFill>
                <a:srgbClr val="000000"/>
              </a:solidFill>
              <a:effectLst/>
              <a:uLnTx/>
              <a:uFillTx/>
              <a:latin typeface="Arial"/>
              <a:ea typeface="Arial"/>
              <a:cs typeface="Arial"/>
            </a:endParaRPr>
          </a:p>
        </p:txBody>
      </p:sp>
      <p:grpSp>
        <p:nvGrpSpPr>
          <p:cNvPr id="3" name="Google Shape;123;p2"/>
          <p:cNvGrpSpPr/>
          <p:nvPr/>
        </p:nvGrpSpPr>
        <p:grpSpPr bwMode="auto">
          <a:xfrm>
            <a:off x="0" y="692501"/>
            <a:ext cx="2624903" cy="97077"/>
            <a:chOff x="0" y="692501"/>
            <a:chExt cx="2624903" cy="97077"/>
          </a:xfrm>
        </p:grpSpPr>
        <p:sp>
          <p:nvSpPr>
            <p:cNvPr id="4" name="Google Shape;124;p2"/>
            <p:cNvSpPr/>
            <p:nvPr/>
          </p:nvSpPr>
          <p:spPr bwMode="auto">
            <a:xfrm>
              <a:off x="0" y="692501"/>
              <a:ext cx="1294463" cy="97077"/>
            </a:xfrm>
            <a:prstGeom prst="rect">
              <a:avLst/>
            </a:prstGeom>
            <a:solidFill>
              <a:srgbClr val="FBB3C1"/>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5" name="Google Shape;125;p2"/>
            <p:cNvSpPr/>
            <p:nvPr/>
          </p:nvSpPr>
          <p:spPr bwMode="auto">
            <a:xfrm>
              <a:off x="336583" y="692501"/>
              <a:ext cx="1294463" cy="97077"/>
            </a:xfrm>
            <a:prstGeom prst="rect">
              <a:avLst/>
            </a:prstGeom>
            <a:solidFill>
              <a:srgbClr val="9F00FF"/>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6" name="Google Shape;126;p2"/>
            <p:cNvSpPr/>
            <p:nvPr/>
          </p:nvSpPr>
          <p:spPr bwMode="auto">
            <a:xfrm>
              <a:off x="673166" y="692501"/>
              <a:ext cx="1294463" cy="97077"/>
            </a:xfrm>
            <a:prstGeom prst="rect">
              <a:avLst/>
            </a:prstGeom>
            <a:solidFill>
              <a:srgbClr val="FD493D"/>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7" name="Google Shape;127;p2"/>
            <p:cNvSpPr/>
            <p:nvPr/>
          </p:nvSpPr>
          <p:spPr bwMode="auto">
            <a:xfrm>
              <a:off x="993857" y="692501"/>
              <a:ext cx="1294463" cy="97077"/>
            </a:xfrm>
            <a:prstGeom prst="rect">
              <a:avLst/>
            </a:prstGeom>
            <a:solidFill>
              <a:srgbClr val="FCAF17"/>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sp>
          <p:nvSpPr>
            <p:cNvPr id="8" name="Google Shape;128;p2"/>
            <p:cNvSpPr/>
            <p:nvPr/>
          </p:nvSpPr>
          <p:spPr bwMode="auto">
            <a:xfrm>
              <a:off x="1330440" y="692501"/>
              <a:ext cx="1294463" cy="97077"/>
            </a:xfrm>
            <a:prstGeom prst="rect">
              <a:avLst/>
            </a:prstGeom>
            <a:solidFill>
              <a:srgbClr val="B5D8E1"/>
            </a:solidFill>
            <a:ln>
              <a:noFill/>
            </a:ln>
          </p:spPr>
          <p:txBody>
            <a:bodyPr spcFirstLastPara="1" wrap="square" lIns="45700" tIns="45700" rIns="45700" bIns="45700" anchor="ctr" anchorCtr="0">
              <a:spAutoFit/>
            </a:bodyPr>
            <a:lstStyle/>
            <a:p>
              <a:pPr marL="0" marR="0" lvl="0" indent="0" algn="l" defTabSz="914400" eaLnBrk="1" fontAlgn="auto" latinLnBrk="0" hangingPunct="1">
                <a:lnSpc>
                  <a:spcPct val="100000"/>
                </a:lnSpc>
                <a:spcBef>
                  <a:spcPts val="0"/>
                </a:spcBef>
                <a:spcAft>
                  <a:spcPts val="0"/>
                </a:spcAft>
                <a:buClr>
                  <a:srgbClr val="000000"/>
                </a:buClr>
                <a:buSzPts val="1800"/>
                <a:buFont typeface="Helvetica Neue"/>
                <a:buNone/>
                <a:tabLst/>
                <a:defRPr/>
              </a:pPr>
              <a:endParaRPr kumimoji="0" sz="1800" b="0" i="0" u="none" strike="noStrike" kern="0" cap="none" spc="0" normalizeH="0" baseline="0" noProof="0">
                <a:ln>
                  <a:noFill/>
                </a:ln>
                <a:solidFill>
                  <a:srgbClr val="000000"/>
                </a:solidFill>
                <a:effectLst/>
                <a:uLnTx/>
                <a:uFillTx/>
                <a:latin typeface="Helvetica Neue"/>
                <a:ea typeface="Helvetica Neue"/>
                <a:cs typeface="Helvetica Neue"/>
              </a:endParaRPr>
            </a:p>
          </p:txBody>
        </p:sp>
      </p:grpSp>
      <p:pic>
        <p:nvPicPr>
          <p:cNvPr id="9" name="Рисунок 8" descr="значки-03.png"/>
          <p:cNvPicPr>
            <a:picLocks noChangeAspect="1"/>
          </p:cNvPicPr>
          <p:nvPr/>
        </p:nvPicPr>
        <p:blipFill>
          <a:blip r:embed="rId2"/>
          <a:stretch/>
        </p:blipFill>
        <p:spPr bwMode="auto">
          <a:xfrm>
            <a:off x="551546" y="2251752"/>
            <a:ext cx="720000" cy="717575"/>
          </a:xfrm>
          <a:prstGeom prst="rect">
            <a:avLst/>
          </a:prstGeom>
        </p:spPr>
      </p:pic>
      <p:pic>
        <p:nvPicPr>
          <p:cNvPr id="10" name="Рисунок 9" descr="значки-05.png"/>
          <p:cNvPicPr>
            <a:picLocks noChangeAspect="1"/>
          </p:cNvPicPr>
          <p:nvPr/>
        </p:nvPicPr>
        <p:blipFill>
          <a:blip r:embed="rId3"/>
          <a:stretch/>
        </p:blipFill>
        <p:spPr bwMode="auto">
          <a:xfrm>
            <a:off x="551546" y="5827384"/>
            <a:ext cx="720000" cy="717575"/>
          </a:xfrm>
          <a:prstGeom prst="rect">
            <a:avLst/>
          </a:prstGeom>
        </p:spPr>
      </p:pic>
      <p:pic>
        <p:nvPicPr>
          <p:cNvPr id="11" name="Рисунок 10" descr="значки-06.png"/>
          <p:cNvPicPr>
            <a:picLocks noChangeAspect="1"/>
          </p:cNvPicPr>
          <p:nvPr/>
        </p:nvPicPr>
        <p:blipFill>
          <a:blip r:embed="rId4"/>
          <a:stretch/>
        </p:blipFill>
        <p:spPr bwMode="auto">
          <a:xfrm>
            <a:off x="3426414" y="2255927"/>
            <a:ext cx="720000" cy="717575"/>
          </a:xfrm>
          <a:prstGeom prst="rect">
            <a:avLst/>
          </a:prstGeom>
        </p:spPr>
      </p:pic>
      <p:sp>
        <p:nvSpPr>
          <p:cNvPr id="12" name="TextBox 11"/>
          <p:cNvSpPr txBox="1"/>
          <p:nvPr/>
        </p:nvSpPr>
        <p:spPr bwMode="auto">
          <a:xfrm>
            <a:off x="1147968" y="2410484"/>
            <a:ext cx="2571768" cy="307777"/>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mn-lt"/>
                <a:cs typeface="Arial"/>
              </a:rPr>
              <a:t>vikaperschina@icloud.com</a:t>
            </a:r>
            <a:endParaRPr kumimoji="0" sz="1400" b="0" i="0" u="none" strike="noStrike" kern="0" cap="none" spc="0" normalizeH="0" baseline="0" noProof="0" dirty="0">
              <a:ln>
                <a:noFill/>
              </a:ln>
              <a:solidFill>
                <a:srgbClr val="000000"/>
              </a:solidFill>
              <a:effectLst/>
              <a:uLnTx/>
              <a:uFillTx/>
              <a:latin typeface="+mn-lt"/>
              <a:cs typeface="Arial"/>
            </a:endParaRPr>
          </a:p>
        </p:txBody>
      </p:sp>
      <p:sp>
        <p:nvSpPr>
          <p:cNvPr id="13" name="TextBox 12"/>
          <p:cNvSpPr txBox="1"/>
          <p:nvPr/>
        </p:nvSpPr>
        <p:spPr bwMode="auto">
          <a:xfrm>
            <a:off x="1214646" y="5986116"/>
            <a:ext cx="2571768" cy="40011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122D52"/>
                </a:solidFill>
                <a:effectLst/>
                <a:uLnTx/>
                <a:uFillTx/>
                <a:latin typeface="+mn-lt"/>
                <a:cs typeface="Arial"/>
              </a:rPr>
              <a:t>@</a:t>
            </a:r>
            <a:r>
              <a:rPr kumimoji="0" lang="ru-RU" sz="1400" b="0" i="0" u="none" strike="noStrike" kern="0" cap="none" spc="0" normalizeH="0" baseline="0" noProof="0" dirty="0">
                <a:ln>
                  <a:noFill/>
                </a:ln>
                <a:solidFill>
                  <a:srgbClr val="000000"/>
                </a:solidFill>
                <a:effectLst/>
                <a:uLnTx/>
                <a:uFillTx/>
                <a:latin typeface="+mn-lt"/>
                <a:cs typeface="Arial"/>
              </a:rPr>
              <a:t>ВКонтакте</a:t>
            </a:r>
            <a:endParaRPr kumimoji="0" lang="ru-RU" sz="2000" b="0" i="0" u="none" strike="noStrike" kern="0" cap="none" spc="0" normalizeH="0" baseline="0" noProof="0" dirty="0">
              <a:ln>
                <a:noFill/>
              </a:ln>
              <a:solidFill>
                <a:srgbClr val="000000"/>
              </a:solidFill>
              <a:effectLst/>
              <a:uLnTx/>
              <a:uFillTx/>
              <a:latin typeface="+mn-lt"/>
              <a:cs typeface="Arial"/>
            </a:endParaRPr>
          </a:p>
        </p:txBody>
      </p:sp>
      <p:sp>
        <p:nvSpPr>
          <p:cNvPr id="14" name="TextBox 13"/>
          <p:cNvSpPr txBox="1"/>
          <p:nvPr/>
        </p:nvSpPr>
        <p:spPr bwMode="auto">
          <a:xfrm>
            <a:off x="4095424" y="2410484"/>
            <a:ext cx="2571768" cy="307777"/>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mn-lt"/>
                <a:cs typeface="Arial"/>
              </a:rPr>
              <a:t>+7 (</a:t>
            </a:r>
            <a:r>
              <a:rPr kumimoji="0" lang="en-US" sz="1400" b="0" i="0" u="none" strike="noStrike" kern="0" cap="none" spc="0" normalizeH="0" baseline="0" noProof="0" dirty="0">
                <a:ln>
                  <a:noFill/>
                </a:ln>
                <a:solidFill>
                  <a:srgbClr val="000000"/>
                </a:solidFill>
                <a:effectLst/>
                <a:uLnTx/>
                <a:uFillTx/>
                <a:latin typeface="+mn-lt"/>
                <a:cs typeface="Arial"/>
              </a:rPr>
              <a:t>951</a:t>
            </a:r>
            <a:r>
              <a:rPr kumimoji="0" lang="ru-RU" sz="1400" b="0" i="0" u="none" strike="noStrike" kern="0" cap="none" spc="0" normalizeH="0" baseline="0" noProof="0" dirty="0">
                <a:ln>
                  <a:noFill/>
                </a:ln>
                <a:solidFill>
                  <a:srgbClr val="000000"/>
                </a:solidFill>
                <a:effectLst/>
                <a:uLnTx/>
                <a:uFillTx/>
                <a:latin typeface="+mn-lt"/>
                <a:cs typeface="Arial"/>
              </a:rPr>
              <a:t>) </a:t>
            </a:r>
            <a:r>
              <a:rPr kumimoji="0" lang="en-US" sz="1400" b="0" i="0" u="none" strike="noStrike" kern="0" cap="none" spc="0" normalizeH="0" baseline="0" noProof="0" dirty="0">
                <a:ln>
                  <a:noFill/>
                </a:ln>
                <a:solidFill>
                  <a:srgbClr val="000000"/>
                </a:solidFill>
                <a:effectLst/>
                <a:uLnTx/>
                <a:uFillTx/>
                <a:latin typeface="+mn-lt"/>
                <a:cs typeface="Arial"/>
              </a:rPr>
              <a:t>156</a:t>
            </a:r>
            <a:r>
              <a:rPr kumimoji="0" lang="ru-RU" sz="1400" b="0" i="0" u="none" strike="noStrike" kern="0" cap="none" spc="0" normalizeH="0" baseline="0" noProof="0" dirty="0">
                <a:ln>
                  <a:noFill/>
                </a:ln>
                <a:solidFill>
                  <a:srgbClr val="000000"/>
                </a:solidFill>
                <a:effectLst/>
                <a:uLnTx/>
                <a:uFillTx/>
                <a:latin typeface="+mn-lt"/>
                <a:cs typeface="Arial"/>
              </a:rPr>
              <a:t>-</a:t>
            </a:r>
            <a:r>
              <a:rPr kumimoji="0" lang="en-US" sz="1400" b="0" i="0" u="none" strike="noStrike" kern="0" cap="none" spc="0" normalizeH="0" baseline="0" noProof="0" dirty="0">
                <a:ln>
                  <a:noFill/>
                </a:ln>
                <a:solidFill>
                  <a:srgbClr val="000000"/>
                </a:solidFill>
                <a:effectLst/>
                <a:uLnTx/>
                <a:uFillTx/>
                <a:latin typeface="+mn-lt"/>
                <a:cs typeface="Arial"/>
              </a:rPr>
              <a:t>20</a:t>
            </a:r>
            <a:r>
              <a:rPr kumimoji="0" lang="ru-RU" sz="1400" b="0" i="0" u="none" strike="noStrike" kern="0" cap="none" spc="0" normalizeH="0" baseline="0" noProof="0" dirty="0">
                <a:ln>
                  <a:noFill/>
                </a:ln>
                <a:solidFill>
                  <a:srgbClr val="000000"/>
                </a:solidFill>
                <a:effectLst/>
                <a:uLnTx/>
                <a:uFillTx/>
                <a:latin typeface="+mn-lt"/>
                <a:cs typeface="Arial"/>
              </a:rPr>
              <a:t>-</a:t>
            </a:r>
            <a:r>
              <a:rPr kumimoji="0" lang="en-US" sz="1400" b="0" i="0" u="none" strike="noStrike" kern="0" cap="none" spc="0" normalizeH="0" baseline="0" noProof="0" dirty="0">
                <a:ln>
                  <a:noFill/>
                </a:ln>
                <a:solidFill>
                  <a:srgbClr val="000000"/>
                </a:solidFill>
                <a:effectLst/>
                <a:uLnTx/>
                <a:uFillTx/>
                <a:latin typeface="+mn-lt"/>
                <a:cs typeface="Arial"/>
              </a:rPr>
              <a:t>02</a:t>
            </a:r>
            <a:endParaRPr kumimoji="0" sz="1400" b="0" i="0" u="none" strike="noStrike" kern="0" cap="none" spc="0" normalizeH="0" baseline="0" noProof="0" dirty="0">
              <a:ln>
                <a:noFill/>
              </a:ln>
              <a:solidFill>
                <a:srgbClr val="000000"/>
              </a:solidFill>
              <a:effectLst/>
              <a:uLnTx/>
              <a:uFillTx/>
              <a:latin typeface="+mn-lt"/>
              <a:cs typeface="Arial"/>
            </a:endParaRPr>
          </a:p>
        </p:txBody>
      </p:sp>
      <p:pic>
        <p:nvPicPr>
          <p:cNvPr id="15" name="Рисунок 14"/>
          <p:cNvPicPr>
            <a:picLocks noChangeAspect="1"/>
          </p:cNvPicPr>
          <p:nvPr/>
        </p:nvPicPr>
        <p:blipFill>
          <a:blip r:embed="rId5"/>
          <a:stretch/>
        </p:blipFill>
        <p:spPr bwMode="auto">
          <a:xfrm>
            <a:off x="3497689" y="5889318"/>
            <a:ext cx="608527" cy="608527"/>
          </a:xfrm>
          <a:prstGeom prst="rect">
            <a:avLst/>
          </a:prstGeom>
        </p:spPr>
      </p:pic>
      <p:sp>
        <p:nvSpPr>
          <p:cNvPr id="16" name="TextBox 15"/>
          <p:cNvSpPr txBox="1"/>
          <p:nvPr/>
        </p:nvSpPr>
        <p:spPr bwMode="auto">
          <a:xfrm>
            <a:off x="4106429" y="5987279"/>
            <a:ext cx="2571768" cy="307777"/>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122D52"/>
                </a:solidFill>
                <a:effectLst/>
                <a:uLnTx/>
                <a:uFillTx/>
                <a:latin typeface="+mn-lt"/>
                <a:cs typeface="Arial"/>
              </a:rPr>
              <a:t>@Telegram</a:t>
            </a:r>
            <a:endParaRPr kumimoji="0" lang="ru-RU" sz="1400" b="0" i="0" u="none" strike="noStrike" kern="0" cap="none" spc="0" normalizeH="0" baseline="0" noProof="0">
              <a:ln>
                <a:noFill/>
              </a:ln>
              <a:solidFill>
                <a:srgbClr val="122D52"/>
              </a:solidFill>
              <a:effectLst/>
              <a:uLnTx/>
              <a:uFillTx/>
              <a:latin typeface="+mn-lt"/>
              <a:cs typeface="Arial"/>
            </a:endParaRPr>
          </a:p>
        </p:txBody>
      </p:sp>
      <p:pic>
        <p:nvPicPr>
          <p:cNvPr id="532478285" name="Рисунок 532478284"/>
          <p:cNvPicPr>
            <a:picLocks noChangeAspect="1"/>
          </p:cNvPicPr>
          <p:nvPr/>
        </p:nvPicPr>
        <p:blipFill>
          <a:blip r:embed="rId6"/>
          <a:stretch/>
        </p:blipFill>
        <p:spPr bwMode="auto">
          <a:xfrm>
            <a:off x="5039699" y="1795267"/>
            <a:ext cx="7184959" cy="5079446"/>
          </a:xfrm>
          <a:prstGeom prst="rect">
            <a:avLst/>
          </a:prstGeom>
        </p:spPr>
      </p:pic>
      <p:pic>
        <p:nvPicPr>
          <p:cNvPr id="19" name="Рисунок 18"/>
          <p:cNvPicPr>
            <a:picLocks noChangeAspect="1"/>
          </p:cNvPicPr>
          <p:nvPr/>
        </p:nvPicPr>
        <p:blipFill rotWithShape="1">
          <a:blip r:embed="rId7"/>
          <a:srcRect l="2459" t="4978" r="5049" b="5613"/>
          <a:stretch/>
        </p:blipFill>
        <p:spPr>
          <a:xfrm>
            <a:off x="420955" y="3200255"/>
            <a:ext cx="2479617" cy="2324391"/>
          </a:xfrm>
          <a:prstGeom prst="rect">
            <a:avLst/>
          </a:prstGeom>
        </p:spPr>
      </p:pic>
      <p:pic>
        <p:nvPicPr>
          <p:cNvPr id="20" name="Рисунок 19"/>
          <p:cNvPicPr>
            <a:picLocks noChangeAspect="1"/>
          </p:cNvPicPr>
          <p:nvPr/>
        </p:nvPicPr>
        <p:blipFill rotWithShape="1">
          <a:blip r:embed="rId8"/>
          <a:srcRect l="21810" t="34527" r="20642" b="37955"/>
          <a:stretch/>
        </p:blipFill>
        <p:spPr>
          <a:xfrm>
            <a:off x="3287688" y="3051926"/>
            <a:ext cx="2671190" cy="258215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28" name="Google Shape;228;p8"/>
          <p:cNvPicPr/>
          <p:nvPr/>
        </p:nvPicPr>
        <p:blipFill>
          <a:blip r:embed="rId2">
            <a:alphaModFix/>
          </a:blip>
          <a:stretch/>
        </p:blipFill>
        <p:spPr bwMode="auto">
          <a:xfrm>
            <a:off x="-16405" y="0"/>
            <a:ext cx="12208405" cy="6867228"/>
          </a:xfrm>
          <a:prstGeom prst="rect">
            <a:avLst/>
          </a:prstGeom>
          <a:noFill/>
          <a:ln>
            <a:noFill/>
          </a:ln>
        </p:spPr>
      </p:pic>
      <p:sp>
        <p:nvSpPr>
          <p:cNvPr id="229" name="Google Shape;229;p8"/>
          <p:cNvSpPr txBox="1"/>
          <p:nvPr/>
        </p:nvSpPr>
        <p:spPr bwMode="auto">
          <a:xfrm>
            <a:off x="551529" y="547639"/>
            <a:ext cx="6518934" cy="830993"/>
          </a:xfrm>
          <a:prstGeom prst="rect">
            <a:avLst/>
          </a:prstGeom>
          <a:noFill/>
          <a:ln>
            <a:noFill/>
          </a:ln>
        </p:spPr>
        <p:txBody>
          <a:bodyPr spcFirstLastPara="1" wrap="square" lIns="45700" tIns="45700" rIns="45700" bIns="45700" anchor="ctr" anchorCtr="0">
            <a:spAutoFit/>
          </a:bodyPr>
          <a:lstStyle/>
          <a:p>
            <a:pPr marL="0" marR="0" lvl="0" indent="0" algn="l">
              <a:lnSpc>
                <a:spcPct val="100000"/>
              </a:lnSpc>
              <a:spcBef>
                <a:spcPts val="0"/>
              </a:spcBef>
              <a:spcAft>
                <a:spcPts val="0"/>
              </a:spcAft>
              <a:buClr>
                <a:srgbClr val="8F00FF"/>
              </a:buClr>
              <a:buSzPts val="4800"/>
              <a:buFont typeface="Arial"/>
              <a:buNone/>
              <a:defRPr/>
            </a:pPr>
            <a:r>
              <a:rPr lang="en-US" sz="4800" b="0" i="0" u="none" strike="noStrike" cap="none">
                <a:solidFill>
                  <a:srgbClr val="8F00FF"/>
                </a:solidFill>
                <a:latin typeface="Arial"/>
                <a:ea typeface="Arial"/>
                <a:cs typeface="Arial"/>
              </a:rPr>
              <a:t>ПИКТОГРАММЫ</a:t>
            </a:r>
            <a:endParaRPr sz="4800" b="0" i="0" u="none" strike="noStrike" cap="none">
              <a:solidFill>
                <a:srgbClr val="8F00FF"/>
              </a:solidFill>
              <a:latin typeface="Arial"/>
              <a:ea typeface="Arial"/>
              <a:cs typeface="Arial"/>
            </a:endParaRPr>
          </a:p>
        </p:txBody>
      </p:sp>
      <p:sp>
        <p:nvSpPr>
          <p:cNvPr id="230" name="Google Shape;230;p8"/>
          <p:cNvSpPr txBox="1"/>
          <p:nvPr/>
        </p:nvSpPr>
        <p:spPr bwMode="auto">
          <a:xfrm>
            <a:off x="63057" y="56374"/>
            <a:ext cx="3205158" cy="434337"/>
          </a:xfrm>
          <a:prstGeom prst="rect">
            <a:avLst/>
          </a:prstGeom>
          <a:noFill/>
          <a:ln>
            <a:noFill/>
          </a:ln>
        </p:spPr>
        <p:txBody>
          <a:bodyPr spcFirstLastPara="1" wrap="square" lIns="45700" tIns="45700" rIns="45700" bIns="45700" anchor="t" anchorCtr="0">
            <a:spAutoFit/>
          </a:bodyPr>
          <a:lstStyle/>
          <a:p>
            <a:pPr marL="0" marR="0" lvl="0" indent="0" algn="l">
              <a:lnSpc>
                <a:spcPct val="100000"/>
              </a:lnSpc>
              <a:spcBef>
                <a:spcPts val="0"/>
              </a:spcBef>
              <a:spcAft>
                <a:spcPts val="0"/>
              </a:spcAft>
              <a:buClr>
                <a:srgbClr val="FFFFFF"/>
              </a:buClr>
              <a:buSzPts val="1200"/>
              <a:buFont typeface="Arial"/>
              <a:buNone/>
              <a:defRPr/>
            </a:pPr>
            <a:r>
              <a:rPr lang="en-US" sz="1200" b="0" i="0" u="none" strike="noStrike" cap="none">
                <a:solidFill>
                  <a:srgbClr val="FFFFFF"/>
                </a:solidFill>
                <a:latin typeface="Arial"/>
                <a:ea typeface="Arial"/>
                <a:cs typeface="Arial"/>
              </a:rPr>
              <a:t>ВСЕРОССИЙСКИЙ ФОРУМ</a:t>
            </a:r>
            <a:endParaRPr sz="1800" b="0" i="0" u="none" strike="noStrike" cap="none">
              <a:solidFill>
                <a:srgbClr val="000000"/>
              </a:solidFill>
              <a:latin typeface="Calibri"/>
              <a:ea typeface="Calibri"/>
              <a:cs typeface="Calibri"/>
            </a:endParaRPr>
          </a:p>
          <a:p>
            <a:pPr marL="0" marR="0" lvl="0" indent="0" algn="l">
              <a:lnSpc>
                <a:spcPct val="100000"/>
              </a:lnSpc>
              <a:spcBef>
                <a:spcPts val="0"/>
              </a:spcBef>
              <a:spcAft>
                <a:spcPts val="0"/>
              </a:spcAft>
              <a:buClr>
                <a:srgbClr val="FFFFFF"/>
              </a:buClr>
              <a:buSzPts val="1200"/>
              <a:buFont typeface="Arial"/>
              <a:buNone/>
              <a:defRPr/>
            </a:pPr>
            <a:r>
              <a:rPr lang="en-US" sz="1200" b="0" i="0" u="none" strike="noStrike" cap="none">
                <a:solidFill>
                  <a:srgbClr val="FFFFFF"/>
                </a:solidFill>
                <a:latin typeface="Arial"/>
                <a:ea typeface="Arial"/>
                <a:cs typeface="Arial"/>
              </a:rPr>
              <a:t>СТАРТАП-СТУДИЙ</a:t>
            </a:r>
            <a:endParaRPr/>
          </a:p>
        </p:txBody>
      </p:sp>
      <p:sp>
        <p:nvSpPr>
          <p:cNvPr id="231" name="Google Shape;231;p8"/>
          <p:cNvSpPr txBox="1"/>
          <p:nvPr/>
        </p:nvSpPr>
        <p:spPr bwMode="auto">
          <a:xfrm>
            <a:off x="3301584" y="3248081"/>
            <a:ext cx="6663126" cy="369332"/>
          </a:xfrm>
          <a:prstGeom prst="rect">
            <a:avLst/>
          </a:prstGeom>
          <a:noFill/>
          <a:ln>
            <a:noFill/>
          </a:ln>
        </p:spPr>
        <p:txBody>
          <a:bodyPr spcFirstLastPara="1" wrap="square" lIns="91425" tIns="45700" rIns="91425" bIns="45700" anchor="t" anchorCtr="0">
            <a:spAutoFit/>
          </a:bodyPr>
          <a:lstStyle/>
          <a:p>
            <a:pPr marL="0" marR="0" lvl="0" indent="0" algn="l">
              <a:lnSpc>
                <a:spcPct val="100000"/>
              </a:lnSpc>
              <a:spcBef>
                <a:spcPts val="0"/>
              </a:spcBef>
              <a:spcAft>
                <a:spcPts val="0"/>
              </a:spcAft>
              <a:buClr>
                <a:srgbClr val="000000"/>
              </a:buClr>
              <a:buSzPts val="1800"/>
              <a:buFont typeface="Helvetica Neue"/>
              <a:buNone/>
              <a:defRPr/>
            </a:pPr>
            <a:endParaRPr sz="1800" b="0" i="0" u="none" strike="noStrike" cap="none">
              <a:solidFill>
                <a:srgbClr val="000000"/>
              </a:solidFill>
              <a:latin typeface="Helvetica Neue"/>
              <a:ea typeface="Helvetica Neue"/>
              <a:cs typeface="Helvetica Neue"/>
            </a:endParaRPr>
          </a:p>
        </p:txBody>
      </p:sp>
      <p:pic>
        <p:nvPicPr>
          <p:cNvPr id="232" name="Google Shape;232;p8"/>
          <p:cNvPicPr/>
          <p:nvPr/>
        </p:nvPicPr>
        <p:blipFill>
          <a:blip r:embed="rId3">
            <a:alphaModFix/>
          </a:blip>
          <a:stretch/>
        </p:blipFill>
        <p:spPr bwMode="auto">
          <a:xfrm>
            <a:off x="6819934" y="2286562"/>
            <a:ext cx="720000" cy="720000"/>
          </a:xfrm>
          <a:prstGeom prst="rect">
            <a:avLst/>
          </a:prstGeom>
          <a:noFill/>
          <a:ln>
            <a:noFill/>
          </a:ln>
        </p:spPr>
      </p:pic>
      <p:pic>
        <p:nvPicPr>
          <p:cNvPr id="233" name="Google Shape;233;p8"/>
          <p:cNvPicPr/>
          <p:nvPr/>
        </p:nvPicPr>
        <p:blipFill>
          <a:blip r:embed="rId4">
            <a:alphaModFix/>
          </a:blip>
          <a:stretch/>
        </p:blipFill>
        <p:spPr bwMode="auto">
          <a:xfrm>
            <a:off x="10229203" y="4674799"/>
            <a:ext cx="720000" cy="720000"/>
          </a:xfrm>
          <a:prstGeom prst="rect">
            <a:avLst/>
          </a:prstGeom>
          <a:noFill/>
          <a:ln>
            <a:noFill/>
          </a:ln>
        </p:spPr>
      </p:pic>
      <p:pic>
        <p:nvPicPr>
          <p:cNvPr id="234" name="Google Shape;234;p8"/>
          <p:cNvPicPr/>
          <p:nvPr/>
        </p:nvPicPr>
        <p:blipFill>
          <a:blip r:embed="rId5">
            <a:alphaModFix/>
          </a:blip>
          <a:stretch/>
        </p:blipFill>
        <p:spPr bwMode="auto">
          <a:xfrm>
            <a:off x="9110621" y="4674799"/>
            <a:ext cx="720000" cy="720000"/>
          </a:xfrm>
          <a:prstGeom prst="rect">
            <a:avLst/>
          </a:prstGeom>
          <a:noFill/>
          <a:ln>
            <a:noFill/>
          </a:ln>
        </p:spPr>
      </p:pic>
      <p:pic>
        <p:nvPicPr>
          <p:cNvPr id="235" name="Google Shape;235;p8"/>
          <p:cNvPicPr/>
          <p:nvPr/>
        </p:nvPicPr>
        <p:blipFill>
          <a:blip r:embed="rId6">
            <a:alphaModFix/>
          </a:blip>
          <a:stretch/>
        </p:blipFill>
        <p:spPr bwMode="auto">
          <a:xfrm>
            <a:off x="9036872" y="5896157"/>
            <a:ext cx="720000" cy="720000"/>
          </a:xfrm>
          <a:prstGeom prst="rect">
            <a:avLst/>
          </a:prstGeom>
          <a:noFill/>
          <a:ln>
            <a:noFill/>
          </a:ln>
        </p:spPr>
      </p:pic>
      <p:pic>
        <p:nvPicPr>
          <p:cNvPr id="236" name="Google Shape;236;p8"/>
          <p:cNvPicPr/>
          <p:nvPr/>
        </p:nvPicPr>
        <p:blipFill>
          <a:blip r:embed="rId7">
            <a:alphaModFix/>
          </a:blip>
          <a:stretch/>
        </p:blipFill>
        <p:spPr bwMode="auto">
          <a:xfrm>
            <a:off x="6818145" y="5896157"/>
            <a:ext cx="720000" cy="720000"/>
          </a:xfrm>
          <a:prstGeom prst="rect">
            <a:avLst/>
          </a:prstGeom>
          <a:noFill/>
          <a:ln>
            <a:noFill/>
          </a:ln>
        </p:spPr>
      </p:pic>
      <p:pic>
        <p:nvPicPr>
          <p:cNvPr id="237" name="Google Shape;237;p8"/>
          <p:cNvPicPr/>
          <p:nvPr/>
        </p:nvPicPr>
        <p:blipFill>
          <a:blip r:embed="rId8">
            <a:alphaModFix/>
          </a:blip>
          <a:stretch/>
        </p:blipFill>
        <p:spPr bwMode="auto">
          <a:xfrm>
            <a:off x="5708781" y="5896157"/>
            <a:ext cx="720000" cy="720000"/>
          </a:xfrm>
          <a:prstGeom prst="rect">
            <a:avLst/>
          </a:prstGeom>
          <a:noFill/>
          <a:ln>
            <a:noFill/>
          </a:ln>
        </p:spPr>
      </p:pic>
      <p:pic>
        <p:nvPicPr>
          <p:cNvPr id="238" name="Google Shape;238;p8"/>
          <p:cNvPicPr/>
          <p:nvPr/>
        </p:nvPicPr>
        <p:blipFill>
          <a:blip r:embed="rId9">
            <a:alphaModFix/>
          </a:blip>
          <a:stretch/>
        </p:blipFill>
        <p:spPr bwMode="auto">
          <a:xfrm>
            <a:off x="5754875" y="4674799"/>
            <a:ext cx="720000" cy="720000"/>
          </a:xfrm>
          <a:prstGeom prst="rect">
            <a:avLst/>
          </a:prstGeom>
          <a:noFill/>
          <a:ln>
            <a:noFill/>
          </a:ln>
        </p:spPr>
      </p:pic>
      <p:pic>
        <p:nvPicPr>
          <p:cNvPr id="239" name="Google Shape;239;p8"/>
          <p:cNvPicPr/>
          <p:nvPr/>
        </p:nvPicPr>
        <p:blipFill>
          <a:blip r:embed="rId10">
            <a:alphaModFix/>
          </a:blip>
          <a:stretch/>
        </p:blipFill>
        <p:spPr bwMode="auto">
          <a:xfrm>
            <a:off x="4636293" y="4674799"/>
            <a:ext cx="720000" cy="720000"/>
          </a:xfrm>
          <a:prstGeom prst="rect">
            <a:avLst/>
          </a:prstGeom>
          <a:noFill/>
          <a:ln>
            <a:noFill/>
          </a:ln>
        </p:spPr>
      </p:pic>
      <p:pic>
        <p:nvPicPr>
          <p:cNvPr id="240" name="Google Shape;240;p8"/>
          <p:cNvPicPr/>
          <p:nvPr/>
        </p:nvPicPr>
        <p:blipFill>
          <a:blip r:embed="rId11">
            <a:alphaModFix/>
          </a:blip>
          <a:stretch/>
        </p:blipFill>
        <p:spPr bwMode="auto">
          <a:xfrm>
            <a:off x="2380691" y="5896157"/>
            <a:ext cx="720000" cy="720000"/>
          </a:xfrm>
          <a:prstGeom prst="rect">
            <a:avLst/>
          </a:prstGeom>
          <a:noFill/>
          <a:ln>
            <a:noFill/>
          </a:ln>
        </p:spPr>
      </p:pic>
      <p:pic>
        <p:nvPicPr>
          <p:cNvPr id="241" name="Google Shape;241;p8"/>
          <p:cNvPicPr/>
          <p:nvPr/>
        </p:nvPicPr>
        <p:blipFill>
          <a:blip r:embed="rId12">
            <a:alphaModFix/>
          </a:blip>
          <a:stretch/>
        </p:blipFill>
        <p:spPr bwMode="auto">
          <a:xfrm>
            <a:off x="2399129" y="4674799"/>
            <a:ext cx="720000" cy="720000"/>
          </a:xfrm>
          <a:prstGeom prst="rect">
            <a:avLst/>
          </a:prstGeom>
          <a:noFill/>
          <a:ln>
            <a:noFill/>
          </a:ln>
        </p:spPr>
      </p:pic>
      <p:pic>
        <p:nvPicPr>
          <p:cNvPr id="242" name="Google Shape;242;p8"/>
          <p:cNvPicPr/>
          <p:nvPr/>
        </p:nvPicPr>
        <p:blipFill>
          <a:blip r:embed="rId13">
            <a:alphaModFix/>
          </a:blip>
          <a:stretch/>
        </p:blipFill>
        <p:spPr bwMode="auto">
          <a:xfrm>
            <a:off x="166432" y="2286562"/>
            <a:ext cx="720000" cy="720000"/>
          </a:xfrm>
          <a:prstGeom prst="rect">
            <a:avLst/>
          </a:prstGeom>
          <a:noFill/>
          <a:ln>
            <a:noFill/>
          </a:ln>
        </p:spPr>
      </p:pic>
      <p:pic>
        <p:nvPicPr>
          <p:cNvPr id="243" name="Google Shape;243;p8"/>
          <p:cNvPicPr/>
          <p:nvPr/>
        </p:nvPicPr>
        <p:blipFill>
          <a:blip r:embed="rId14">
            <a:alphaModFix/>
          </a:blip>
          <a:stretch/>
        </p:blipFill>
        <p:spPr bwMode="auto">
          <a:xfrm>
            <a:off x="1280546" y="4674799"/>
            <a:ext cx="720000" cy="720000"/>
          </a:xfrm>
          <a:prstGeom prst="rect">
            <a:avLst/>
          </a:prstGeom>
          <a:noFill/>
          <a:ln>
            <a:noFill/>
          </a:ln>
        </p:spPr>
      </p:pic>
      <p:pic>
        <p:nvPicPr>
          <p:cNvPr id="244" name="Google Shape;244;p8"/>
          <p:cNvPicPr/>
          <p:nvPr/>
        </p:nvPicPr>
        <p:blipFill>
          <a:blip r:embed="rId15">
            <a:alphaModFix/>
          </a:blip>
          <a:stretch/>
        </p:blipFill>
        <p:spPr bwMode="auto">
          <a:xfrm>
            <a:off x="11347789" y="4674799"/>
            <a:ext cx="720000" cy="720000"/>
          </a:xfrm>
          <a:prstGeom prst="rect">
            <a:avLst/>
          </a:prstGeom>
          <a:noFill/>
          <a:ln>
            <a:noFill/>
          </a:ln>
        </p:spPr>
      </p:pic>
      <p:pic>
        <p:nvPicPr>
          <p:cNvPr id="245" name="Google Shape;245;p8"/>
          <p:cNvPicPr/>
          <p:nvPr/>
        </p:nvPicPr>
        <p:blipFill>
          <a:blip r:embed="rId16">
            <a:alphaModFix/>
          </a:blip>
          <a:stretch/>
        </p:blipFill>
        <p:spPr bwMode="auto">
          <a:xfrm>
            <a:off x="7927508" y="5896157"/>
            <a:ext cx="720000" cy="720000"/>
          </a:xfrm>
          <a:prstGeom prst="rect">
            <a:avLst/>
          </a:prstGeom>
          <a:noFill/>
          <a:ln>
            <a:noFill/>
          </a:ln>
        </p:spPr>
      </p:pic>
      <p:pic>
        <p:nvPicPr>
          <p:cNvPr id="246" name="Google Shape;246;p8"/>
          <p:cNvPicPr/>
          <p:nvPr/>
        </p:nvPicPr>
        <p:blipFill>
          <a:blip r:embed="rId17">
            <a:alphaModFix/>
          </a:blip>
          <a:stretch/>
        </p:blipFill>
        <p:spPr bwMode="auto">
          <a:xfrm>
            <a:off x="4599417" y="5896157"/>
            <a:ext cx="720000" cy="720000"/>
          </a:xfrm>
          <a:prstGeom prst="rect">
            <a:avLst/>
          </a:prstGeom>
          <a:noFill/>
          <a:ln>
            <a:noFill/>
          </a:ln>
        </p:spPr>
      </p:pic>
      <p:pic>
        <p:nvPicPr>
          <p:cNvPr id="247" name="Google Shape;247;p8"/>
          <p:cNvPicPr/>
          <p:nvPr/>
        </p:nvPicPr>
        <p:blipFill>
          <a:blip r:embed="rId18">
            <a:alphaModFix/>
          </a:blip>
          <a:stretch/>
        </p:blipFill>
        <p:spPr bwMode="auto">
          <a:xfrm>
            <a:off x="7992039" y="4674799"/>
            <a:ext cx="720000" cy="720000"/>
          </a:xfrm>
          <a:prstGeom prst="rect">
            <a:avLst/>
          </a:prstGeom>
          <a:noFill/>
          <a:ln>
            <a:noFill/>
          </a:ln>
        </p:spPr>
      </p:pic>
      <p:pic>
        <p:nvPicPr>
          <p:cNvPr id="248" name="Google Shape;248;p8"/>
          <p:cNvPicPr/>
          <p:nvPr/>
        </p:nvPicPr>
        <p:blipFill>
          <a:blip r:embed="rId19">
            <a:alphaModFix/>
          </a:blip>
          <a:stretch/>
        </p:blipFill>
        <p:spPr bwMode="auto">
          <a:xfrm>
            <a:off x="6873457" y="4674799"/>
            <a:ext cx="720000" cy="720000"/>
          </a:xfrm>
          <a:prstGeom prst="rect">
            <a:avLst/>
          </a:prstGeom>
          <a:noFill/>
          <a:ln>
            <a:noFill/>
          </a:ln>
        </p:spPr>
      </p:pic>
      <p:pic>
        <p:nvPicPr>
          <p:cNvPr id="249" name="Google Shape;249;p8"/>
          <p:cNvPicPr/>
          <p:nvPr/>
        </p:nvPicPr>
        <p:blipFill>
          <a:blip r:embed="rId20">
            <a:alphaModFix/>
          </a:blip>
          <a:stretch/>
        </p:blipFill>
        <p:spPr bwMode="auto">
          <a:xfrm>
            <a:off x="3517711" y="4674799"/>
            <a:ext cx="720000" cy="720000"/>
          </a:xfrm>
          <a:prstGeom prst="rect">
            <a:avLst/>
          </a:prstGeom>
          <a:noFill/>
          <a:ln>
            <a:noFill/>
          </a:ln>
        </p:spPr>
      </p:pic>
      <p:pic>
        <p:nvPicPr>
          <p:cNvPr id="250" name="Google Shape;250;p8"/>
          <p:cNvPicPr/>
          <p:nvPr/>
        </p:nvPicPr>
        <p:blipFill>
          <a:blip r:embed="rId21">
            <a:alphaModFix/>
          </a:blip>
          <a:stretch/>
        </p:blipFill>
        <p:spPr bwMode="auto">
          <a:xfrm>
            <a:off x="3490054" y="5896157"/>
            <a:ext cx="720000" cy="720000"/>
          </a:xfrm>
          <a:prstGeom prst="rect">
            <a:avLst/>
          </a:prstGeom>
          <a:noFill/>
          <a:ln>
            <a:noFill/>
          </a:ln>
        </p:spPr>
      </p:pic>
      <p:pic>
        <p:nvPicPr>
          <p:cNvPr id="251" name="Google Shape;251;p8"/>
          <p:cNvPicPr/>
          <p:nvPr/>
        </p:nvPicPr>
        <p:blipFill>
          <a:blip r:embed="rId22">
            <a:alphaModFix/>
          </a:blip>
          <a:stretch/>
        </p:blipFill>
        <p:spPr bwMode="auto">
          <a:xfrm>
            <a:off x="1271328" y="5896157"/>
            <a:ext cx="720000" cy="720000"/>
          </a:xfrm>
          <a:prstGeom prst="rect">
            <a:avLst/>
          </a:prstGeom>
          <a:noFill/>
          <a:ln>
            <a:noFill/>
          </a:ln>
        </p:spPr>
      </p:pic>
      <p:pic>
        <p:nvPicPr>
          <p:cNvPr id="252" name="Google Shape;252;p8"/>
          <p:cNvPicPr/>
          <p:nvPr/>
        </p:nvPicPr>
        <p:blipFill>
          <a:blip r:embed="rId23">
            <a:alphaModFix/>
          </a:blip>
          <a:stretch/>
        </p:blipFill>
        <p:spPr bwMode="auto">
          <a:xfrm>
            <a:off x="161965" y="5896157"/>
            <a:ext cx="720000" cy="720000"/>
          </a:xfrm>
          <a:prstGeom prst="rect">
            <a:avLst/>
          </a:prstGeom>
          <a:noFill/>
          <a:ln>
            <a:noFill/>
          </a:ln>
        </p:spPr>
      </p:pic>
      <p:pic>
        <p:nvPicPr>
          <p:cNvPr id="253" name="Google Shape;253;p8"/>
          <p:cNvPicPr/>
          <p:nvPr/>
        </p:nvPicPr>
        <p:blipFill>
          <a:blip r:embed="rId24">
            <a:alphaModFix/>
          </a:blip>
          <a:stretch/>
        </p:blipFill>
        <p:spPr bwMode="auto">
          <a:xfrm>
            <a:off x="1275349" y="2286562"/>
            <a:ext cx="720000" cy="720000"/>
          </a:xfrm>
          <a:prstGeom prst="rect">
            <a:avLst/>
          </a:prstGeom>
          <a:noFill/>
          <a:ln>
            <a:noFill/>
          </a:ln>
        </p:spPr>
      </p:pic>
      <p:pic>
        <p:nvPicPr>
          <p:cNvPr id="254" name="Google Shape;254;p8"/>
          <p:cNvPicPr/>
          <p:nvPr/>
        </p:nvPicPr>
        <p:blipFill>
          <a:blip r:embed="rId25">
            <a:alphaModFix/>
          </a:blip>
          <a:stretch/>
        </p:blipFill>
        <p:spPr bwMode="auto">
          <a:xfrm>
            <a:off x="10146685" y="3468663"/>
            <a:ext cx="720000" cy="720000"/>
          </a:xfrm>
          <a:prstGeom prst="rect">
            <a:avLst/>
          </a:prstGeom>
          <a:noFill/>
          <a:ln>
            <a:noFill/>
          </a:ln>
        </p:spPr>
      </p:pic>
      <p:pic>
        <p:nvPicPr>
          <p:cNvPr id="255" name="Google Shape;255;p8"/>
          <p:cNvPicPr/>
          <p:nvPr/>
        </p:nvPicPr>
        <p:blipFill>
          <a:blip r:embed="rId26">
            <a:alphaModFix/>
          </a:blip>
          <a:stretch/>
        </p:blipFill>
        <p:spPr bwMode="auto">
          <a:xfrm>
            <a:off x="11255600" y="5896157"/>
            <a:ext cx="720000" cy="720000"/>
          </a:xfrm>
          <a:prstGeom prst="rect">
            <a:avLst/>
          </a:prstGeom>
          <a:noFill/>
          <a:ln>
            <a:noFill/>
          </a:ln>
        </p:spPr>
      </p:pic>
      <p:pic>
        <p:nvPicPr>
          <p:cNvPr id="256" name="Google Shape;256;p8"/>
          <p:cNvPicPr/>
          <p:nvPr/>
        </p:nvPicPr>
        <p:blipFill>
          <a:blip r:embed="rId27">
            <a:alphaModFix/>
          </a:blip>
          <a:stretch/>
        </p:blipFill>
        <p:spPr bwMode="auto">
          <a:xfrm>
            <a:off x="7928851" y="3468663"/>
            <a:ext cx="720000" cy="720000"/>
          </a:xfrm>
          <a:prstGeom prst="rect">
            <a:avLst/>
          </a:prstGeom>
          <a:noFill/>
          <a:ln>
            <a:noFill/>
          </a:ln>
        </p:spPr>
      </p:pic>
      <p:pic>
        <p:nvPicPr>
          <p:cNvPr id="257" name="Google Shape;257;p8"/>
          <p:cNvPicPr/>
          <p:nvPr/>
        </p:nvPicPr>
        <p:blipFill>
          <a:blip r:embed="rId28">
            <a:alphaModFix/>
          </a:blip>
          <a:stretch/>
        </p:blipFill>
        <p:spPr bwMode="auto">
          <a:xfrm>
            <a:off x="10146236" y="5896157"/>
            <a:ext cx="720000" cy="720000"/>
          </a:xfrm>
          <a:prstGeom prst="rect">
            <a:avLst/>
          </a:prstGeom>
          <a:noFill/>
          <a:ln>
            <a:noFill/>
          </a:ln>
        </p:spPr>
      </p:pic>
      <p:pic>
        <p:nvPicPr>
          <p:cNvPr id="258" name="Google Shape;258;p8"/>
          <p:cNvPicPr/>
          <p:nvPr/>
        </p:nvPicPr>
        <p:blipFill>
          <a:blip r:embed="rId29">
            <a:alphaModFix/>
          </a:blip>
          <a:stretch/>
        </p:blipFill>
        <p:spPr bwMode="auto">
          <a:xfrm>
            <a:off x="6819934" y="3468663"/>
            <a:ext cx="720000" cy="720000"/>
          </a:xfrm>
          <a:prstGeom prst="rect">
            <a:avLst/>
          </a:prstGeom>
          <a:noFill/>
          <a:ln>
            <a:noFill/>
          </a:ln>
        </p:spPr>
      </p:pic>
      <p:pic>
        <p:nvPicPr>
          <p:cNvPr id="259" name="Google Shape;259;p8"/>
          <p:cNvPicPr/>
          <p:nvPr/>
        </p:nvPicPr>
        <p:blipFill>
          <a:blip r:embed="rId30">
            <a:alphaModFix/>
          </a:blip>
          <a:stretch/>
        </p:blipFill>
        <p:spPr bwMode="auto">
          <a:xfrm>
            <a:off x="5711017" y="2286562"/>
            <a:ext cx="720000" cy="720000"/>
          </a:xfrm>
          <a:prstGeom prst="rect">
            <a:avLst/>
          </a:prstGeom>
          <a:noFill/>
          <a:ln>
            <a:noFill/>
          </a:ln>
        </p:spPr>
      </p:pic>
      <p:pic>
        <p:nvPicPr>
          <p:cNvPr id="260" name="Google Shape;260;p8"/>
          <p:cNvPicPr/>
          <p:nvPr/>
        </p:nvPicPr>
        <p:blipFill>
          <a:blip r:embed="rId31">
            <a:alphaModFix/>
          </a:blip>
          <a:stretch/>
        </p:blipFill>
        <p:spPr bwMode="auto">
          <a:xfrm>
            <a:off x="4602100" y="3468663"/>
            <a:ext cx="720000" cy="720000"/>
          </a:xfrm>
          <a:prstGeom prst="rect">
            <a:avLst/>
          </a:prstGeom>
          <a:noFill/>
          <a:ln>
            <a:noFill/>
          </a:ln>
        </p:spPr>
      </p:pic>
      <p:pic>
        <p:nvPicPr>
          <p:cNvPr id="261" name="Google Shape;261;p8"/>
          <p:cNvPicPr/>
          <p:nvPr/>
        </p:nvPicPr>
        <p:blipFill>
          <a:blip r:embed="rId32">
            <a:alphaModFix/>
          </a:blip>
          <a:stretch/>
        </p:blipFill>
        <p:spPr bwMode="auto">
          <a:xfrm>
            <a:off x="3493183" y="3468663"/>
            <a:ext cx="720000" cy="720000"/>
          </a:xfrm>
          <a:prstGeom prst="rect">
            <a:avLst/>
          </a:prstGeom>
          <a:noFill/>
          <a:ln>
            <a:noFill/>
          </a:ln>
        </p:spPr>
      </p:pic>
      <p:pic>
        <p:nvPicPr>
          <p:cNvPr id="262" name="Google Shape;262;p8"/>
          <p:cNvPicPr/>
          <p:nvPr/>
        </p:nvPicPr>
        <p:blipFill>
          <a:blip r:embed="rId33">
            <a:alphaModFix/>
          </a:blip>
          <a:stretch/>
        </p:blipFill>
        <p:spPr bwMode="auto">
          <a:xfrm>
            <a:off x="3493183" y="2286562"/>
            <a:ext cx="720000" cy="720000"/>
          </a:xfrm>
          <a:prstGeom prst="rect">
            <a:avLst/>
          </a:prstGeom>
          <a:noFill/>
          <a:ln>
            <a:noFill/>
          </a:ln>
        </p:spPr>
      </p:pic>
      <p:pic>
        <p:nvPicPr>
          <p:cNvPr id="263" name="Google Shape;263;p8"/>
          <p:cNvPicPr/>
          <p:nvPr/>
        </p:nvPicPr>
        <p:blipFill>
          <a:blip r:embed="rId34">
            <a:alphaModFix/>
          </a:blip>
          <a:stretch/>
        </p:blipFill>
        <p:spPr bwMode="auto">
          <a:xfrm>
            <a:off x="1275349" y="3468663"/>
            <a:ext cx="720000" cy="720000"/>
          </a:xfrm>
          <a:prstGeom prst="rect">
            <a:avLst/>
          </a:prstGeom>
          <a:noFill/>
          <a:ln>
            <a:noFill/>
          </a:ln>
        </p:spPr>
      </p:pic>
      <p:pic>
        <p:nvPicPr>
          <p:cNvPr id="264" name="Google Shape;264;p8"/>
          <p:cNvPicPr/>
          <p:nvPr/>
        </p:nvPicPr>
        <p:blipFill>
          <a:blip r:embed="rId35">
            <a:alphaModFix/>
          </a:blip>
          <a:stretch/>
        </p:blipFill>
        <p:spPr bwMode="auto">
          <a:xfrm>
            <a:off x="166432" y="3468663"/>
            <a:ext cx="720000" cy="720000"/>
          </a:xfrm>
          <a:prstGeom prst="rect">
            <a:avLst/>
          </a:prstGeom>
          <a:noFill/>
          <a:ln>
            <a:noFill/>
          </a:ln>
        </p:spPr>
      </p:pic>
      <p:pic>
        <p:nvPicPr>
          <p:cNvPr id="265" name="Google Shape;265;p8"/>
          <p:cNvPicPr/>
          <p:nvPr/>
        </p:nvPicPr>
        <p:blipFill>
          <a:blip r:embed="rId36">
            <a:alphaModFix/>
          </a:blip>
          <a:stretch/>
        </p:blipFill>
        <p:spPr bwMode="auto">
          <a:xfrm>
            <a:off x="9037768" y="3468663"/>
            <a:ext cx="720000" cy="720000"/>
          </a:xfrm>
          <a:prstGeom prst="rect">
            <a:avLst/>
          </a:prstGeom>
          <a:noFill/>
          <a:ln>
            <a:noFill/>
          </a:ln>
        </p:spPr>
      </p:pic>
      <p:pic>
        <p:nvPicPr>
          <p:cNvPr id="266" name="Google Shape;266;p8"/>
          <p:cNvPicPr/>
          <p:nvPr/>
        </p:nvPicPr>
        <p:blipFill>
          <a:blip r:embed="rId37">
            <a:alphaModFix/>
          </a:blip>
          <a:stretch/>
        </p:blipFill>
        <p:spPr bwMode="auto">
          <a:xfrm>
            <a:off x="11255598" y="3468663"/>
            <a:ext cx="720000" cy="720000"/>
          </a:xfrm>
          <a:prstGeom prst="rect">
            <a:avLst/>
          </a:prstGeom>
          <a:noFill/>
          <a:ln>
            <a:noFill/>
          </a:ln>
        </p:spPr>
      </p:pic>
      <p:pic>
        <p:nvPicPr>
          <p:cNvPr id="267" name="Google Shape;267;p8"/>
          <p:cNvPicPr/>
          <p:nvPr/>
        </p:nvPicPr>
        <p:blipFill>
          <a:blip r:embed="rId38">
            <a:alphaModFix/>
          </a:blip>
          <a:stretch/>
        </p:blipFill>
        <p:spPr bwMode="auto">
          <a:xfrm>
            <a:off x="11255598" y="2286562"/>
            <a:ext cx="720000" cy="720000"/>
          </a:xfrm>
          <a:prstGeom prst="rect">
            <a:avLst/>
          </a:prstGeom>
          <a:noFill/>
          <a:ln>
            <a:noFill/>
          </a:ln>
        </p:spPr>
      </p:pic>
      <p:pic>
        <p:nvPicPr>
          <p:cNvPr id="268" name="Google Shape;268;p8"/>
          <p:cNvPicPr/>
          <p:nvPr/>
        </p:nvPicPr>
        <p:blipFill>
          <a:blip r:embed="rId39">
            <a:alphaModFix/>
          </a:blip>
          <a:stretch/>
        </p:blipFill>
        <p:spPr bwMode="auto">
          <a:xfrm>
            <a:off x="10146685" y="2286562"/>
            <a:ext cx="720000" cy="720000"/>
          </a:xfrm>
          <a:prstGeom prst="rect">
            <a:avLst/>
          </a:prstGeom>
          <a:noFill/>
          <a:ln>
            <a:noFill/>
          </a:ln>
        </p:spPr>
      </p:pic>
      <p:pic>
        <p:nvPicPr>
          <p:cNvPr id="269" name="Google Shape;269;p8"/>
          <p:cNvPicPr/>
          <p:nvPr/>
        </p:nvPicPr>
        <p:blipFill>
          <a:blip r:embed="rId40">
            <a:alphaModFix/>
          </a:blip>
          <a:stretch/>
        </p:blipFill>
        <p:spPr bwMode="auto">
          <a:xfrm>
            <a:off x="7928851" y="2286562"/>
            <a:ext cx="720000" cy="720000"/>
          </a:xfrm>
          <a:prstGeom prst="rect">
            <a:avLst/>
          </a:prstGeom>
          <a:noFill/>
          <a:ln>
            <a:noFill/>
          </a:ln>
        </p:spPr>
      </p:pic>
      <p:pic>
        <p:nvPicPr>
          <p:cNvPr id="270" name="Google Shape;270;p8"/>
          <p:cNvPicPr/>
          <p:nvPr/>
        </p:nvPicPr>
        <p:blipFill>
          <a:blip r:embed="rId41">
            <a:alphaModFix/>
          </a:blip>
          <a:stretch/>
        </p:blipFill>
        <p:spPr bwMode="auto">
          <a:xfrm>
            <a:off x="9037768" y="2286562"/>
            <a:ext cx="720000" cy="720000"/>
          </a:xfrm>
          <a:prstGeom prst="rect">
            <a:avLst/>
          </a:prstGeom>
          <a:noFill/>
          <a:ln>
            <a:noFill/>
          </a:ln>
        </p:spPr>
      </p:pic>
      <p:pic>
        <p:nvPicPr>
          <p:cNvPr id="271" name="Google Shape;271;p8"/>
          <p:cNvPicPr/>
          <p:nvPr/>
        </p:nvPicPr>
        <p:blipFill>
          <a:blip r:embed="rId42">
            <a:alphaModFix/>
          </a:blip>
          <a:stretch/>
        </p:blipFill>
        <p:spPr bwMode="auto">
          <a:xfrm>
            <a:off x="161965" y="4674799"/>
            <a:ext cx="720000" cy="720000"/>
          </a:xfrm>
          <a:prstGeom prst="rect">
            <a:avLst/>
          </a:prstGeom>
          <a:noFill/>
          <a:ln>
            <a:noFill/>
          </a:ln>
        </p:spPr>
      </p:pic>
      <p:pic>
        <p:nvPicPr>
          <p:cNvPr id="272" name="Google Shape;272;p8"/>
          <p:cNvPicPr/>
          <p:nvPr/>
        </p:nvPicPr>
        <p:blipFill>
          <a:blip r:embed="rId43">
            <a:alphaModFix/>
          </a:blip>
          <a:stretch/>
        </p:blipFill>
        <p:spPr bwMode="auto">
          <a:xfrm>
            <a:off x="2384266" y="3468663"/>
            <a:ext cx="720000" cy="720000"/>
          </a:xfrm>
          <a:prstGeom prst="rect">
            <a:avLst/>
          </a:prstGeom>
          <a:noFill/>
          <a:ln>
            <a:noFill/>
          </a:ln>
        </p:spPr>
      </p:pic>
      <p:pic>
        <p:nvPicPr>
          <p:cNvPr id="273" name="Google Shape;273;p8"/>
          <p:cNvPicPr/>
          <p:nvPr/>
        </p:nvPicPr>
        <p:blipFill>
          <a:blip r:embed="rId44">
            <a:alphaModFix/>
          </a:blip>
          <a:stretch/>
        </p:blipFill>
        <p:spPr bwMode="auto">
          <a:xfrm>
            <a:off x="2384266" y="2286562"/>
            <a:ext cx="720000" cy="720000"/>
          </a:xfrm>
          <a:prstGeom prst="rect">
            <a:avLst/>
          </a:prstGeom>
          <a:noFill/>
          <a:ln>
            <a:noFill/>
          </a:ln>
        </p:spPr>
      </p:pic>
      <p:pic>
        <p:nvPicPr>
          <p:cNvPr id="274" name="Google Shape;274;p8"/>
          <p:cNvPicPr/>
          <p:nvPr/>
        </p:nvPicPr>
        <p:blipFill>
          <a:blip r:embed="rId45">
            <a:alphaModFix/>
          </a:blip>
          <a:stretch/>
        </p:blipFill>
        <p:spPr bwMode="auto">
          <a:xfrm>
            <a:off x="4602100" y="2286562"/>
            <a:ext cx="720000" cy="720000"/>
          </a:xfrm>
          <a:prstGeom prst="rect">
            <a:avLst/>
          </a:prstGeom>
          <a:noFill/>
          <a:ln>
            <a:noFill/>
          </a:ln>
        </p:spPr>
      </p:pic>
      <p:pic>
        <p:nvPicPr>
          <p:cNvPr id="275" name="Google Shape;275;p8"/>
          <p:cNvPicPr/>
          <p:nvPr/>
        </p:nvPicPr>
        <p:blipFill>
          <a:blip r:embed="rId46">
            <a:alphaModFix/>
          </a:blip>
          <a:stretch/>
        </p:blipFill>
        <p:spPr bwMode="auto">
          <a:xfrm>
            <a:off x="5711017" y="3468663"/>
            <a:ext cx="720000" cy="720000"/>
          </a:xfrm>
          <a:prstGeom prst="rect">
            <a:avLst/>
          </a:prstGeom>
          <a:noFill/>
          <a:ln>
            <a:noFill/>
          </a:ln>
        </p:spPr>
      </p:pic>
    </p:spTree>
  </p:cSld>
  <p:clrMapOvr>
    <a:masterClrMapping/>
  </p:clrMapOvr>
</p:sld>
</file>

<file path=ppt/theme/theme1.xml><?xml version="1.0" encoding="utf-8"?>
<a:theme xmlns:a="http://schemas.openxmlformats.org/drawingml/2006/main" name="Тема Offic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extraClrScheme>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extraClrScheme>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444</TotalTime>
  <Words>1192</Words>
  <Application>Microsoft Office PowerPoint</Application>
  <DocSecurity>0</DocSecurity>
  <PresentationFormat>Широкоэкранный</PresentationFormat>
  <Paragraphs>220</Paragraphs>
  <Slides>16</Slides>
  <Notes>4</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16</vt:i4>
      </vt:variant>
    </vt:vector>
  </HeadingPairs>
  <TitlesOfParts>
    <vt:vector size="25" baseType="lpstr">
      <vt:lpstr>Helvetica Neue</vt:lpstr>
      <vt:lpstr>Calibri Light</vt:lpstr>
      <vt:lpstr>Calibri</vt:lpstr>
      <vt:lpstr>Gilroy</vt:lpstr>
      <vt:lpstr>Arial</vt:lpstr>
      <vt:lpstr>Courier New</vt:lpstr>
      <vt:lpstr>Times New Roman</vt:lpstr>
      <vt:lpstr>Тема Office</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Виктория Бокарева</dc:creator>
  <cp:keywords/>
  <dc:description/>
  <cp:lastModifiedBy>User</cp:lastModifiedBy>
  <cp:revision>48</cp:revision>
  <dcterms:modified xsi:type="dcterms:W3CDTF">2023-11-28T08:52:25Z</dcterms:modified>
  <cp:category/>
  <dc:identifier/>
  <cp:contentStatus/>
  <dc:language/>
  <cp:version/>
</cp:coreProperties>
</file>