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74" r:id="rId9"/>
    <p:sldId id="263" r:id="rId10"/>
    <p:sldId id="265" r:id="rId11"/>
    <p:sldId id="269" r:id="rId12"/>
    <p:sldId id="272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224" y="-11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6647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841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8753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30.jpeg"/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12" Type="http://schemas.openxmlformats.org/officeDocument/2006/relationships/image" Target="../media/image2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11" Type="http://schemas.openxmlformats.org/officeDocument/2006/relationships/image" Target="../media/image28.gif"/><Relationship Id="rId5" Type="http://schemas.openxmlformats.org/officeDocument/2006/relationships/image" Target="../media/image22.gif"/><Relationship Id="rId10" Type="http://schemas.openxmlformats.org/officeDocument/2006/relationships/image" Target="../media/image27.gif"/><Relationship Id="rId4" Type="http://schemas.openxmlformats.org/officeDocument/2006/relationships/image" Target="../media/image19.png"/><Relationship Id="rId9" Type="http://schemas.openxmlformats.org/officeDocument/2006/relationships/image" Target="../media/image26.gif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19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81726" y="4399232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700" dirty="0">
                <a:solidFill>
                  <a:srgbClr val="050313"/>
                </a:solidFill>
                <a:latin typeface="Arial Black"/>
              </a:rPr>
              <a:t>Разработка систем-ассистентов для обеспечения выполнения маневра крупногабаритных транспортных средств</a:t>
            </a:r>
            <a:endParaRPr sz="5700" dirty="0">
              <a:solidFill>
                <a:srgbClr val="050313"/>
              </a:solidFill>
              <a:latin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https://pt.2035.university/project/razrabotka-sistem-assistentov-dla-obespecenia-vypolnenia-manevra-krupnogabaritnyh-transportnyh-sredstv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3" y="1763685"/>
            <a:ext cx="13914899" cy="766067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583633" y="1971843"/>
            <a:ext cx="14328777" cy="1063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700" b="1" dirty="0">
                <a:solidFill>
                  <a:schemeClr val="bg1"/>
                </a:solidFill>
                <a:latin typeface="+mj-lt"/>
              </a:rPr>
              <a:t>Статистические данные о ДТП с участием грузовых ТС и автобусов приведены с</a:t>
            </a:r>
            <a:r>
              <a:rPr lang="ru-RU" sz="2700" b="1" i="0" dirty="0">
                <a:solidFill>
                  <a:schemeClr val="bg1"/>
                </a:solidFill>
                <a:effectLst/>
                <a:latin typeface="+mj-lt"/>
              </a:rPr>
              <a:t>огласно научному центру дорожной безопасности (МВД) и Росстату.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Актуальность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E7D520-4763-4113-971C-F18698850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265" y="3933372"/>
            <a:ext cx="5502923" cy="3846903"/>
          </a:xfrm>
          <a:prstGeom prst="rect">
            <a:avLst/>
          </a:prstGeom>
        </p:spPr>
      </p:pic>
      <p:sp>
        <p:nvSpPr>
          <p:cNvPr id="12" name="Google Shape;122;p13">
            <a:extLst>
              <a:ext uri="{FF2B5EF4-FFF2-40B4-BE49-F238E27FC236}">
                <a16:creationId xmlns:a16="http://schemas.microsoft.com/office/drawing/2014/main" id="{E16F4E1C-27A7-4E3D-A938-5390132F09CA}"/>
              </a:ext>
            </a:extLst>
          </p:cNvPr>
          <p:cNvSpPr txBox="1"/>
          <p:nvPr/>
        </p:nvSpPr>
        <p:spPr>
          <a:xfrm>
            <a:off x="6812890" y="3865054"/>
            <a:ext cx="7515887" cy="405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bg1"/>
                </a:solidFill>
              </a:rPr>
              <a:t>За 9 месяцев 2021 года на 24% увеличилось число погибших из-за нарушения ПДД водителями автобусов;</a:t>
            </a:r>
          </a:p>
          <a:p>
            <a:pPr marL="34290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bg1"/>
                </a:solidFill>
              </a:rPr>
              <a:t>В каждом третьем ДТП участвовали грузовики с прицепами или полуприцепами;</a:t>
            </a:r>
          </a:p>
          <a:p>
            <a:pPr marL="34290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bg1"/>
                </a:solidFill>
              </a:rPr>
              <a:t>40% от всех ДТП с грузовиками приходится на водителей со стажем до 10 лет;</a:t>
            </a:r>
          </a:p>
          <a:p>
            <a:pPr marL="34290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bg1"/>
                </a:solidFill>
              </a:rPr>
              <a:t>9% от общего числа ДТП приходится на аварии с участием грузового транспорта</a:t>
            </a:r>
            <a:r>
              <a:rPr lang="ru-RU" sz="2500" b="1" i="0" u="none" strike="noStrike" cap="none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68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3" y="1763685"/>
            <a:ext cx="13914899" cy="766067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699" y="1989639"/>
            <a:ext cx="13261180" cy="700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Сложность выполнения маневра парковки задним ходом для автопоезда из-за наличия 2-ух, 3-х компонентов автопоезда;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Повышенная ошибочность существующих на рынке датчиков ввиду низкой точности;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Высокое энергопотребление датчиков, приводящее к сокращению срока эксплуатации компонента питания;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Отсутствие отечественных технических средств по построению траектории движения для сочлененных ТС.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Низкая информативность существующих интерфейсов;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Порча имущества логистических центров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+mj-lt"/>
              </a:rPr>
              <a:t>при маневрах задним ходом ввиду отсутствия датчиков;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Повышенные технико-экономические издержки на узлы, агрегаты и расходники;</a:t>
            </a:r>
          </a:p>
          <a:p>
            <a:pPr marL="742950" indent="-74295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Устаревшие алгоритмы и неинформативное ПО.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13898700" cy="676513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 lang="ru-RU"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Объект 4">
            <a:extLst>
              <a:ext uri="{FF2B5EF4-FFF2-40B4-BE49-F238E27FC236}">
                <a16:creationId xmlns:a16="http://schemas.microsoft.com/office/drawing/2014/main" id="{79E306D5-1AAC-45FB-82B5-EE1EABE124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38" y="2406531"/>
            <a:ext cx="2096656" cy="157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401C06-4890-4BBA-BCE4-DFFD91C362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00" y="2398968"/>
            <a:ext cx="2096656" cy="15724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27F6C7-DC1E-4EED-9936-9252704BD2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720" y="2398968"/>
            <a:ext cx="2116823" cy="15876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8131A8-1DDC-4725-9BD0-5ED98DD2C7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38" y="4036183"/>
            <a:ext cx="2096656" cy="15724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F00A9E-E813-4ED8-8812-50AE86B57D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00" y="4036183"/>
            <a:ext cx="2096656" cy="15724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8A9FEF2-611B-4B9C-84C8-BE0C6173A2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720" y="4036182"/>
            <a:ext cx="2096657" cy="15724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63579A-FBF3-4635-A60E-814B58AC95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398" y="2391853"/>
            <a:ext cx="2126309" cy="15947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B2EF888-3ECE-4732-B180-9E1E2ACC574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141" y="4036182"/>
            <a:ext cx="2096658" cy="1572493"/>
          </a:xfrm>
          <a:prstGeom prst="rect">
            <a:avLst/>
          </a:prstGeom>
        </p:spPr>
      </p:pic>
      <p:sp>
        <p:nvSpPr>
          <p:cNvPr id="18" name="Google Shape;122;p13">
            <a:extLst>
              <a:ext uri="{FF2B5EF4-FFF2-40B4-BE49-F238E27FC236}">
                <a16:creationId xmlns:a16="http://schemas.microsoft.com/office/drawing/2014/main" id="{11509E63-BEF4-4E85-9288-5A3DB5C5BC11}"/>
              </a:ext>
            </a:extLst>
          </p:cNvPr>
          <p:cNvSpPr txBox="1"/>
          <p:nvPr/>
        </p:nvSpPr>
        <p:spPr>
          <a:xfrm>
            <a:off x="1063643" y="2090997"/>
            <a:ext cx="4305298" cy="670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i="0" u="sng" strike="noStrike" cap="none" dirty="0">
                <a:solidFill>
                  <a:schemeClr val="bg1"/>
                </a:solidFill>
              </a:rPr>
              <a:t>Система-ассистент</a:t>
            </a:r>
            <a:r>
              <a:rPr lang="ru-RU" sz="2500" b="1" i="0" u="none" strike="noStrike" cap="none" dirty="0">
                <a:solidFill>
                  <a:schemeClr val="bg1"/>
                </a:solidFill>
              </a:rPr>
              <a:t> позволяет: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AutoNum type="arabicParenR"/>
            </a:pPr>
            <a:r>
              <a:rPr lang="ru-RU" sz="2500" b="1" i="0" u="none" strike="noStrike" cap="none" dirty="0">
                <a:solidFill>
                  <a:schemeClr val="bg1"/>
                </a:solidFill>
              </a:rPr>
              <a:t>строить траекторию движения в режиме реального времени в зависимости от окружающих объектов;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500" b="1" dirty="0">
                <a:solidFill>
                  <a:schemeClr val="bg1"/>
                </a:solidFill>
              </a:rPr>
              <a:t>Уменьшать аварийность при выполнении маневра;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500" b="1" dirty="0">
                <a:solidFill>
                  <a:schemeClr val="bg1"/>
                </a:solidFill>
              </a:rPr>
              <a:t>Предотвращать порчу имущества;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arenR"/>
            </a:pPr>
            <a:r>
              <a:rPr lang="ru-RU" sz="2500" b="1" dirty="0">
                <a:solidFill>
                  <a:schemeClr val="bg1"/>
                </a:solidFill>
              </a:rPr>
              <a:t>Предупреждать излишний износ узлов и агрегатов.</a:t>
            </a:r>
            <a:endParaRPr sz="2500" b="1" dirty="0">
              <a:solidFill>
                <a:schemeClr val="bg1"/>
              </a:solidFill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EFD030BB-1BC6-4F96-97BB-BCD1F305D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238" y="5793868"/>
            <a:ext cx="2012985" cy="268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122;p13">
            <a:extLst>
              <a:ext uri="{FF2B5EF4-FFF2-40B4-BE49-F238E27FC236}">
                <a16:creationId xmlns:a16="http://schemas.microsoft.com/office/drawing/2014/main" id="{2F8B2ACE-A4BC-4610-A688-5596111AD979}"/>
              </a:ext>
            </a:extLst>
          </p:cNvPr>
          <p:cNvSpPr txBox="1"/>
          <p:nvPr/>
        </p:nvSpPr>
        <p:spPr>
          <a:xfrm>
            <a:off x="7533300" y="5730306"/>
            <a:ext cx="2626725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dirty="0">
                <a:solidFill>
                  <a:schemeClr val="bg1"/>
                </a:solidFill>
              </a:rPr>
              <a:t>5) </a:t>
            </a:r>
            <a:r>
              <a:rPr lang="ru-RU" sz="2500" b="1" i="0" u="none" strike="noStrike" cap="none" dirty="0">
                <a:solidFill>
                  <a:schemeClr val="bg1"/>
                </a:solidFill>
              </a:rPr>
              <a:t>Применима для обучения водителей отдельным маневрам в автошколе</a:t>
            </a: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409AEC-EE44-4F00-92E6-6B64D72B8C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60025" y="5799513"/>
            <a:ext cx="4168750" cy="26613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799" y="1733772"/>
            <a:ext cx="13898700" cy="329792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4538969-7123-4BC6-BB2C-A4BE5B331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433" y="5090224"/>
            <a:ext cx="4387310" cy="292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22;p13">
            <a:extLst>
              <a:ext uri="{FF2B5EF4-FFF2-40B4-BE49-F238E27FC236}">
                <a16:creationId xmlns:a16="http://schemas.microsoft.com/office/drawing/2014/main" id="{30E0A5A2-A890-47F6-A33D-6B7D9F85732D}"/>
              </a:ext>
            </a:extLst>
          </p:cNvPr>
          <p:cNvSpPr txBox="1"/>
          <p:nvPr/>
        </p:nvSpPr>
        <p:spPr>
          <a:xfrm>
            <a:off x="1343248" y="1840573"/>
            <a:ext cx="12899000" cy="396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0" u="none" strike="noStrike" cap="none" dirty="0">
                <a:solidFill>
                  <a:schemeClr val="bg1"/>
                </a:solidFill>
              </a:rPr>
              <a:t>Система-ассистент - это комплект датчиков (угла поворота колес и полуприцепа</a:t>
            </a:r>
            <a:r>
              <a:rPr lang="ru-RU" sz="2000" b="1" dirty="0">
                <a:solidFill>
                  <a:schemeClr val="bg1"/>
                </a:solidFill>
              </a:rPr>
              <a:t> +</a:t>
            </a:r>
            <a:r>
              <a:rPr lang="ru-RU" sz="2000" b="1" i="0" u="none" strike="noStrike" cap="none" dirty="0">
                <a:solidFill>
                  <a:schemeClr val="bg1"/>
                </a:solidFill>
              </a:rPr>
              <a:t> </a:t>
            </a:r>
            <a:r>
              <a:rPr lang="ru-RU" sz="2000" b="1" i="0" u="none" strike="noStrike" cap="none" dirty="0" err="1">
                <a:solidFill>
                  <a:schemeClr val="bg1"/>
                </a:solidFill>
              </a:rPr>
              <a:t>лидар</a:t>
            </a:r>
            <a:r>
              <a:rPr lang="ru-RU" sz="2000" b="1" i="0" u="none" strike="noStrike" cap="none" dirty="0">
                <a:solidFill>
                  <a:schemeClr val="bg1"/>
                </a:solidFill>
              </a:rPr>
              <a:t>) с электронным блоком управления, программным обеспечением и устройством вывода данных в кабину автопоезда с доступным интерфейсом.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lt1"/>
                </a:solidFill>
              </a:rPr>
              <a:t>Основные преимущества</a:t>
            </a:r>
            <a:r>
              <a:rPr lang="ru-RU" sz="2000" b="1" i="0" u="none" strike="noStrike" cap="none" dirty="0">
                <a:solidFill>
                  <a:schemeClr val="lt1"/>
                </a:solidFill>
              </a:rPr>
              <a:t>: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AutoNum type="arabicPeriod"/>
            </a:pPr>
            <a:r>
              <a:rPr lang="ru-RU" sz="2000" b="1" dirty="0">
                <a:solidFill>
                  <a:schemeClr val="lt1"/>
                </a:solidFill>
              </a:rPr>
              <a:t>Высокая точность;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eriod"/>
            </a:pPr>
            <a:r>
              <a:rPr lang="ru-RU" sz="2000" b="1" dirty="0">
                <a:solidFill>
                  <a:schemeClr val="lt1"/>
                </a:solidFill>
              </a:rPr>
              <a:t>Ночное видение;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eriod"/>
            </a:pPr>
            <a:r>
              <a:rPr lang="ru-RU" sz="2000" b="1" dirty="0">
                <a:solidFill>
                  <a:schemeClr val="lt1"/>
                </a:solidFill>
              </a:rPr>
              <a:t>Защита датчиков от метеорологических условий;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eriod"/>
            </a:pPr>
            <a:r>
              <a:rPr lang="ru-RU" sz="2000" b="1" dirty="0">
                <a:solidFill>
                  <a:schemeClr val="lt1"/>
                </a:solidFill>
              </a:rPr>
              <a:t>Перспективы развития умной инфраструктуры, картографии и навигации для автопилота;</a:t>
            </a:r>
          </a:p>
          <a:p>
            <a:pPr marL="457200" indent="-457200">
              <a:lnSpc>
                <a:spcPct val="115000"/>
              </a:lnSpc>
              <a:buClr>
                <a:schemeClr val="bg1"/>
              </a:buClr>
              <a:buFont typeface="Arial"/>
              <a:buAutoNum type="arabicPeriod"/>
            </a:pPr>
            <a:r>
              <a:rPr lang="ru-RU" sz="2000" b="1" dirty="0">
                <a:solidFill>
                  <a:schemeClr val="lt1"/>
                </a:solidFill>
              </a:rPr>
              <a:t>Навесная система, интегрируемая в автомобиль без вмешательства в узлы и агрегаты.</a:t>
            </a:r>
            <a:endParaRPr lang="ru-RU" sz="2000" b="1" i="0" u="none" strike="noStrike" cap="none" dirty="0">
              <a:solidFill>
                <a:schemeClr val="lt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0" u="none" strike="noStrike" cap="none" dirty="0">
              <a:solidFill>
                <a:schemeClr val="bg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sz="2000" b="1" i="0" u="none" strike="noStrike" cap="none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AB0DF9-CA26-4BEC-A957-34A0218E6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21246" y="7813670"/>
            <a:ext cx="6290284" cy="27278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6C489C-C4FF-4E2A-8582-0C6C958F8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92" y="5243658"/>
            <a:ext cx="6775903" cy="27175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36AB3B-CF5A-4792-815E-6ACECE7936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2433" y="8069285"/>
            <a:ext cx="4448891" cy="21740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28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lt1"/>
                </a:solidFill>
              </a:rPr>
              <a:t>Они есть всегда! </a:t>
            </a:r>
            <a:r>
              <a:rPr lang="ru-RU" sz="2300" dirty="0">
                <a:solidFill>
                  <a:schemeClr val="lt1"/>
                </a:solidFill>
              </a:rPr>
              <a:t>100%. На интенсиве Архипелага 2122 не будет никого, кого можно было бы обмануть. Не прямые, так косвенные, но конкуренты есть. Люди как-то без вас жили и всё у них было хорошо. Обходились без вашего решения / продукта, пользовались услугами других. Так что указывайте 2-х или 3-х главных лидеров на вашем рынке и ваше одно </a:t>
            </a:r>
            <a:r>
              <a:rPr lang="ru-RU" sz="2300" b="1" dirty="0">
                <a:solidFill>
                  <a:schemeClr val="lt1"/>
                </a:solidFill>
              </a:rPr>
              <a:t>главное</a:t>
            </a:r>
            <a:r>
              <a:rPr lang="ru-RU" sz="2300" dirty="0">
                <a:solidFill>
                  <a:schemeClr val="lt1"/>
                </a:solidFill>
              </a:rPr>
              <a:t> преимущество перед ними. Фраза «Конкурентов нет» – это прямой бан от инвесторов и любых адекватных партнеров, имейте это ввиду </a:t>
            </a:r>
            <a:r>
              <a:rPr lang="ru-RU" sz="23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3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704AB99-E839-48A1-AE8C-F178216AC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51" y="3605443"/>
            <a:ext cx="10423637" cy="5883830"/>
          </a:xfrm>
          <a:prstGeom prst="rect">
            <a:avLst/>
          </a:prstGeom>
        </p:spPr>
      </p:pic>
      <p:sp>
        <p:nvSpPr>
          <p:cNvPr id="9" name="Google Shape;153;p16">
            <a:extLst>
              <a:ext uri="{FF2B5EF4-FFF2-40B4-BE49-F238E27FC236}">
                <a16:creationId xmlns:a16="http://schemas.microsoft.com/office/drawing/2014/main" id="{19901EB4-2242-4D8F-A1F0-C60323B2F302}"/>
              </a:ext>
            </a:extLst>
          </p:cNvPr>
          <p:cNvSpPr/>
          <p:nvPr/>
        </p:nvSpPr>
        <p:spPr>
          <a:xfrm>
            <a:off x="790575" y="2090997"/>
            <a:ext cx="13898700" cy="14483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58;p16">
            <a:extLst>
              <a:ext uri="{FF2B5EF4-FFF2-40B4-BE49-F238E27FC236}">
                <a16:creationId xmlns:a16="http://schemas.microsoft.com/office/drawing/2014/main" id="{32572692-0A7C-4AC1-97E7-2DD9F3E1508F}"/>
              </a:ext>
            </a:extLst>
          </p:cNvPr>
          <p:cNvSpPr txBox="1"/>
          <p:nvPr/>
        </p:nvSpPr>
        <p:spPr>
          <a:xfrm>
            <a:off x="992700" y="2164550"/>
            <a:ext cx="13557600" cy="1293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lt1"/>
                </a:solidFill>
              </a:rPr>
              <a:t>Конкурентами являются компании, специализирующиеся на разработке беспилотных сочлененных транспортных средств и их систем, большая часть которых находится за границей.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2C6A21-8EB4-431B-8A51-407BC5CAF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3527" y="6576306"/>
            <a:ext cx="2790135" cy="7599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850B2E6-659F-4981-8458-B5C79CC89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4302" y="3720614"/>
            <a:ext cx="2328123" cy="8051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6FDA26-51C1-444D-89D3-8EC3745E5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3002" y="7354528"/>
            <a:ext cx="2162477" cy="19814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8DC52F-93FC-4E3A-9C40-C326979024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02441" y="4525756"/>
            <a:ext cx="1571844" cy="20576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1"/>
            <a:ext cx="13898700" cy="718846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16190001-6904-4B23-B79E-3EF4FB7549C8}"/>
              </a:ext>
            </a:extLst>
          </p:cNvPr>
          <p:cNvSpPr txBox="1">
            <a:spLocks/>
          </p:cNvSpPr>
          <p:nvPr/>
        </p:nvSpPr>
        <p:spPr>
          <a:xfrm>
            <a:off x="1583266" y="2520632"/>
            <a:ext cx="12608984" cy="652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None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None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ctr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Arial"/>
              <a:buNone/>
              <a:defRPr sz="24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За период 2007-2030 г. (данные с МИНТРАНС.РФ):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Рост:</a:t>
            </a:r>
          </a:p>
          <a:p>
            <a:pPr marL="342900" indent="-342900">
              <a:lnSpc>
                <a:spcPct val="16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+mj-lt"/>
              <a:buAutoNum type="arabicParenR"/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объемов грузовых перевозок в 1,7 раза (до 20,7 </a:t>
            </a:r>
            <a:r>
              <a:rPr lang="ru-RU" sz="2200" b="1" dirty="0" err="1">
                <a:solidFill>
                  <a:schemeClr val="bg1"/>
                </a:solidFill>
                <a:latin typeface="+mj-lt"/>
              </a:rPr>
              <a:t>млрд.т</a:t>
            </a:r>
            <a:r>
              <a:rPr lang="ru-RU" sz="2200" b="1" dirty="0">
                <a:solidFill>
                  <a:schemeClr val="bg1"/>
                </a:solidFill>
                <a:latin typeface="+mj-lt"/>
              </a:rPr>
              <a:t> в 2030 г.);</a:t>
            </a:r>
          </a:p>
          <a:p>
            <a:pPr marL="342900" indent="-342900">
              <a:lnSpc>
                <a:spcPct val="16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+mj-lt"/>
              <a:buAutoNum type="arabicParenR"/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 грузооборота в 1,84;</a:t>
            </a:r>
          </a:p>
          <a:p>
            <a:pPr marL="342900" indent="-342900">
              <a:lnSpc>
                <a:spcPct val="16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+mj-lt"/>
              <a:buAutoNum type="arabicParenR"/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 перевозок грузов в контейнерах в 6,7 раз на автомобильном транспорте;</a:t>
            </a:r>
          </a:p>
          <a:p>
            <a:pPr marL="342900" indent="-342900">
              <a:lnSpc>
                <a:spcPct val="16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+mj-lt"/>
              <a:buAutoNum type="arabicParenR"/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 международных перевозок в 1,6 раза</a:t>
            </a:r>
            <a:r>
              <a:rPr lang="en-US" sz="2200" b="1" dirty="0">
                <a:solidFill>
                  <a:schemeClr val="bg1"/>
                </a:solidFill>
                <a:latin typeface="+mj-lt"/>
              </a:rPr>
              <a:t>,</a:t>
            </a:r>
            <a:r>
              <a:rPr lang="ru-RU" sz="2200" b="1" dirty="0">
                <a:solidFill>
                  <a:schemeClr val="bg1"/>
                </a:solidFill>
                <a:latin typeface="+mj-lt"/>
              </a:rPr>
              <a:t> пассажирских перевозок в 1,6 раза;</a:t>
            </a:r>
          </a:p>
          <a:p>
            <a:pPr marL="342900" indent="-342900">
              <a:lnSpc>
                <a:spcPct val="16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+mj-lt"/>
              <a:buAutoNum type="arabicParenR"/>
            </a:pPr>
            <a:r>
              <a:rPr lang="ru-RU" sz="2200" b="1" dirty="0">
                <a:solidFill>
                  <a:schemeClr val="bg1"/>
                </a:solidFill>
                <a:latin typeface="+mj-lt"/>
              </a:rPr>
              <a:t> пассажирооборота в 2,26 раза;</a:t>
            </a:r>
            <a:br>
              <a:rPr lang="ru-RU" sz="2200" b="1" dirty="0">
                <a:solidFill>
                  <a:schemeClr val="bg1"/>
                </a:solidFill>
                <a:latin typeface="+mj-lt"/>
              </a:rPr>
            </a:br>
            <a:r>
              <a:rPr lang="ru-RU" sz="2200" b="1" dirty="0">
                <a:solidFill>
                  <a:schemeClr val="bg1"/>
                </a:solidFill>
                <a:latin typeface="+mj-lt"/>
              </a:rPr>
              <a:t>Использование технологий </a:t>
            </a:r>
            <a:r>
              <a:rPr lang="ru-RU" sz="2200" b="1" dirty="0" err="1">
                <a:solidFill>
                  <a:schemeClr val="bg1"/>
                </a:solidFill>
                <a:latin typeface="+mj-lt"/>
              </a:rPr>
              <a:t>LiDAR</a:t>
            </a:r>
            <a:r>
              <a:rPr lang="ru-RU" sz="2200" b="1" dirty="0">
                <a:solidFill>
                  <a:schemeClr val="bg1"/>
                </a:solidFill>
                <a:latin typeface="+mj-lt"/>
              </a:rPr>
              <a:t> обусловлено тем, что рынок таких систем измерения расстояния ADAS будет расти на 114% за год – с 19 млн. долларов в 2019 до 1,7 млрд. долларов в 2025 году. Это позволит не терять актуальность и техническую значимость систем обеспечения безопасности выполнения маневра. Цены на </a:t>
            </a:r>
            <a:r>
              <a:rPr lang="ru-RU" sz="2200" b="1" dirty="0" err="1">
                <a:solidFill>
                  <a:schemeClr val="bg1"/>
                </a:solidFill>
                <a:latin typeface="+mj-lt"/>
              </a:rPr>
              <a:t>LiDAR</a:t>
            </a:r>
            <a:r>
              <a:rPr lang="ru-RU" sz="2200" b="1" dirty="0">
                <a:solidFill>
                  <a:schemeClr val="bg1"/>
                </a:solidFill>
                <a:latin typeface="+mj-lt"/>
              </a:rPr>
              <a:t> по сравнению с 2005 годом значительно ниже (до 1000$).</a:t>
            </a:r>
          </a:p>
          <a:p>
            <a:pPr marL="0" indent="0"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  <a:highlight>
                  <a:srgbClr val="0000FF"/>
                </a:highlight>
                <a:latin typeface="+mj-lt"/>
              </a:rPr>
              <a:t>На данный момент конкурентные решения в области осуществления помощи водителю в сложной транспортной ситуации автопоездов не обладают полноценными системами контроля состояния окружающей обстановки вокруг транспортного средства, также остаются слепые зоны. </a:t>
            </a:r>
          </a:p>
          <a:p>
            <a:pPr marL="0" indent="0"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  <a:highlight>
                  <a:srgbClr val="0000FF"/>
                </a:highlight>
                <a:latin typeface="+mj-lt"/>
              </a:rPr>
              <a:t>+ ДАННЫЕ ПО АВАРИЙНОСТИ.</a:t>
            </a:r>
            <a:endParaRPr lang="ru-RU" sz="3200" dirty="0">
              <a:solidFill>
                <a:schemeClr val="bg1"/>
              </a:solidFill>
              <a:highlight>
                <a:srgbClr val="0000FF"/>
              </a:highlight>
              <a:latin typeface="+mj-lt"/>
            </a:endParaRPr>
          </a:p>
          <a:p>
            <a:pPr marL="0" indent="0"/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Стрелка: вверх 18">
            <a:extLst>
              <a:ext uri="{FF2B5EF4-FFF2-40B4-BE49-F238E27FC236}">
                <a16:creationId xmlns:a16="http://schemas.microsoft.com/office/drawing/2014/main" id="{2B042FF9-B9C6-435A-9843-11AB0A8824D0}"/>
              </a:ext>
            </a:extLst>
          </p:cNvPr>
          <p:cNvSpPr/>
          <p:nvPr/>
        </p:nvSpPr>
        <p:spPr>
          <a:xfrm>
            <a:off x="1226526" y="3182850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>
            <a:extLst>
              <a:ext uri="{FF2B5EF4-FFF2-40B4-BE49-F238E27FC236}">
                <a16:creationId xmlns:a16="http://schemas.microsoft.com/office/drawing/2014/main" id="{E49B7B67-76B7-446F-9481-71C07932B34D}"/>
              </a:ext>
            </a:extLst>
          </p:cNvPr>
          <p:cNvSpPr/>
          <p:nvPr/>
        </p:nvSpPr>
        <p:spPr>
          <a:xfrm>
            <a:off x="1216463" y="3611803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верх 20">
            <a:extLst>
              <a:ext uri="{FF2B5EF4-FFF2-40B4-BE49-F238E27FC236}">
                <a16:creationId xmlns:a16="http://schemas.microsoft.com/office/drawing/2014/main" id="{268BDB05-3B6C-4883-BEB5-B56D2560673B}"/>
              </a:ext>
            </a:extLst>
          </p:cNvPr>
          <p:cNvSpPr/>
          <p:nvPr/>
        </p:nvSpPr>
        <p:spPr>
          <a:xfrm>
            <a:off x="1222755" y="4098151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верх 21">
            <a:extLst>
              <a:ext uri="{FF2B5EF4-FFF2-40B4-BE49-F238E27FC236}">
                <a16:creationId xmlns:a16="http://schemas.microsoft.com/office/drawing/2014/main" id="{5C7A456A-311A-4410-BC10-D58DEC8E53CD}"/>
              </a:ext>
            </a:extLst>
          </p:cNvPr>
          <p:cNvSpPr/>
          <p:nvPr/>
        </p:nvSpPr>
        <p:spPr>
          <a:xfrm>
            <a:off x="1206377" y="4540855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96ACC45E-A39C-4AD1-A0B7-8F505EC4E792}"/>
              </a:ext>
            </a:extLst>
          </p:cNvPr>
          <p:cNvSpPr/>
          <p:nvPr/>
        </p:nvSpPr>
        <p:spPr>
          <a:xfrm>
            <a:off x="1206232" y="4969808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3C00DEBC-4EA5-4ADF-B5B2-716AAA02E1F2}"/>
              </a:ext>
            </a:extLst>
          </p:cNvPr>
          <p:cNvSpPr/>
          <p:nvPr/>
        </p:nvSpPr>
        <p:spPr>
          <a:xfrm>
            <a:off x="1298113" y="7641710"/>
            <a:ext cx="188433" cy="295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верх 24">
            <a:extLst>
              <a:ext uri="{FF2B5EF4-FFF2-40B4-BE49-F238E27FC236}">
                <a16:creationId xmlns:a16="http://schemas.microsoft.com/office/drawing/2014/main" id="{3F7F4CDA-DED5-4AC9-A5FA-A065E13660D4}"/>
              </a:ext>
            </a:extLst>
          </p:cNvPr>
          <p:cNvSpPr/>
          <p:nvPr/>
        </p:nvSpPr>
        <p:spPr>
          <a:xfrm>
            <a:off x="1216463" y="5398761"/>
            <a:ext cx="188433" cy="2953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6"/>
            <a:ext cx="13898700" cy="71038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27121C38-DB42-43E7-9D40-67DC9921D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175" y="6854982"/>
            <a:ext cx="3368607" cy="22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72CCA5B-ACF4-480A-98C1-5B6B0604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080" y="6831088"/>
            <a:ext cx="4175220" cy="223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AE14319F-BADD-4514-BCCC-77D908422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29211"/>
              </p:ext>
            </p:extLst>
          </p:nvPr>
        </p:nvGraphicFramePr>
        <p:xfrm>
          <a:off x="1117600" y="3416340"/>
          <a:ext cx="13211175" cy="320548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4403725">
                  <a:extLst>
                    <a:ext uri="{9D8B030D-6E8A-4147-A177-3AD203B41FA5}">
                      <a16:colId xmlns:a16="http://schemas.microsoft.com/office/drawing/2014/main" val="3406600788"/>
                    </a:ext>
                  </a:extLst>
                </a:gridCol>
                <a:gridCol w="4403725">
                  <a:extLst>
                    <a:ext uri="{9D8B030D-6E8A-4147-A177-3AD203B41FA5}">
                      <a16:colId xmlns:a16="http://schemas.microsoft.com/office/drawing/2014/main" val="3006469502"/>
                    </a:ext>
                  </a:extLst>
                </a:gridCol>
                <a:gridCol w="4403725">
                  <a:extLst>
                    <a:ext uri="{9D8B030D-6E8A-4147-A177-3AD203B41FA5}">
                      <a16:colId xmlns:a16="http://schemas.microsoft.com/office/drawing/2014/main" val="2165178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90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поиск инвестирования для модернизации системы и доработок требуемых заказчиком, поиск заказчиков;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продажа системы-ассистента (внедрение) компаниям, проявившим интерес в разработке, внедрение в городское ПАТП, тестирование, накопление БД, составление навигационных карт и маршрутов движения по Великому Новгороду и области для создания и эксплуатации автопилотируемых ТС;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оснащение других регионов, взаимодействие с Минтранспорта для продвижения системы в другие отрасли;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714666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64BFEAE-AEB8-4998-9517-1427FC4B03FD}"/>
              </a:ext>
            </a:extLst>
          </p:cNvPr>
          <p:cNvSpPr txBox="1"/>
          <p:nvPr/>
        </p:nvSpPr>
        <p:spPr>
          <a:xfrm>
            <a:off x="1117600" y="2452493"/>
            <a:ext cx="13211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CCDD57"/>
              </a:buClr>
            </a:pPr>
            <a:r>
              <a:rPr lang="ru-RU" sz="1800" dirty="0">
                <a:solidFill>
                  <a:schemeClr val="bg1"/>
                </a:solidFill>
              </a:rPr>
              <a:t>При обеспечении автотранспортного предприятия системой в кол-ве 25-50 (среднее кол-во ТС АТП) комплектов получаем 4-7 млн. руб. (стоимость комплекта оборудования = 150  тыс. руб.(в зависимости от комплектации)); </a:t>
            </a:r>
          </a:p>
        </p:txBody>
      </p:sp>
    </p:spTree>
    <p:extLst>
      <p:ext uri="{BB962C8B-B14F-4D97-AF65-F5344CB8AC3E}">
        <p14:creationId xmlns:p14="http://schemas.microsoft.com/office/powerpoint/2010/main" val="125016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806779" y="2090997"/>
            <a:ext cx="13898700" cy="643626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8;p16">
            <a:extLst>
              <a:ext uri="{FF2B5EF4-FFF2-40B4-BE49-F238E27FC236}">
                <a16:creationId xmlns:a16="http://schemas.microsoft.com/office/drawing/2014/main" id="{C027A208-E46F-4C76-9443-B55E289C50BA}"/>
              </a:ext>
            </a:extLst>
          </p:cNvPr>
          <p:cNvSpPr txBox="1"/>
          <p:nvPr/>
        </p:nvSpPr>
        <p:spPr>
          <a:xfrm>
            <a:off x="992700" y="2164550"/>
            <a:ext cx="13557600" cy="7090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На текущий момент: 2</a:t>
            </a:r>
            <a:r>
              <a:rPr lang="en-US" sz="2400" dirty="0">
                <a:solidFill>
                  <a:schemeClr val="bg1"/>
                </a:solidFill>
              </a:rPr>
              <a:t>D </a:t>
            </a:r>
            <a:r>
              <a:rPr lang="ru-RU" sz="2400" dirty="0" err="1">
                <a:solidFill>
                  <a:schemeClr val="bg1"/>
                </a:solidFill>
              </a:rPr>
              <a:t>лидар</a:t>
            </a:r>
            <a:r>
              <a:rPr lang="ru-RU" sz="2400" dirty="0">
                <a:solidFill>
                  <a:schemeClr val="bg1"/>
                </a:solidFill>
              </a:rPr>
              <a:t>, 3 камеры, датчики поворота колес, датчик угла складывания АП, встраиваемый дисплей, программное обеспечение собственной разработки.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Целевые параметры: 3</a:t>
            </a:r>
            <a:r>
              <a:rPr lang="en-US" sz="2400" dirty="0">
                <a:solidFill>
                  <a:schemeClr val="bg1"/>
                </a:solidFill>
              </a:rPr>
              <a:t>D </a:t>
            </a:r>
            <a:r>
              <a:rPr lang="ru-RU" sz="2400" dirty="0" err="1">
                <a:solidFill>
                  <a:schemeClr val="bg1"/>
                </a:solidFill>
              </a:rPr>
              <a:t>лидар</a:t>
            </a:r>
            <a:r>
              <a:rPr lang="ru-RU" sz="2400" dirty="0">
                <a:solidFill>
                  <a:schemeClr val="bg1"/>
                </a:solidFill>
              </a:rPr>
              <a:t> и построение высокоточных навигационных карт для субъектов РФ с целью реализации автопилотируемых АП.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Clr>
                <a:srgbClr val="CCDD57"/>
              </a:buClr>
              <a:buNone/>
            </a:pPr>
            <a:r>
              <a:rPr lang="ru-RU" sz="2400" dirty="0">
                <a:solidFill>
                  <a:schemeClr val="bg1"/>
                </a:solidFill>
              </a:rPr>
              <a:t>Научно-технический задел 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18 публикаций (РИНЦ, </a:t>
            </a:r>
            <a:r>
              <a:rPr lang="en-US" sz="2400" dirty="0">
                <a:solidFill>
                  <a:schemeClr val="bg1"/>
                </a:solidFill>
              </a:rPr>
              <a:t>Scopus, </a:t>
            </a:r>
            <a:r>
              <a:rPr lang="en-US" sz="2400" dirty="0" err="1">
                <a:solidFill>
                  <a:schemeClr val="bg1"/>
                </a:solidFill>
              </a:rPr>
              <a:t>WoS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ru-RU" sz="2400" dirty="0">
                <a:solidFill>
                  <a:schemeClr val="bg1"/>
                </a:solidFill>
              </a:rPr>
              <a:t>;</a:t>
            </a:r>
          </a:p>
          <a:p>
            <a:pPr>
              <a:buClr>
                <a:srgbClr val="CCDD57"/>
              </a:buClr>
            </a:pPr>
            <a:r>
              <a:rPr lang="en-US" sz="2400" dirty="0">
                <a:solidFill>
                  <a:schemeClr val="bg1"/>
                </a:solidFill>
              </a:rPr>
              <a:t>6 </a:t>
            </a:r>
            <a:r>
              <a:rPr lang="ru-RU" sz="2400" dirty="0">
                <a:solidFill>
                  <a:schemeClr val="bg1"/>
                </a:solidFill>
              </a:rPr>
              <a:t>патентов (1 заявка) (Правообладатель: Петров Н. В.);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Победы в грантовых конкурсах ФСИ, РНФ.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Актуальность подтверждена компаниями: 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«</a:t>
            </a:r>
            <a:r>
              <a:rPr lang="en-US" sz="2400" dirty="0">
                <a:solidFill>
                  <a:schemeClr val="bg1"/>
                </a:solidFill>
              </a:rPr>
              <a:t>Volvo</a:t>
            </a:r>
            <a:r>
              <a:rPr lang="ru-RU" sz="2400" dirty="0">
                <a:solidFill>
                  <a:schemeClr val="bg1"/>
                </a:solidFill>
              </a:rPr>
              <a:t>»;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«</a:t>
            </a:r>
            <a:r>
              <a:rPr lang="ru-RU" sz="2400" dirty="0" err="1">
                <a:solidFill>
                  <a:schemeClr val="bg1"/>
                </a:solidFill>
              </a:rPr>
              <a:t>ТемпТранс</a:t>
            </a:r>
            <a:r>
              <a:rPr lang="ru-RU" sz="2400" dirty="0">
                <a:solidFill>
                  <a:schemeClr val="bg1"/>
                </a:solidFill>
              </a:rPr>
              <a:t>»;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«НОВТРАК».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Ведутся переговоры с сельскохозяйственной компанией </a:t>
            </a: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bg1"/>
                </a:solidFill>
              </a:rPr>
              <a:t>«</a:t>
            </a:r>
            <a:r>
              <a:rPr lang="ru-RU" sz="2400" dirty="0" err="1">
                <a:solidFill>
                  <a:schemeClr val="bg1"/>
                </a:solidFill>
              </a:rPr>
              <a:t>РостАгроСервис</a:t>
            </a:r>
            <a:r>
              <a:rPr lang="ru-RU" sz="2400" dirty="0">
                <a:solidFill>
                  <a:schemeClr val="bg1"/>
                </a:solidFill>
              </a:rPr>
              <a:t>»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62ED1C84-F2E2-44DB-9F75-29BC79C13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376" y="8567951"/>
            <a:ext cx="1674423" cy="167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2AF753-BCA0-4EC9-9366-8BA105BAE8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5480" y="9028872"/>
            <a:ext cx="2762636" cy="752580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271CD0EC-4B63-4099-B17F-6206B6AD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48" y="8600816"/>
            <a:ext cx="2390754" cy="15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10ECF6-8269-4CCD-BBAF-32B60B132F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9170" y="7744445"/>
            <a:ext cx="2991267" cy="7049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DABD45-D2A2-41E7-9214-2B6C64DDAC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1536" y="3776450"/>
            <a:ext cx="3498361" cy="36373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474F50-6509-4144-B231-89A5E79D55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4447" y="6681218"/>
            <a:ext cx="3483295" cy="1186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F22219-B463-4A2B-8E80-8007C5E89E5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258720" y="2368957"/>
            <a:ext cx="4112661" cy="58716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1371AF-C96B-4FB2-B519-F2D9A60D6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579" y="2877889"/>
            <a:ext cx="9779734" cy="2879490"/>
          </a:xfrm>
          <a:prstGeom prst="rect">
            <a:avLst/>
          </a:prstGeom>
        </p:spPr>
      </p:pic>
      <p:sp>
        <p:nvSpPr>
          <p:cNvPr id="12" name="Google Shape;206;p20">
            <a:extLst>
              <a:ext uri="{FF2B5EF4-FFF2-40B4-BE49-F238E27FC236}">
                <a16:creationId xmlns:a16="http://schemas.microsoft.com/office/drawing/2014/main" id="{01F3933F-3E9C-40F6-820E-CD9E5A27A95E}"/>
              </a:ext>
            </a:extLst>
          </p:cNvPr>
          <p:cNvSpPr txBox="1"/>
          <p:nvPr/>
        </p:nvSpPr>
        <p:spPr>
          <a:xfrm>
            <a:off x="2504000" y="2228527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tx1"/>
                </a:solidFill>
              </a:rPr>
              <a:t>Правообладатель ИС: Петров Н.В.</a:t>
            </a:r>
            <a:endParaRPr sz="2500" b="1" i="0" u="none" strike="noStrike" cap="none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A85CFD-8F57-45B6-9C0E-2138097256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1839" y="5687783"/>
            <a:ext cx="4365255" cy="45939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114300" y="6760599"/>
            <a:ext cx="743898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Руководитель лаборатории «Автономного транспорта НовГУ НТШ»;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Инженер-конструктор ЗАО «ДС </a:t>
            </a:r>
            <a:r>
              <a:rPr lang="ru-RU" sz="2200" dirty="0" err="1"/>
              <a:t>Контролз</a:t>
            </a:r>
            <a:r>
              <a:rPr lang="ru-RU" sz="2200" dirty="0"/>
              <a:t>»;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Эксперт в области образования «АСИ»;</a:t>
            </a:r>
            <a:endParaRPr lang="en-US" sz="2200" dirty="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Генеральный директор ООО «Автоматические </a:t>
            </a:r>
            <a:r>
              <a:rPr lang="ru-RU" sz="2200" dirty="0" err="1"/>
              <a:t>ассистивные</a:t>
            </a:r>
            <a:r>
              <a:rPr lang="ru-RU" sz="2200" dirty="0"/>
              <a:t> системы»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2275502" y="5863026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Петров Н. В.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7899400" y="6760599"/>
            <a:ext cx="710565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Победители и регулярные участники«</a:t>
            </a:r>
            <a:r>
              <a:rPr lang="en-US" sz="2200" dirty="0" err="1"/>
              <a:t>Worldskills</a:t>
            </a:r>
            <a:r>
              <a:rPr lang="ru-RU" sz="2200" dirty="0"/>
              <a:t>»;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Сотрудники лаборатории «Автономного транспорта»;</a:t>
            </a:r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10013379" y="586285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Толстиков Г. Д.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/>
              <a:t>Бурбах</a:t>
            </a:r>
            <a:r>
              <a:rPr lang="ru-RU" sz="2400" b="1" dirty="0"/>
              <a:t> В. В. </a:t>
            </a:r>
            <a:endParaRPr sz="24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2DA622C-8132-460D-BD77-081A9A9D5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1779" y="2508758"/>
            <a:ext cx="2951862" cy="300037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B67580D-07D3-45B5-B963-E8D95D45F28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 l="10793" r="10793"/>
          <a:stretch>
            <a:fillRect/>
          </a:stretch>
        </p:blipFill>
        <p:spPr bwMode="auto">
          <a:xfrm>
            <a:off x="10068736" y="2515088"/>
            <a:ext cx="2998787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Запрос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8;p16">
            <a:extLst>
              <a:ext uri="{FF2B5EF4-FFF2-40B4-BE49-F238E27FC236}">
                <a16:creationId xmlns:a16="http://schemas.microsoft.com/office/drawing/2014/main" id="{624E4890-B5B4-49DA-92BE-301379CA82D2}"/>
              </a:ext>
            </a:extLst>
          </p:cNvPr>
          <p:cNvSpPr txBox="1"/>
          <p:nvPr/>
        </p:nvSpPr>
        <p:spPr>
          <a:xfrm>
            <a:off x="992700" y="2164550"/>
            <a:ext cx="13557600" cy="228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tx1"/>
                </a:solidFill>
              </a:rPr>
              <a:t>Помощь в преодолении административных барьеров при внедрении системы-ассистента на городской автотранспорт, а также в инфраструктуру.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CCDD57"/>
              </a:buClr>
            </a:pPr>
            <a:r>
              <a:rPr lang="ru-RU" sz="2400" dirty="0">
                <a:solidFill>
                  <a:schemeClr val="tx1"/>
                </a:solidFill>
              </a:rPr>
              <a:t>Помощь в поиске новых партнеров.</a:t>
            </a: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CCDD57"/>
              </a:buClr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30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537145127"/>
              </p:ext>
            </p:extLst>
          </p:nvPr>
        </p:nvGraphicFramePr>
        <p:xfrm>
          <a:off x="790575" y="6886900"/>
          <a:ext cx="5863725" cy="1929548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(921) 736-70-79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fenrir09214576@gmail.com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941</Words>
  <Application>Microsoft Office PowerPoint</Application>
  <PresentationFormat>Произвольный</PresentationFormat>
  <Paragraphs>107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 Black</vt:lpstr>
      <vt:lpstr>Calibri</vt:lpstr>
      <vt:lpstr>Arial</vt:lpstr>
      <vt:lpstr>2_Тема Office</vt:lpstr>
      <vt:lpstr>Архипелаг 2022: #НастоящееБудущее</vt:lpstr>
      <vt:lpstr>Актуальность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Интеллектуальная собственность</vt:lpstr>
      <vt:lpstr>Команда</vt:lpstr>
      <vt:lpstr>Запрос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Admin</dc:creator>
  <cp:lastModifiedBy>Admin</cp:lastModifiedBy>
  <cp:revision>22</cp:revision>
  <dcterms:modified xsi:type="dcterms:W3CDTF">2022-07-05T06:17:59Z</dcterms:modified>
</cp:coreProperties>
</file>