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2"/>
  </p:notesMasterIdLst>
  <p:sldIdLst>
    <p:sldId id="256" r:id="rId2"/>
    <p:sldId id="257" r:id="rId3"/>
    <p:sldId id="274" r:id="rId4"/>
    <p:sldId id="258" r:id="rId5"/>
    <p:sldId id="260" r:id="rId6"/>
    <p:sldId id="259" r:id="rId7"/>
    <p:sldId id="261" r:id="rId8"/>
    <p:sldId id="262" r:id="rId9"/>
    <p:sldId id="263" r:id="rId10"/>
    <p:sldId id="273" r:id="rId11"/>
  </p:sldIdLst>
  <p:sldSz cx="12192000" cy="6858000"/>
  <p:notesSz cx="6858000" cy="9144000"/>
  <p:embeddedFontLst>
    <p:embeddedFont>
      <p:font typeface="Abril Fatface" panose="020B0604020202020204" charset="0"/>
      <p:regular r:id="rId13"/>
    </p:embeddedFont>
    <p:embeddedFont>
      <p:font typeface="UnifrakturMaguntia" panose="020B0604020202020204" charset="0"/>
      <p:regular r:id="rId14"/>
    </p:embeddedFont>
    <p:embeddedFont>
      <p:font typeface="IM Fell English SC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5" d="100"/>
          <a:sy n="115" d="100"/>
        </p:scale>
        <p:origin x="-3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17328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11c3728c1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11c3728c1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a073618e6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11c3728c1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11c3728c1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a073618e6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a073618e6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a073618e60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a073618e60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278625" y="3331325"/>
            <a:ext cx="11634900" cy="57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78550" y="3330125"/>
            <a:ext cx="11634900" cy="5865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pic>
        <p:nvPicPr>
          <p:cNvPr id="14" name="Google Shape;14;p2" descr="Imagen que contiene suelo, exterior&#10;&#10;Descripción generada automáticamente"/>
          <p:cNvPicPr preferRelativeResize="0"/>
          <p:nvPr/>
        </p:nvPicPr>
        <p:blipFill rotWithShape="1">
          <a:blip r:embed="rId2">
            <a:alphaModFix amt="20000"/>
          </a:blip>
          <a:srcRect t="54664" b="39165"/>
          <a:stretch/>
        </p:blipFill>
        <p:spPr>
          <a:xfrm>
            <a:off x="278625" y="3330125"/>
            <a:ext cx="11634900" cy="5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278525" y="641475"/>
            <a:ext cx="11634900" cy="262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9200">
                <a:latin typeface="UnifrakturMaguntia"/>
                <a:ea typeface="UnifrakturMaguntia"/>
                <a:cs typeface="UnifrakturMaguntia"/>
                <a:sym typeface="UnifrakturMagunt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cxnSp>
        <p:nvCxnSpPr>
          <p:cNvPr id="16" name="Google Shape;16;p2"/>
          <p:cNvCxnSpPr/>
          <p:nvPr/>
        </p:nvCxnSpPr>
        <p:spPr>
          <a:xfrm>
            <a:off x="278525" y="577650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Google Shape;17;p2"/>
          <p:cNvCxnSpPr/>
          <p:nvPr/>
        </p:nvCxnSpPr>
        <p:spPr>
          <a:xfrm>
            <a:off x="278525" y="676007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Google Shape;18;p2"/>
          <p:cNvSpPr txBox="1">
            <a:spLocks noGrp="1"/>
          </p:cNvSpPr>
          <p:nvPr>
            <p:ph type="subTitle" idx="2"/>
          </p:nvPr>
        </p:nvSpPr>
        <p:spPr>
          <a:xfrm>
            <a:off x="9199575" y="7225"/>
            <a:ext cx="2713800" cy="575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r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3pPr>
            <a:lvl4pPr lvl="3" algn="r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4pPr>
            <a:lvl5pPr lvl="4" algn="r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5pPr>
            <a:lvl6pPr lvl="5" algn="r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6pPr>
            <a:lvl7pPr lvl="6" algn="r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7pPr>
            <a:lvl8pPr lvl="7" algn="r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8pPr>
            <a:lvl9pPr lvl="8" algn="r" rtl="0">
              <a:spcBef>
                <a:spcPts val="2100"/>
              </a:spcBef>
              <a:spcAft>
                <a:spcPts val="210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3"/>
          </p:nvPr>
        </p:nvSpPr>
        <p:spPr>
          <a:xfrm>
            <a:off x="278525" y="2550"/>
            <a:ext cx="1772700" cy="575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253650" y="1362000"/>
            <a:ext cx="11634900" cy="45912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247725" y="204950"/>
            <a:ext cx="11665800" cy="57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" name="Google Shape;23;p3" descr="Imagen que contiene suelo, exterior&#10;&#10;Descripción generada automáticamente"/>
          <p:cNvPicPr preferRelativeResize="0"/>
          <p:nvPr/>
        </p:nvPicPr>
        <p:blipFill rotWithShape="1">
          <a:blip r:embed="rId2">
            <a:alphaModFix amt="20000"/>
          </a:blip>
          <a:srcRect t="54664" b="39165"/>
          <a:stretch/>
        </p:blipFill>
        <p:spPr>
          <a:xfrm>
            <a:off x="253650" y="204950"/>
            <a:ext cx="11665800" cy="5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5003500" y="1789500"/>
            <a:ext cx="6116400" cy="6117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5003500" y="2499875"/>
            <a:ext cx="6116400" cy="293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>
            <a:spLocks noGrp="1"/>
          </p:cNvSpPr>
          <p:nvPr>
            <p:ph type="pic" idx="2"/>
          </p:nvPr>
        </p:nvSpPr>
        <p:spPr>
          <a:xfrm>
            <a:off x="742125" y="1713300"/>
            <a:ext cx="3723300" cy="37233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7" name="Google Shape;27;p3"/>
          <p:cNvCxnSpPr/>
          <p:nvPr/>
        </p:nvCxnSpPr>
        <p:spPr>
          <a:xfrm>
            <a:off x="278550" y="887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28;p3"/>
          <p:cNvSpPr txBox="1">
            <a:spLocks noGrp="1"/>
          </p:cNvSpPr>
          <p:nvPr>
            <p:ph type="subTitle" idx="3"/>
          </p:nvPr>
        </p:nvSpPr>
        <p:spPr>
          <a:xfrm>
            <a:off x="2785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4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4"/>
          </p:nvPr>
        </p:nvSpPr>
        <p:spPr>
          <a:xfrm>
            <a:off x="65908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5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cxnSp>
        <p:nvCxnSpPr>
          <p:cNvPr id="30" name="Google Shape;30;p3"/>
          <p:cNvCxnSpPr/>
          <p:nvPr/>
        </p:nvCxnSpPr>
        <p:spPr>
          <a:xfrm>
            <a:off x="278550" y="6221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Six columns">
  <p:cSld name="CUSTOM_2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253650" y="1133400"/>
            <a:ext cx="11634900" cy="53127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247725" y="204950"/>
            <a:ext cx="11665800" cy="57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" name="Google Shape;34;p4" descr="Imagen que contiene suelo, exterior&#10;&#10;Descripción generada automáticamente"/>
          <p:cNvPicPr preferRelativeResize="0"/>
          <p:nvPr/>
        </p:nvPicPr>
        <p:blipFill rotWithShape="1">
          <a:blip r:embed="rId2">
            <a:alphaModFix amt="20000"/>
          </a:blip>
          <a:srcRect t="54664" b="39165"/>
          <a:stretch/>
        </p:blipFill>
        <p:spPr>
          <a:xfrm>
            <a:off x="253650" y="204950"/>
            <a:ext cx="11665800" cy="5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>
            <a:spLocks noGrp="1"/>
          </p:cNvSpPr>
          <p:nvPr>
            <p:ph type="subTitle" idx="1"/>
          </p:nvPr>
        </p:nvSpPr>
        <p:spPr>
          <a:xfrm>
            <a:off x="2785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ubTitle" idx="2"/>
          </p:nvPr>
        </p:nvSpPr>
        <p:spPr>
          <a:xfrm>
            <a:off x="65908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5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cxnSp>
        <p:nvCxnSpPr>
          <p:cNvPr id="37" name="Google Shape;37;p4"/>
          <p:cNvCxnSpPr/>
          <p:nvPr/>
        </p:nvCxnSpPr>
        <p:spPr>
          <a:xfrm>
            <a:off x="278550" y="6602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4470425" y="1389875"/>
            <a:ext cx="7112400" cy="7635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3"/>
          </p:nvPr>
        </p:nvSpPr>
        <p:spPr>
          <a:xfrm>
            <a:off x="4470425" y="3265162"/>
            <a:ext cx="3294600" cy="98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body" idx="4"/>
          </p:nvPr>
        </p:nvSpPr>
        <p:spPr>
          <a:xfrm>
            <a:off x="8428350" y="3265161"/>
            <a:ext cx="3294600" cy="98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body" idx="5"/>
          </p:nvPr>
        </p:nvSpPr>
        <p:spPr>
          <a:xfrm>
            <a:off x="8428350" y="5153816"/>
            <a:ext cx="3294600" cy="98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title" idx="6"/>
          </p:nvPr>
        </p:nvSpPr>
        <p:spPr>
          <a:xfrm>
            <a:off x="4470425" y="2569388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title" idx="7"/>
          </p:nvPr>
        </p:nvSpPr>
        <p:spPr>
          <a:xfrm>
            <a:off x="8428350" y="2569388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title" idx="8"/>
          </p:nvPr>
        </p:nvSpPr>
        <p:spPr>
          <a:xfrm>
            <a:off x="8428350" y="4458044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9"/>
          </p:nvPr>
        </p:nvSpPr>
        <p:spPr>
          <a:xfrm>
            <a:off x="4470425" y="5153811"/>
            <a:ext cx="3294600" cy="98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title" idx="13"/>
          </p:nvPr>
        </p:nvSpPr>
        <p:spPr>
          <a:xfrm>
            <a:off x="4470425" y="4458038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cxnSp>
        <p:nvCxnSpPr>
          <p:cNvPr id="47" name="Google Shape;47;p4"/>
          <p:cNvCxnSpPr/>
          <p:nvPr/>
        </p:nvCxnSpPr>
        <p:spPr>
          <a:xfrm>
            <a:off x="278550" y="887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" name="Google Shape;48;p4"/>
          <p:cNvSpPr>
            <a:spLocks noGrp="1"/>
          </p:cNvSpPr>
          <p:nvPr>
            <p:ph type="pic" idx="14"/>
          </p:nvPr>
        </p:nvSpPr>
        <p:spPr>
          <a:xfrm>
            <a:off x="450000" y="1430150"/>
            <a:ext cx="3512700" cy="4710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293325" y="887050"/>
            <a:ext cx="11620200" cy="3797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8500" b="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1"/>
          </p:nvPr>
        </p:nvSpPr>
        <p:spPr>
          <a:xfrm>
            <a:off x="293325" y="4958375"/>
            <a:ext cx="11620200" cy="9645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cxnSp>
        <p:nvCxnSpPr>
          <p:cNvPr id="52" name="Google Shape;52;p5"/>
          <p:cNvCxnSpPr/>
          <p:nvPr/>
        </p:nvCxnSpPr>
        <p:spPr>
          <a:xfrm>
            <a:off x="278550" y="887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" name="Google Shape;53;p5"/>
          <p:cNvCxnSpPr/>
          <p:nvPr/>
        </p:nvCxnSpPr>
        <p:spPr>
          <a:xfrm>
            <a:off x="278475" y="4669000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" name="Google Shape;54;p5"/>
          <p:cNvSpPr/>
          <p:nvPr/>
        </p:nvSpPr>
        <p:spPr>
          <a:xfrm>
            <a:off x="247725" y="204950"/>
            <a:ext cx="11665800" cy="57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5" descr="Imagen que contiene suelo, exterior&#10;&#10;Descripción generada automáticamente"/>
          <p:cNvPicPr preferRelativeResize="0"/>
          <p:nvPr/>
        </p:nvPicPr>
        <p:blipFill rotWithShape="1">
          <a:blip r:embed="rId2">
            <a:alphaModFix amt="20000"/>
          </a:blip>
          <a:srcRect t="54664" b="39165"/>
          <a:stretch/>
        </p:blipFill>
        <p:spPr>
          <a:xfrm>
            <a:off x="253650" y="204950"/>
            <a:ext cx="11665800" cy="5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"/>
          <p:cNvSpPr txBox="1">
            <a:spLocks noGrp="1"/>
          </p:cNvSpPr>
          <p:nvPr>
            <p:ph type="subTitle" idx="2"/>
          </p:nvPr>
        </p:nvSpPr>
        <p:spPr>
          <a:xfrm>
            <a:off x="2785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ubTitle" idx="3"/>
          </p:nvPr>
        </p:nvSpPr>
        <p:spPr>
          <a:xfrm>
            <a:off x="65908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5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Two columns">
  <p:cSld name="CUSTOM_4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/>
          <p:nvPr/>
        </p:nvSpPr>
        <p:spPr>
          <a:xfrm>
            <a:off x="253650" y="1261075"/>
            <a:ext cx="11634900" cy="49206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285900" y="1587025"/>
            <a:ext cx="11620200" cy="7635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body" idx="1"/>
          </p:nvPr>
        </p:nvSpPr>
        <p:spPr>
          <a:xfrm>
            <a:off x="285900" y="2796875"/>
            <a:ext cx="5507700" cy="2931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just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body" idx="2"/>
          </p:nvPr>
        </p:nvSpPr>
        <p:spPr>
          <a:xfrm>
            <a:off x="6482448" y="2785825"/>
            <a:ext cx="5423400" cy="2931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just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cxnSp>
        <p:nvCxnSpPr>
          <p:cNvPr id="63" name="Google Shape;63;p6"/>
          <p:cNvCxnSpPr/>
          <p:nvPr/>
        </p:nvCxnSpPr>
        <p:spPr>
          <a:xfrm>
            <a:off x="278550" y="887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6"/>
          <p:cNvCxnSpPr/>
          <p:nvPr/>
        </p:nvCxnSpPr>
        <p:spPr>
          <a:xfrm>
            <a:off x="278550" y="6602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" name="Google Shape;65;p6"/>
          <p:cNvSpPr/>
          <p:nvPr/>
        </p:nvSpPr>
        <p:spPr>
          <a:xfrm>
            <a:off x="247725" y="204950"/>
            <a:ext cx="11665800" cy="57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" name="Google Shape;66;p6" descr="Imagen que contiene suelo, exterior&#10;&#10;Descripción generada automáticamente"/>
          <p:cNvPicPr preferRelativeResize="0"/>
          <p:nvPr/>
        </p:nvPicPr>
        <p:blipFill rotWithShape="1">
          <a:blip r:embed="rId2">
            <a:alphaModFix amt="20000"/>
          </a:blip>
          <a:srcRect t="54664" b="39165"/>
          <a:stretch/>
        </p:blipFill>
        <p:spPr>
          <a:xfrm>
            <a:off x="253650" y="204950"/>
            <a:ext cx="11665800" cy="5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6"/>
          <p:cNvSpPr txBox="1">
            <a:spLocks noGrp="1"/>
          </p:cNvSpPr>
          <p:nvPr>
            <p:ph type="subTitle" idx="3"/>
          </p:nvPr>
        </p:nvSpPr>
        <p:spPr>
          <a:xfrm>
            <a:off x="2785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subTitle" idx="4"/>
          </p:nvPr>
        </p:nvSpPr>
        <p:spPr>
          <a:xfrm>
            <a:off x="65908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5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One column">
  <p:cSld name="CUSTOM_5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 txBox="1">
            <a:spLocks noGrp="1"/>
          </p:cNvSpPr>
          <p:nvPr>
            <p:ph type="title"/>
          </p:nvPr>
        </p:nvSpPr>
        <p:spPr>
          <a:xfrm>
            <a:off x="293400" y="1486400"/>
            <a:ext cx="6812400" cy="7635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body" idx="1"/>
          </p:nvPr>
        </p:nvSpPr>
        <p:spPr>
          <a:xfrm>
            <a:off x="293400" y="2249900"/>
            <a:ext cx="6812400" cy="349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55600" algn="just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cxnSp>
        <p:nvCxnSpPr>
          <p:cNvPr id="72" name="Google Shape;72;p7"/>
          <p:cNvCxnSpPr/>
          <p:nvPr/>
        </p:nvCxnSpPr>
        <p:spPr>
          <a:xfrm>
            <a:off x="278550" y="887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" name="Google Shape;73;p7"/>
          <p:cNvSpPr>
            <a:spLocks noGrp="1"/>
          </p:cNvSpPr>
          <p:nvPr>
            <p:ph type="pic" idx="2"/>
          </p:nvPr>
        </p:nvSpPr>
        <p:spPr>
          <a:xfrm>
            <a:off x="7467750" y="1486400"/>
            <a:ext cx="4445700" cy="47172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74" name="Google Shape;74;p7"/>
          <p:cNvCxnSpPr/>
          <p:nvPr/>
        </p:nvCxnSpPr>
        <p:spPr>
          <a:xfrm>
            <a:off x="278550" y="6602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5" name="Google Shape;75;p7"/>
          <p:cNvSpPr/>
          <p:nvPr/>
        </p:nvSpPr>
        <p:spPr>
          <a:xfrm>
            <a:off x="247725" y="204950"/>
            <a:ext cx="11665800" cy="57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" name="Google Shape;76;p7" descr="Imagen que contiene suelo, exterior&#10;&#10;Descripción generada automáticamente"/>
          <p:cNvPicPr preferRelativeResize="0"/>
          <p:nvPr/>
        </p:nvPicPr>
        <p:blipFill rotWithShape="1">
          <a:blip r:embed="rId2">
            <a:alphaModFix amt="20000"/>
          </a:blip>
          <a:srcRect t="54664" b="39165"/>
          <a:stretch/>
        </p:blipFill>
        <p:spPr>
          <a:xfrm>
            <a:off x="253650" y="204950"/>
            <a:ext cx="11665800" cy="5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7"/>
          <p:cNvSpPr txBox="1">
            <a:spLocks noGrp="1"/>
          </p:cNvSpPr>
          <p:nvPr>
            <p:ph type="subTitle" idx="3"/>
          </p:nvPr>
        </p:nvSpPr>
        <p:spPr>
          <a:xfrm>
            <a:off x="2785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subTitle" idx="4"/>
          </p:nvPr>
        </p:nvSpPr>
        <p:spPr>
          <a:xfrm>
            <a:off x="65908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5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Big Title">
  <p:cSld name="CUSTOM_6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8"/>
          <p:cNvSpPr txBox="1">
            <a:spLocks noGrp="1"/>
          </p:cNvSpPr>
          <p:nvPr>
            <p:ph type="title"/>
          </p:nvPr>
        </p:nvSpPr>
        <p:spPr>
          <a:xfrm>
            <a:off x="273700" y="887050"/>
            <a:ext cx="11639700" cy="3082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8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subTitle" idx="1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cxnSp>
        <p:nvCxnSpPr>
          <p:cNvPr id="82" name="Google Shape;82;p8"/>
          <p:cNvCxnSpPr/>
          <p:nvPr/>
        </p:nvCxnSpPr>
        <p:spPr>
          <a:xfrm>
            <a:off x="278550" y="887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3" name="Google Shape;83;p8"/>
          <p:cNvCxnSpPr/>
          <p:nvPr/>
        </p:nvCxnSpPr>
        <p:spPr>
          <a:xfrm>
            <a:off x="278550" y="6602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4" name="Google Shape;84;p8"/>
          <p:cNvSpPr/>
          <p:nvPr/>
        </p:nvSpPr>
        <p:spPr>
          <a:xfrm>
            <a:off x="247725" y="204950"/>
            <a:ext cx="11665800" cy="57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" name="Google Shape;85;p8" descr="Imagen que contiene suelo, exterior&#10;&#10;Descripción generada automáticamente"/>
          <p:cNvPicPr preferRelativeResize="0"/>
          <p:nvPr/>
        </p:nvPicPr>
        <p:blipFill rotWithShape="1">
          <a:blip r:embed="rId2">
            <a:alphaModFix amt="20000"/>
          </a:blip>
          <a:srcRect t="54664" b="39165"/>
          <a:stretch/>
        </p:blipFill>
        <p:spPr>
          <a:xfrm>
            <a:off x="253650" y="204950"/>
            <a:ext cx="11665800" cy="5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8"/>
          <p:cNvSpPr txBox="1">
            <a:spLocks noGrp="1"/>
          </p:cNvSpPr>
          <p:nvPr>
            <p:ph type="subTitle" idx="2"/>
          </p:nvPr>
        </p:nvSpPr>
        <p:spPr>
          <a:xfrm>
            <a:off x="2785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8"/>
          <p:cNvSpPr txBox="1">
            <a:spLocks noGrp="1"/>
          </p:cNvSpPr>
          <p:nvPr>
            <p:ph type="subTitle" idx="3"/>
          </p:nvPr>
        </p:nvSpPr>
        <p:spPr>
          <a:xfrm>
            <a:off x="65908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5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Text and Image">
  <p:cSld name="CUSTOM_9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0"/>
          <p:cNvSpPr txBox="1">
            <a:spLocks noGrp="1"/>
          </p:cNvSpPr>
          <p:nvPr>
            <p:ph type="title"/>
          </p:nvPr>
        </p:nvSpPr>
        <p:spPr>
          <a:xfrm>
            <a:off x="439850" y="1946050"/>
            <a:ext cx="5170500" cy="2397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ubTitle" idx="1"/>
          </p:nvPr>
        </p:nvSpPr>
        <p:spPr>
          <a:xfrm>
            <a:off x="439850" y="4343250"/>
            <a:ext cx="51705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5" name="Google Shape;105;p10"/>
          <p:cNvSpPr>
            <a:spLocks noGrp="1"/>
          </p:cNvSpPr>
          <p:nvPr>
            <p:ph type="pic" idx="2"/>
          </p:nvPr>
        </p:nvSpPr>
        <p:spPr>
          <a:xfrm>
            <a:off x="5616000" y="1514400"/>
            <a:ext cx="6297600" cy="4038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06" name="Google Shape;106;p10"/>
          <p:cNvCxnSpPr/>
          <p:nvPr/>
        </p:nvCxnSpPr>
        <p:spPr>
          <a:xfrm>
            <a:off x="278550" y="887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0"/>
          <p:cNvCxnSpPr/>
          <p:nvPr/>
        </p:nvCxnSpPr>
        <p:spPr>
          <a:xfrm>
            <a:off x="278550" y="6602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8" name="Google Shape;108;p10"/>
          <p:cNvSpPr/>
          <p:nvPr/>
        </p:nvSpPr>
        <p:spPr>
          <a:xfrm>
            <a:off x="247725" y="204950"/>
            <a:ext cx="11665800" cy="57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9" name="Google Shape;109;p10" descr="Imagen que contiene suelo, exterior&#10;&#10;Descripción generada automáticamente"/>
          <p:cNvPicPr preferRelativeResize="0"/>
          <p:nvPr/>
        </p:nvPicPr>
        <p:blipFill rotWithShape="1">
          <a:blip r:embed="rId2">
            <a:alphaModFix amt="20000"/>
          </a:blip>
          <a:srcRect t="54664" b="39165"/>
          <a:stretch/>
        </p:blipFill>
        <p:spPr>
          <a:xfrm>
            <a:off x="253650" y="204950"/>
            <a:ext cx="11665800" cy="5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0"/>
          <p:cNvSpPr txBox="1">
            <a:spLocks noGrp="1"/>
          </p:cNvSpPr>
          <p:nvPr>
            <p:ph type="subTitle" idx="3"/>
          </p:nvPr>
        </p:nvSpPr>
        <p:spPr>
          <a:xfrm>
            <a:off x="2785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10"/>
          <p:cNvSpPr txBox="1">
            <a:spLocks noGrp="1"/>
          </p:cNvSpPr>
          <p:nvPr>
            <p:ph type="subTitle" idx="4"/>
          </p:nvPr>
        </p:nvSpPr>
        <p:spPr>
          <a:xfrm>
            <a:off x="65908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5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Title and text right">
  <p:cSld name="CUSTOM_16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"/>
          <p:cNvSpPr txBox="1">
            <a:spLocks noGrp="1"/>
          </p:cNvSpPr>
          <p:nvPr>
            <p:ph type="title"/>
          </p:nvPr>
        </p:nvSpPr>
        <p:spPr>
          <a:xfrm>
            <a:off x="4022050" y="1683650"/>
            <a:ext cx="6994500" cy="30861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62" name="Google Shape;162;p14"/>
          <p:cNvSpPr txBox="1">
            <a:spLocks noGrp="1"/>
          </p:cNvSpPr>
          <p:nvPr>
            <p:ph type="body" idx="1"/>
          </p:nvPr>
        </p:nvSpPr>
        <p:spPr>
          <a:xfrm>
            <a:off x="4022050" y="4939150"/>
            <a:ext cx="6994500" cy="935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cxnSp>
        <p:nvCxnSpPr>
          <p:cNvPr id="163" name="Google Shape;163;p14"/>
          <p:cNvCxnSpPr/>
          <p:nvPr/>
        </p:nvCxnSpPr>
        <p:spPr>
          <a:xfrm>
            <a:off x="278550" y="887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4" name="Google Shape;164;p14"/>
          <p:cNvCxnSpPr/>
          <p:nvPr/>
        </p:nvCxnSpPr>
        <p:spPr>
          <a:xfrm>
            <a:off x="278550" y="6602125"/>
            <a:ext cx="116349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" name="Google Shape;165;p14"/>
          <p:cNvSpPr/>
          <p:nvPr/>
        </p:nvSpPr>
        <p:spPr>
          <a:xfrm>
            <a:off x="247725" y="204950"/>
            <a:ext cx="11665800" cy="57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6" name="Google Shape;166;p14" descr="Imagen que contiene suelo, exterior&#10;&#10;Descripción generada automáticamente"/>
          <p:cNvPicPr preferRelativeResize="0"/>
          <p:nvPr/>
        </p:nvPicPr>
        <p:blipFill rotWithShape="1">
          <a:blip r:embed="rId2">
            <a:alphaModFix amt="20000"/>
          </a:blip>
          <a:srcRect t="54664" b="39165"/>
          <a:stretch/>
        </p:blipFill>
        <p:spPr>
          <a:xfrm>
            <a:off x="253650" y="204950"/>
            <a:ext cx="11665800" cy="5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4"/>
          <p:cNvSpPr txBox="1">
            <a:spLocks noGrp="1"/>
          </p:cNvSpPr>
          <p:nvPr>
            <p:ph type="subTitle" idx="2"/>
          </p:nvPr>
        </p:nvSpPr>
        <p:spPr>
          <a:xfrm>
            <a:off x="2785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14"/>
          <p:cNvSpPr txBox="1">
            <a:spLocks noGrp="1"/>
          </p:cNvSpPr>
          <p:nvPr>
            <p:ph type="subTitle" idx="3"/>
          </p:nvPr>
        </p:nvSpPr>
        <p:spPr>
          <a:xfrm>
            <a:off x="6590850" y="204950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5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Imagen que contiene suelo, exterior&#10;&#10;Descripción generada automáticamente"/>
          <p:cNvPicPr preferRelativeResize="0"/>
          <p:nvPr/>
        </p:nvPicPr>
        <p:blipFill rotWithShape="1">
          <a:blip r:embed="rId11">
            <a:alphaModFix/>
          </a:blip>
          <a:srcRect t="22690"/>
          <a:stretch/>
        </p:blipFill>
        <p:spPr>
          <a:xfrm>
            <a:off x="0" y="5250"/>
            <a:ext cx="12191999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M Fell English SC"/>
              <a:buNone/>
              <a:defRPr sz="5000">
                <a:solidFill>
                  <a:schemeClr val="dk1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M Fell English SC"/>
              <a:buNone/>
              <a:defRPr sz="5000">
                <a:solidFill>
                  <a:schemeClr val="dk1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M Fell English SC"/>
              <a:buNone/>
              <a:defRPr sz="5000">
                <a:solidFill>
                  <a:schemeClr val="dk1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M Fell English SC"/>
              <a:buNone/>
              <a:defRPr sz="5000">
                <a:solidFill>
                  <a:schemeClr val="dk1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M Fell English SC"/>
              <a:buNone/>
              <a:defRPr sz="5000">
                <a:solidFill>
                  <a:schemeClr val="dk1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M Fell English SC"/>
              <a:buNone/>
              <a:defRPr sz="5000">
                <a:solidFill>
                  <a:schemeClr val="dk1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M Fell English SC"/>
              <a:buNone/>
              <a:defRPr sz="5000">
                <a:solidFill>
                  <a:schemeClr val="dk1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M Fell English SC"/>
              <a:buNone/>
              <a:defRPr sz="5000">
                <a:solidFill>
                  <a:schemeClr val="dk1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M Fell English SC"/>
              <a:buNone/>
              <a:defRPr sz="5000">
                <a:solidFill>
                  <a:schemeClr val="dk1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M Fell English SC"/>
              <a:buChar char="●"/>
              <a:defRPr sz="2000">
                <a:solidFill>
                  <a:schemeClr val="dk2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1pPr>
            <a:lvl2pPr marL="914400" lvl="1" indent="-355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M Fell English SC"/>
              <a:buChar char="○"/>
              <a:defRPr sz="2000">
                <a:solidFill>
                  <a:schemeClr val="dk2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2pPr>
            <a:lvl3pPr marL="1371600" lvl="2" indent="-355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M Fell English SC"/>
              <a:buChar char="■"/>
              <a:defRPr sz="2000">
                <a:solidFill>
                  <a:schemeClr val="dk2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3pPr>
            <a:lvl4pPr marL="1828800" lvl="3" indent="-355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M Fell English SC"/>
              <a:buChar char="●"/>
              <a:defRPr sz="2000">
                <a:solidFill>
                  <a:schemeClr val="dk2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4pPr>
            <a:lvl5pPr marL="2286000" lvl="4" indent="-355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M Fell English SC"/>
              <a:buChar char="○"/>
              <a:defRPr sz="2000">
                <a:solidFill>
                  <a:schemeClr val="dk2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5pPr>
            <a:lvl6pPr marL="2743200" lvl="5" indent="-355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M Fell English SC"/>
              <a:buChar char="■"/>
              <a:defRPr sz="2000">
                <a:solidFill>
                  <a:schemeClr val="dk2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6pPr>
            <a:lvl7pPr marL="3200400" lvl="6" indent="-355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M Fell English SC"/>
              <a:buChar char="●"/>
              <a:defRPr sz="2000">
                <a:solidFill>
                  <a:schemeClr val="dk2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7pPr>
            <a:lvl8pPr marL="3657600" lvl="7" indent="-355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M Fell English SC"/>
              <a:buChar char="○"/>
              <a:defRPr sz="2000">
                <a:solidFill>
                  <a:schemeClr val="dk2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8pPr>
            <a:lvl9pPr marL="4114800" lvl="8" indent="-3556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000"/>
              <a:buFont typeface="IM Fell English SC"/>
              <a:buChar char="■"/>
              <a:defRPr sz="2000">
                <a:solidFill>
                  <a:schemeClr val="dk2"/>
                </a:solidFill>
                <a:latin typeface="IM Fell English SC"/>
                <a:ea typeface="IM Fell English SC"/>
                <a:cs typeface="IM Fell English SC"/>
                <a:sym typeface="IM Fell English SC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" name="Google Shape;10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6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"/>
          <p:cNvSpPr txBox="1">
            <a:spLocks noGrp="1"/>
          </p:cNvSpPr>
          <p:nvPr>
            <p:ph type="subTitle" idx="1"/>
          </p:nvPr>
        </p:nvSpPr>
        <p:spPr>
          <a:xfrm>
            <a:off x="278551" y="3305186"/>
            <a:ext cx="11634900" cy="58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Акселерационная программа: Школа студенческого предпринимательства</a:t>
            </a:r>
            <a:endParaRPr sz="2400" dirty="0"/>
          </a:p>
        </p:txBody>
      </p:sp>
      <p:sp>
        <p:nvSpPr>
          <p:cNvPr id="193" name="Google Shape;193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ru-RU" sz="3600" b="1" dirty="0"/>
              <a:t>Устройство диагностики</a:t>
            </a:r>
            <a:br>
              <a:rPr lang="ru-RU" sz="3600" b="1" dirty="0"/>
            </a:br>
            <a:r>
              <a:rPr lang="ru-RU" sz="3600" b="1" dirty="0"/>
              <a:t>двигателя внутреннего сгорания</a:t>
            </a:r>
          </a:p>
        </p:txBody>
      </p:sp>
      <p:sp>
        <p:nvSpPr>
          <p:cNvPr id="194" name="Google Shape;194;p17"/>
          <p:cNvSpPr txBox="1">
            <a:spLocks noGrp="1"/>
          </p:cNvSpPr>
          <p:nvPr>
            <p:ph type="subTitle" idx="2"/>
          </p:nvPr>
        </p:nvSpPr>
        <p:spPr>
          <a:xfrm>
            <a:off x="8684185" y="5427124"/>
            <a:ext cx="2713800" cy="575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/>
            <a:r>
              <a:rPr lang="ru-RU" dirty="0"/>
              <a:t>Рынок НТИ: «</a:t>
            </a:r>
            <a:r>
              <a:rPr lang="ru-RU" dirty="0" err="1"/>
              <a:t>Autonet</a:t>
            </a:r>
            <a:r>
              <a:rPr lang="ru-RU" dirty="0"/>
              <a:t>»</a:t>
            </a:r>
            <a:br>
              <a:rPr lang="ru-RU" dirty="0"/>
            </a:br>
            <a:r>
              <a:rPr lang="ru-RU" dirty="0"/>
              <a:t>Сквозная технология: «</a:t>
            </a:r>
            <a:r>
              <a:rPr lang="ru-RU" dirty="0" err="1"/>
              <a:t>Нейротехнологии</a:t>
            </a:r>
            <a:r>
              <a:rPr lang="ru-RU" dirty="0"/>
              <a:t>» «Новые производственные технологии»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5" name="Google Shape;195;p17"/>
          <p:cNvSpPr txBox="1">
            <a:spLocks noGrp="1"/>
          </p:cNvSpPr>
          <p:nvPr>
            <p:ph type="subTitle" idx="3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2023, РГРТУ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8"/>
          <p:cNvSpPr/>
          <p:nvPr/>
        </p:nvSpPr>
        <p:spPr>
          <a:xfrm>
            <a:off x="10421131" y="4157062"/>
            <a:ext cx="1392644" cy="17285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1" dirty="0">
                <a:ln>
                  <a:noFill/>
                </a:ln>
                <a:solidFill>
                  <a:srgbClr val="000000">
                    <a:alpha val="26420"/>
                  </a:srgbClr>
                </a:solidFill>
                <a:latin typeface="UnifrakturMaguntia"/>
              </a:rPr>
              <a:t>J</a:t>
            </a:r>
          </a:p>
        </p:txBody>
      </p:sp>
      <p:sp>
        <p:nvSpPr>
          <p:cNvPr id="202" name="Google Shape;202;p18"/>
          <p:cNvSpPr txBox="1">
            <a:spLocks noGrp="1"/>
          </p:cNvSpPr>
          <p:nvPr>
            <p:ph type="title"/>
          </p:nvPr>
        </p:nvSpPr>
        <p:spPr>
          <a:xfrm>
            <a:off x="7548320" y="1417579"/>
            <a:ext cx="2039026" cy="611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Команда проекта:</a:t>
            </a:r>
            <a:endParaRPr sz="1800" b="0" dirty="0"/>
          </a:p>
        </p:txBody>
      </p:sp>
      <p:sp>
        <p:nvSpPr>
          <p:cNvPr id="205" name="Google Shape;205;p18"/>
          <p:cNvSpPr txBox="1">
            <a:spLocks noGrp="1"/>
          </p:cNvSpPr>
          <p:nvPr>
            <p:ph type="subTitle" idx="3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/>
              <a:t>Устройство двигателя внутреннего сгорания</a:t>
            </a:r>
            <a:endParaRPr sz="2000" dirty="0"/>
          </a:p>
        </p:txBody>
      </p:sp>
      <p:sp>
        <p:nvSpPr>
          <p:cNvPr id="11" name="Shape 275"/>
          <p:cNvSpPr/>
          <p:nvPr/>
        </p:nvSpPr>
        <p:spPr>
          <a:xfrm>
            <a:off x="7613969" y="2018208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solidFill>
                  <a:schemeClr val="tx2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Ольга Скрипкина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Наставник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275"/>
          <p:cNvSpPr/>
          <p:nvPr/>
        </p:nvSpPr>
        <p:spPr>
          <a:xfrm>
            <a:off x="7613969" y="2391937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000" b="1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Дмитрий Серёжин</a:t>
            </a:r>
          </a:p>
          <a:p>
            <a:r>
              <a:rPr lang="ru-RU" sz="93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Лидер</a:t>
            </a:r>
            <a:endParaRPr lang="ru-RU" sz="93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lvl="0"/>
            <a:endParaRPr lang="ru-RU" sz="1000" dirty="0">
              <a:solidFill>
                <a:srgbClr val="003462"/>
              </a:solidFill>
              <a:sym typeface="Calibri"/>
            </a:endParaRPr>
          </a:p>
          <a:p>
            <a:pPr lvl="0"/>
            <a:r>
              <a:rPr lang="ru-RU" sz="1000" b="1" dirty="0">
                <a:solidFill>
                  <a:srgbClr val="003462"/>
                </a:solidFill>
                <a:sym typeface="Calibri"/>
              </a:rPr>
              <a:t> </a:t>
            </a:r>
            <a:endParaRPr sz="1286" dirty="0"/>
          </a:p>
        </p:txBody>
      </p:sp>
      <p:sp>
        <p:nvSpPr>
          <p:cNvPr id="14" name="Shape 275"/>
          <p:cNvSpPr/>
          <p:nvPr/>
        </p:nvSpPr>
        <p:spPr>
          <a:xfrm>
            <a:off x="7613969" y="2779461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solidFill>
                  <a:schemeClr val="tx2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Елена Рыжова</a:t>
            </a:r>
            <a:br>
              <a:rPr lang="ru-RU" sz="1000" b="1" dirty="0">
                <a:solidFill>
                  <a:schemeClr val="tx2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15" name="Shape 275"/>
          <p:cNvSpPr/>
          <p:nvPr/>
        </p:nvSpPr>
        <p:spPr>
          <a:xfrm>
            <a:off x="7613969" y="3166985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solidFill>
                  <a:schemeClr val="tx2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Оксана </a:t>
            </a:r>
            <a:r>
              <a:rPr lang="ru-RU" sz="1000" b="1" dirty="0" err="1">
                <a:solidFill>
                  <a:schemeClr val="tx2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Корябина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16" name="Shape 275"/>
          <p:cNvSpPr/>
          <p:nvPr/>
        </p:nvSpPr>
        <p:spPr>
          <a:xfrm>
            <a:off x="9199909" y="2018208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solidFill>
                  <a:schemeClr val="tx2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Сергей Круглов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Наставник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17" name="Shape 275"/>
          <p:cNvSpPr/>
          <p:nvPr/>
        </p:nvSpPr>
        <p:spPr>
          <a:xfrm>
            <a:off x="9199909" y="2405732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 err="1">
                <a:solidFill>
                  <a:schemeClr val="tx2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Косоножкин</a:t>
            </a:r>
            <a:r>
              <a:rPr lang="ru-RU" sz="1000" b="1" dirty="0">
                <a:solidFill>
                  <a:schemeClr val="tx2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Павел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30" dirty="0"/>
              <a:t>Инженер-разработчик</a:t>
            </a:r>
            <a:endParaRPr sz="930" dirty="0">
              <a:latin typeface="Calibri"/>
              <a:ea typeface="Calibri"/>
              <a:cs typeface="Calibri"/>
            </a:endParaRPr>
          </a:p>
        </p:txBody>
      </p:sp>
      <p:sp>
        <p:nvSpPr>
          <p:cNvPr id="18" name="Shape 275"/>
          <p:cNvSpPr/>
          <p:nvPr/>
        </p:nvSpPr>
        <p:spPr>
          <a:xfrm>
            <a:off x="9199907" y="2793256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solidFill>
                  <a:schemeClr val="tx2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Вадим Ушаков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30" dirty="0"/>
              <a:t>Инженер-разработчик</a:t>
            </a:r>
            <a:endParaRPr sz="930" dirty="0">
              <a:latin typeface="Calibri"/>
              <a:ea typeface="Calibri"/>
              <a:cs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77" y="1868372"/>
            <a:ext cx="4879369" cy="1672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8"/>
          <p:cNvSpPr txBox="1"/>
          <p:nvPr/>
        </p:nvSpPr>
        <p:spPr>
          <a:xfrm>
            <a:off x="507277" y="1578164"/>
            <a:ext cx="127086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86" dirty="0"/>
              <a:t>Цель </a:t>
            </a:r>
            <a:r>
              <a:rPr lang="ru-RU" sz="1286" dirty="0" smtClean="0"/>
              <a:t>проекта:</a:t>
            </a:r>
            <a:endParaRPr lang="ru-RU" sz="1286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7526" y="1563610"/>
            <a:ext cx="4945870" cy="1065256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07526" y="2980120"/>
            <a:ext cx="4945870" cy="1065256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19"/>
          <p:cNvSpPr txBox="1"/>
          <p:nvPr/>
        </p:nvSpPr>
        <p:spPr>
          <a:xfrm>
            <a:off x="507276" y="3027903"/>
            <a:ext cx="1748043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86" dirty="0"/>
              <a:t>Результаты </a:t>
            </a:r>
            <a:r>
              <a:rPr lang="ru-RU" sz="1286" dirty="0" smtClean="0"/>
              <a:t>проекта</a:t>
            </a:r>
            <a:r>
              <a:rPr lang="ru-RU" sz="1286" dirty="0"/>
              <a:t>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96" y="3318111"/>
            <a:ext cx="5005388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407526" y="4395381"/>
            <a:ext cx="4945870" cy="1065256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19"/>
          <p:cNvSpPr txBox="1"/>
          <p:nvPr/>
        </p:nvSpPr>
        <p:spPr>
          <a:xfrm>
            <a:off x="507277" y="4445942"/>
            <a:ext cx="192257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86" dirty="0" smtClean="0"/>
              <a:t>Актуальность проекта</a:t>
            </a:r>
            <a:r>
              <a:rPr lang="ru-RU" sz="1286" dirty="0"/>
              <a:t>: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76" y="4669647"/>
            <a:ext cx="487937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Google Shape;774;p36"/>
          <p:cNvSpPr/>
          <p:nvPr/>
        </p:nvSpPr>
        <p:spPr>
          <a:xfrm>
            <a:off x="11507104" y="945868"/>
            <a:ext cx="306671" cy="362134"/>
          </a:xfrm>
          <a:custGeom>
            <a:avLst/>
            <a:gdLst/>
            <a:ahLst/>
            <a:cxnLst/>
            <a:rect l="l" t="t" r="r" b="b"/>
            <a:pathLst>
              <a:path w="9279" h="10626" extrusionOk="0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05;p18"/>
          <p:cNvSpPr txBox="1">
            <a:spLocks noGrp="1"/>
          </p:cNvSpPr>
          <p:nvPr>
            <p:ph type="subTitle" idx="2"/>
          </p:nvPr>
        </p:nvSpPr>
        <p:spPr>
          <a:xfrm>
            <a:off x="286864" y="196636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2"/>
                </a:solidFill>
                <a:latin typeface="IM Fell English SC" panose="020B0604020202020204" charset="0"/>
              </a:rPr>
              <a:t>Устройство двигателя внутреннего сгорания</a:t>
            </a:r>
            <a:endParaRPr sz="2000" dirty="0">
              <a:solidFill>
                <a:schemeClr val="accent2"/>
              </a:solidFill>
              <a:latin typeface="IM Fell English SC" panose="020B0604020202020204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75" y="1988770"/>
            <a:ext cx="6449002" cy="371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797" y="3419135"/>
            <a:ext cx="3316778" cy="3085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Google Shape;559;p36"/>
          <p:cNvSpPr/>
          <p:nvPr/>
        </p:nvSpPr>
        <p:spPr>
          <a:xfrm>
            <a:off x="11410777" y="1069845"/>
            <a:ext cx="350330" cy="358181"/>
          </a:xfrm>
          <a:custGeom>
            <a:avLst/>
            <a:gdLst/>
            <a:ahLst/>
            <a:cxnLst/>
            <a:rect l="l" t="t" r="r" b="b"/>
            <a:pathLst>
              <a:path w="10600" h="10510" extrusionOk="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11;p19"/>
          <p:cNvSpPr txBox="1">
            <a:spLocks noGrp="1"/>
          </p:cNvSpPr>
          <p:nvPr>
            <p:ph type="title"/>
          </p:nvPr>
        </p:nvSpPr>
        <p:spPr>
          <a:xfrm>
            <a:off x="2699814" y="949300"/>
            <a:ext cx="7112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Проблема</a:t>
            </a:r>
            <a:endParaRPr sz="2800" b="0" dirty="0"/>
          </a:p>
        </p:txBody>
      </p:sp>
    </p:spTree>
    <p:extLst>
      <p:ext uri="{BB962C8B-B14F-4D97-AF65-F5344CB8AC3E}">
        <p14:creationId xmlns:p14="http://schemas.microsoft.com/office/powerpoint/2010/main" val="421114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05;p18"/>
          <p:cNvSpPr txBox="1">
            <a:spLocks noGrp="1"/>
          </p:cNvSpPr>
          <p:nvPr>
            <p:ph type="subTitle" idx="1"/>
          </p:nvPr>
        </p:nvSpPr>
        <p:spPr>
          <a:xfrm>
            <a:off x="286863" y="196637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2"/>
                </a:solidFill>
              </a:rPr>
              <a:t>Устройство двигателя внутреннего сгорания</a:t>
            </a:r>
            <a:endParaRPr sz="2000" dirty="0">
              <a:solidFill>
                <a:schemeClr val="accent2"/>
              </a:solidFill>
            </a:endParaRPr>
          </a:p>
        </p:txBody>
      </p:sp>
      <p:sp>
        <p:nvSpPr>
          <p:cNvPr id="211" name="Google Shape;211;p19"/>
          <p:cNvSpPr txBox="1">
            <a:spLocks noGrp="1"/>
          </p:cNvSpPr>
          <p:nvPr>
            <p:ph type="title"/>
          </p:nvPr>
        </p:nvSpPr>
        <p:spPr>
          <a:xfrm>
            <a:off x="2699814" y="1215307"/>
            <a:ext cx="7112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Описание технологии</a:t>
            </a:r>
            <a:endParaRPr sz="2800" b="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96" y="1941545"/>
            <a:ext cx="7835093" cy="291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732" y="3398088"/>
            <a:ext cx="3084021" cy="273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Google Shape;551;p36"/>
          <p:cNvGrpSpPr/>
          <p:nvPr/>
        </p:nvGrpSpPr>
        <p:grpSpPr>
          <a:xfrm>
            <a:off x="11386448" y="1224235"/>
            <a:ext cx="286610" cy="357601"/>
            <a:chOff x="3086700" y="1180050"/>
            <a:chExt cx="216800" cy="262325"/>
          </a:xfrm>
        </p:grpSpPr>
        <p:sp>
          <p:nvSpPr>
            <p:cNvPr id="30" name="Google Shape;552;p36"/>
            <p:cNvSpPr/>
            <p:nvPr/>
          </p:nvSpPr>
          <p:spPr>
            <a:xfrm>
              <a:off x="3161625" y="1180050"/>
              <a:ext cx="141875" cy="141425"/>
            </a:xfrm>
            <a:custGeom>
              <a:avLst/>
              <a:gdLst/>
              <a:ahLst/>
              <a:cxnLst/>
              <a:rect l="l" t="t" r="r" b="b"/>
              <a:pathLst>
                <a:path w="5675" h="5657" extrusionOk="0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53;p36"/>
            <p:cNvSpPr/>
            <p:nvPr/>
          </p:nvSpPr>
          <p:spPr>
            <a:xfrm>
              <a:off x="3086700" y="1301400"/>
              <a:ext cx="141425" cy="140975"/>
            </a:xfrm>
            <a:custGeom>
              <a:avLst/>
              <a:gdLst/>
              <a:ahLst/>
              <a:cxnLst/>
              <a:rect l="l" t="t" r="r" b="b"/>
              <a:pathLst>
                <a:path w="5657" h="5639" extrusionOk="0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05;p18"/>
          <p:cNvSpPr txBox="1">
            <a:spLocks noGrp="1"/>
          </p:cNvSpPr>
          <p:nvPr>
            <p:ph type="subTitle" idx="3"/>
          </p:nvPr>
        </p:nvSpPr>
        <p:spPr>
          <a:xfrm>
            <a:off x="286863" y="196637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2"/>
                </a:solidFill>
              </a:rPr>
              <a:t>Устройство двигателя внутреннего сгорания</a:t>
            </a:r>
            <a:endParaRPr sz="2000" dirty="0">
              <a:solidFill>
                <a:schemeClr val="accent2"/>
              </a:solidFill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CBE3FFE0-3B7E-4AAC-AE8C-4ACB8FAE46BC}"/>
              </a:ext>
            </a:extLst>
          </p:cNvPr>
          <p:cNvSpPr/>
          <p:nvPr/>
        </p:nvSpPr>
        <p:spPr>
          <a:xfrm>
            <a:off x="1608503" y="1018261"/>
            <a:ext cx="9590189" cy="63389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388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БИЗНЕС МОДЕЛЬ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B62ED147-563D-4270-9F9F-6074ABE9A36C}"/>
              </a:ext>
            </a:extLst>
          </p:cNvPr>
          <p:cNvSpPr/>
          <p:nvPr/>
        </p:nvSpPr>
        <p:spPr>
          <a:xfrm>
            <a:off x="1601110" y="1652153"/>
            <a:ext cx="1588142" cy="2332230"/>
          </a:xfrm>
          <a:prstGeom prst="rect">
            <a:avLst/>
          </a:prstGeom>
          <a:ln/>
        </p:spPr>
        <p:style>
          <a:lnRef idx="0">
            <a:schemeClr val="accent1"/>
          </a:lnRef>
          <a:fillRef idx="1003">
            <a:schemeClr val="l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Партнеры:</a:t>
            </a:r>
          </a:p>
          <a:p>
            <a:pPr marL="232172" marR="0" lvl="0" indent="-232172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Разработчики программного обеспечения</a:t>
            </a:r>
          </a:p>
          <a:p>
            <a:pPr marL="232172" marR="0" lvl="0" indent="-232172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Инженеры в области цифровой и </a:t>
            </a:r>
            <a:r>
              <a:rPr kumimoji="0" lang="ru-RU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микропроцес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-сорной техники</a:t>
            </a:r>
          </a:p>
          <a:p>
            <a:pPr marL="232172" marR="0" lvl="0" indent="-232172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Дистрибьюторы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995BEC00-477C-4035-8B5E-097DA88466D8}"/>
              </a:ext>
            </a:extLst>
          </p:cNvPr>
          <p:cNvSpPr/>
          <p:nvPr/>
        </p:nvSpPr>
        <p:spPr>
          <a:xfrm>
            <a:off x="3196646" y="1652153"/>
            <a:ext cx="1598365" cy="2338478"/>
          </a:xfrm>
          <a:prstGeom prst="rect">
            <a:avLst/>
          </a:prstGeom>
          <a:ln/>
        </p:spPr>
        <p:style>
          <a:lnRef idx="0">
            <a:schemeClr val="dk1"/>
          </a:lnRef>
          <a:fillRef idx="1003">
            <a:schemeClr val="lt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Ключевые виды деятельности:</a:t>
            </a:r>
          </a:p>
          <a:p>
            <a:pPr marL="232172" marR="0" lvl="0" indent="-232172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Разработка программного обеспечения</a:t>
            </a:r>
          </a:p>
          <a:p>
            <a:pPr marL="232172" marR="0" lvl="0" indent="-232172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Разработка прототипа</a:t>
            </a:r>
          </a:p>
          <a:p>
            <a:pPr marL="232172" marR="0" lvl="0" indent="-232172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Исследование характеристик прототипа</a:t>
            </a:r>
          </a:p>
          <a:p>
            <a:pPr marL="232172" marR="0" lvl="0" indent="-232172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Реализация продукта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53D4ED67-5904-49A8-A1A9-D3507CB09221}"/>
              </a:ext>
            </a:extLst>
          </p:cNvPr>
          <p:cNvSpPr/>
          <p:nvPr/>
        </p:nvSpPr>
        <p:spPr>
          <a:xfrm>
            <a:off x="1601108" y="3990631"/>
            <a:ext cx="3204125" cy="851436"/>
          </a:xfrm>
          <a:prstGeom prst="rect">
            <a:avLst/>
          </a:prstGeom>
          <a:ln/>
        </p:spPr>
        <p:style>
          <a:lnRef idx="0">
            <a:schemeClr val="accent1"/>
          </a:lnRef>
          <a:fillRef idx="1003">
            <a:schemeClr val="l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Ключевые ресурсы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1200" cap="none" spc="0" normalizeH="0" baseline="0" noProof="0" dirty="0" smtClean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Финансовое обеспечение разработки, программный продукт.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8E449E5B-8151-4D07-8259-CC2B21D64405}"/>
              </a:ext>
            </a:extLst>
          </p:cNvPr>
          <p:cNvSpPr/>
          <p:nvPr/>
        </p:nvSpPr>
        <p:spPr>
          <a:xfrm>
            <a:off x="4802404" y="1652155"/>
            <a:ext cx="2411749" cy="3191474"/>
          </a:xfrm>
          <a:prstGeom prst="rect">
            <a:avLst/>
          </a:prstGeom>
          <a:ln/>
        </p:spPr>
        <p:style>
          <a:lnRef idx="0">
            <a:schemeClr val="dk1"/>
          </a:lnRef>
          <a:fillRef idx="1002">
            <a:schemeClr val="lt2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Продукт:</a:t>
            </a:r>
          </a:p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63" b="1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Устройство для диагностики технического состояния двигателя внутреннего сгорания</a:t>
            </a:r>
          </a:p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 smtClean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Своевременное обнаружение неполадок в двигателях внутреннего сгорания и, как следствие, своевременное принятие решения для устранения проблем.</a:t>
            </a:r>
          </a:p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00" b="0" i="0" u="none" strike="noStrike" kern="1200" cap="none" spc="0" normalizeH="0" baseline="0" noProof="0" dirty="0" smtClean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929B6420-42A8-4480-8ECD-E71E82C1DF4D}"/>
              </a:ext>
            </a:extLst>
          </p:cNvPr>
          <p:cNvSpPr/>
          <p:nvPr/>
        </p:nvSpPr>
        <p:spPr>
          <a:xfrm>
            <a:off x="8859925" y="1645907"/>
            <a:ext cx="2338767" cy="1965301"/>
          </a:xfrm>
          <a:prstGeom prst="rect">
            <a:avLst/>
          </a:prstGeom>
          <a:ln/>
        </p:spPr>
        <p:style>
          <a:lnRef idx="0">
            <a:schemeClr val="dk1"/>
          </a:lnRef>
          <a:fillRef idx="1003">
            <a:schemeClr val="lt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Сегменты клиентов: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А) Транспортно-логистические компании 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Б) Государство в лице соответствующих министерств и ведомств (МЧС и Министерство здравоохранения)</a:t>
            </a:r>
          </a:p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00" b="0" i="0" u="sng" strike="noStrike" kern="1200" cap="none" spc="0" normalizeH="0" baseline="0" noProof="0" dirty="0" smtClean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81CAE25D-5A17-4CEB-ABC1-EA4634D31B3A}"/>
              </a:ext>
            </a:extLst>
          </p:cNvPr>
          <p:cNvSpPr/>
          <p:nvPr/>
        </p:nvSpPr>
        <p:spPr>
          <a:xfrm>
            <a:off x="7214154" y="1645907"/>
            <a:ext cx="1628176" cy="1965302"/>
          </a:xfrm>
          <a:prstGeom prst="rect">
            <a:avLst/>
          </a:prstGeom>
          <a:ln/>
        </p:spPr>
        <p:style>
          <a:lnRef idx="0">
            <a:schemeClr val="dk1"/>
          </a:lnRef>
          <a:fillRef idx="1003">
            <a:schemeClr val="lt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Отношения с клиентами:</a:t>
            </a:r>
          </a:p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00" b="0" i="0" u="none" strike="noStrike" kern="1200" cap="none" spc="0" normalizeH="0" baseline="0" noProof="0" dirty="0" smtClean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Построение долгосрочных взаимоотношений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F23597A9-5789-471D-B33C-BC8A7E977832}"/>
              </a:ext>
            </a:extLst>
          </p:cNvPr>
          <p:cNvSpPr/>
          <p:nvPr/>
        </p:nvSpPr>
        <p:spPr>
          <a:xfrm>
            <a:off x="6891525" y="4848314"/>
            <a:ext cx="4282177" cy="1255866"/>
          </a:xfrm>
          <a:prstGeom prst="rect">
            <a:avLst/>
          </a:prstGeom>
          <a:ln/>
        </p:spPr>
        <p:style>
          <a:lnRef idx="0">
            <a:schemeClr val="dk1"/>
          </a:lnRef>
          <a:fillRef idx="1003">
            <a:schemeClr val="lt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Доходы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94" b="0" i="0" u="none" strike="noStrike" kern="1200" cap="none" spc="0" normalizeH="0" baseline="0" noProof="0" dirty="0" smtClean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Выручка от реализации готовых комплектов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745AC855-58AD-48B0-967A-42F1659BFD2C}"/>
              </a:ext>
            </a:extLst>
          </p:cNvPr>
          <p:cNvSpPr/>
          <p:nvPr/>
        </p:nvSpPr>
        <p:spPr>
          <a:xfrm>
            <a:off x="1608503" y="4848315"/>
            <a:ext cx="5275628" cy="1255865"/>
          </a:xfrm>
          <a:prstGeom prst="rect">
            <a:avLst/>
          </a:prstGeom>
          <a:ln/>
        </p:spPr>
        <p:style>
          <a:lnRef idx="0">
            <a:schemeClr val="dk1"/>
          </a:lnRef>
          <a:fillRef idx="1003">
            <a:schemeClr val="lt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Расходы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Разовые: создание ООО, патент, проектные работы, ПО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Постоянные: арендная плата, заработная плата сотрудников, содержание оборудования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Переменные: комплектующие изделия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E9CC7C98-A6E0-41F9-B864-DCAA773FB2DC}"/>
              </a:ext>
            </a:extLst>
          </p:cNvPr>
          <p:cNvSpPr/>
          <p:nvPr/>
        </p:nvSpPr>
        <p:spPr>
          <a:xfrm>
            <a:off x="7214153" y="3617458"/>
            <a:ext cx="3966943" cy="1224609"/>
          </a:xfrm>
          <a:prstGeom prst="rect">
            <a:avLst/>
          </a:prstGeom>
          <a:ln/>
        </p:spPr>
        <p:style>
          <a:lnRef idx="0">
            <a:schemeClr val="dk1"/>
          </a:lnRef>
          <a:fillRef idx="1003">
            <a:schemeClr val="lt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Каналы сбыта: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А) Создание и продвижение сайта с англоязычной версией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Б) Профессионально – тематические выставки внутри страны и за границей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В) Личные продажи</a:t>
            </a:r>
          </a:p>
        </p:txBody>
      </p:sp>
      <p:grpSp>
        <p:nvGrpSpPr>
          <p:cNvPr id="54" name="Google Shape;597;p36"/>
          <p:cNvGrpSpPr/>
          <p:nvPr/>
        </p:nvGrpSpPr>
        <p:grpSpPr>
          <a:xfrm>
            <a:off x="11566245" y="1018261"/>
            <a:ext cx="178106" cy="398940"/>
            <a:chOff x="2397075" y="3602200"/>
            <a:chExt cx="134725" cy="292650"/>
          </a:xfrm>
        </p:grpSpPr>
        <p:sp>
          <p:nvSpPr>
            <p:cNvPr id="55" name="Google Shape;598;p36"/>
            <p:cNvSpPr/>
            <p:nvPr/>
          </p:nvSpPr>
          <p:spPr>
            <a:xfrm>
              <a:off x="2460850" y="3602200"/>
              <a:ext cx="20100" cy="20100"/>
            </a:xfrm>
            <a:custGeom>
              <a:avLst/>
              <a:gdLst/>
              <a:ahLst/>
              <a:cxnLst/>
              <a:rect l="l" t="t" r="r" b="b"/>
              <a:pathLst>
                <a:path w="804" h="804" extrusionOk="0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9;p36"/>
            <p:cNvSpPr/>
            <p:nvPr/>
          </p:nvSpPr>
          <p:spPr>
            <a:xfrm>
              <a:off x="2477800" y="3632075"/>
              <a:ext cx="19675" cy="20100"/>
            </a:xfrm>
            <a:custGeom>
              <a:avLst/>
              <a:gdLst/>
              <a:ahLst/>
              <a:cxnLst/>
              <a:rect l="l" t="t" r="r" b="b"/>
              <a:pathLst>
                <a:path w="787" h="804" extrusionOk="0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0;p36"/>
            <p:cNvSpPr/>
            <p:nvPr/>
          </p:nvSpPr>
          <p:spPr>
            <a:xfrm>
              <a:off x="2441225" y="3625400"/>
              <a:ext cx="19650" cy="20075"/>
            </a:xfrm>
            <a:custGeom>
              <a:avLst/>
              <a:gdLst/>
              <a:ahLst/>
              <a:cxnLst/>
              <a:rect l="l" t="t" r="r" b="b"/>
              <a:pathLst>
                <a:path w="786" h="803" extrusionOk="0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01;p36"/>
            <p:cNvSpPr/>
            <p:nvPr/>
          </p:nvSpPr>
          <p:spPr>
            <a:xfrm>
              <a:off x="2444350" y="3658850"/>
              <a:ext cx="26800" cy="26325"/>
            </a:xfrm>
            <a:custGeom>
              <a:avLst/>
              <a:gdLst/>
              <a:ahLst/>
              <a:cxnLst/>
              <a:rect l="l" t="t" r="r" b="b"/>
              <a:pathLst>
                <a:path w="1072" h="1053" extrusionOk="0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02;p36"/>
            <p:cNvSpPr/>
            <p:nvPr/>
          </p:nvSpPr>
          <p:spPr>
            <a:xfrm>
              <a:off x="2397075" y="3691850"/>
              <a:ext cx="134725" cy="203000"/>
            </a:xfrm>
            <a:custGeom>
              <a:avLst/>
              <a:gdLst/>
              <a:ahLst/>
              <a:cxnLst/>
              <a:rect l="l" t="t" r="r" b="b"/>
              <a:pathLst>
                <a:path w="5389" h="8120" extrusionOk="0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05;p18"/>
          <p:cNvSpPr txBox="1">
            <a:spLocks noGrp="1"/>
          </p:cNvSpPr>
          <p:nvPr>
            <p:ph type="subTitle" idx="2"/>
          </p:nvPr>
        </p:nvSpPr>
        <p:spPr>
          <a:xfrm>
            <a:off x="295176" y="196637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2"/>
                </a:solidFill>
              </a:rPr>
              <a:t>Устройство двигателя внутреннего сгорания</a:t>
            </a:r>
            <a:endParaRPr sz="2000" dirty="0">
              <a:solidFill>
                <a:schemeClr val="accent2"/>
              </a:solidFill>
            </a:endParaRPr>
          </a:p>
        </p:txBody>
      </p:sp>
      <p:sp>
        <p:nvSpPr>
          <p:cNvPr id="12" name="Google Shape;235;p21"/>
          <p:cNvSpPr/>
          <p:nvPr/>
        </p:nvSpPr>
        <p:spPr>
          <a:xfrm>
            <a:off x="124588" y="998737"/>
            <a:ext cx="1384162" cy="132479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1" dirty="0">
                <a:ln>
                  <a:noFill/>
                </a:ln>
                <a:solidFill>
                  <a:srgbClr val="000000">
                    <a:alpha val="26420"/>
                  </a:srgbClr>
                </a:solidFill>
                <a:latin typeface="UnifrakturMaguntia"/>
              </a:rPr>
              <a:t>D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131" y="4938580"/>
            <a:ext cx="9412288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207" y="1457857"/>
            <a:ext cx="6276110" cy="3238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oogle Shape;689;p36"/>
          <p:cNvGrpSpPr/>
          <p:nvPr/>
        </p:nvGrpSpPr>
        <p:grpSpPr>
          <a:xfrm>
            <a:off x="11351533" y="998737"/>
            <a:ext cx="334400" cy="344208"/>
            <a:chOff x="5745250" y="4378350"/>
            <a:chExt cx="252950" cy="252500"/>
          </a:xfrm>
        </p:grpSpPr>
        <p:sp>
          <p:nvSpPr>
            <p:cNvPr id="17" name="Google Shape;690;p36"/>
            <p:cNvSpPr/>
            <p:nvPr/>
          </p:nvSpPr>
          <p:spPr>
            <a:xfrm>
              <a:off x="5745250" y="4378350"/>
              <a:ext cx="252950" cy="252500"/>
            </a:xfrm>
            <a:custGeom>
              <a:avLst/>
              <a:gdLst/>
              <a:ahLst/>
              <a:cxnLst/>
              <a:rect l="l" t="t" r="r" b="b"/>
              <a:pathLst>
                <a:path w="10118" h="10100" extrusionOk="0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91;p36"/>
            <p:cNvSpPr/>
            <p:nvPr/>
          </p:nvSpPr>
          <p:spPr>
            <a:xfrm>
              <a:off x="5806350" y="4419725"/>
              <a:ext cx="15650" cy="18425"/>
            </a:xfrm>
            <a:custGeom>
              <a:avLst/>
              <a:gdLst/>
              <a:ahLst/>
              <a:cxnLst/>
              <a:rect l="l" t="t" r="r" b="b"/>
              <a:pathLst>
                <a:path w="626" h="737" extrusionOk="0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Google Shape;211;p19"/>
          <p:cNvSpPr txBox="1">
            <a:spLocks noGrp="1"/>
          </p:cNvSpPr>
          <p:nvPr>
            <p:ph type="title"/>
          </p:nvPr>
        </p:nvSpPr>
        <p:spPr>
          <a:xfrm>
            <a:off x="2591062" y="789091"/>
            <a:ext cx="7112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Конкуренты</a:t>
            </a:r>
            <a:endParaRPr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05;p18"/>
          <p:cNvSpPr txBox="1">
            <a:spLocks noGrp="1"/>
          </p:cNvSpPr>
          <p:nvPr>
            <p:ph type="subTitle" idx="2"/>
          </p:nvPr>
        </p:nvSpPr>
        <p:spPr>
          <a:xfrm>
            <a:off x="286864" y="196636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2"/>
                </a:solidFill>
                <a:latin typeface="IM Fell English SC" panose="020B0604020202020204" charset="0"/>
              </a:rPr>
              <a:t>Устройство двигателя внутреннего сгорания</a:t>
            </a:r>
            <a:endParaRPr sz="2000" dirty="0">
              <a:solidFill>
                <a:schemeClr val="accent2"/>
              </a:solidFill>
              <a:latin typeface="IM Fell English SC" panose="020B060402020202020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89EBEDF7-25EA-445A-811B-93ED78FA5086}"/>
              </a:ext>
            </a:extLst>
          </p:cNvPr>
          <p:cNvSpPr/>
          <p:nvPr/>
        </p:nvSpPr>
        <p:spPr>
          <a:xfrm>
            <a:off x="1950381" y="1363095"/>
            <a:ext cx="3685259" cy="26504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Общество с ограниченной ответственностью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Уставный капитал – 10 000 руб.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Упрощенная система налогообложения 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Налоговая база - доходы минус расходы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D369D1C8-C2FE-4774-ABCD-56C368F8E90D}"/>
              </a:ext>
            </a:extLst>
          </p:cNvPr>
          <p:cNvSpPr/>
          <p:nvPr/>
        </p:nvSpPr>
        <p:spPr>
          <a:xfrm>
            <a:off x="6403552" y="4279392"/>
            <a:ext cx="4064266" cy="2134092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LnTx/>
                <a:uFillTx/>
                <a:latin typeface="Calibri"/>
              </a:rPr>
              <a:t>Объем продаж: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LnTx/>
                <a:uFillTx/>
                <a:latin typeface="Calibri"/>
              </a:rPr>
              <a:t>1 год – 0 шт.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LnTx/>
                <a:uFillTx/>
                <a:latin typeface="Calibri"/>
              </a:rPr>
              <a:t>2 год - 160 шт., 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LnTx/>
                <a:uFillTx/>
                <a:latin typeface="Calibri"/>
              </a:rPr>
              <a:t>3 год – 180 шт., 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LnTx/>
                <a:uFillTx/>
                <a:latin typeface="Calibri"/>
              </a:rPr>
              <a:t>4 год – п 200 шт., 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LnTx/>
                <a:uFillTx/>
                <a:latin typeface="Calibri"/>
              </a:rPr>
              <a:t>5 год – 220 шт.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7422B2D3-0E30-4675-8A0B-F109FCC6B114}"/>
              </a:ext>
            </a:extLst>
          </p:cNvPr>
          <p:cNvSpPr/>
          <p:nvPr/>
        </p:nvSpPr>
        <p:spPr>
          <a:xfrm>
            <a:off x="1950382" y="4346906"/>
            <a:ext cx="3685259" cy="2066577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Ставка дисконтирования – 15%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Внутренняя норма доходности – 18,3%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Цена единицы продукции – 35000 рублей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80C0C221-D189-498D-8F6F-61F8DAFD5E37}"/>
              </a:ext>
            </a:extLst>
          </p:cNvPr>
          <p:cNvSpPr/>
          <p:nvPr/>
        </p:nvSpPr>
        <p:spPr>
          <a:xfrm>
            <a:off x="6403552" y="1378887"/>
            <a:ext cx="4064266" cy="261888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Барьеры для выхода на рынок: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Нестабильная экономическая и политическая ситуация в стране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Рост цен на автомобили в целом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Низкая степень доверия к новому производителю</a:t>
            </a:r>
            <a:endParaRPr lang="ru-RU" sz="2000" dirty="0">
              <a:solidFill>
                <a:schemeClr val="tx2">
                  <a:lumMod val="1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cxnSp>
        <p:nvCxnSpPr>
          <p:cNvPr id="8" name="Прямая со стрелкой 7"/>
          <p:cNvCxnSpPr>
            <a:stCxn id="19" idx="3"/>
          </p:cNvCxnSpPr>
          <p:nvPr/>
        </p:nvCxnSpPr>
        <p:spPr>
          <a:xfrm flipV="1">
            <a:off x="5635640" y="2687495"/>
            <a:ext cx="767911" cy="8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8464780" y="3981146"/>
            <a:ext cx="0" cy="298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25" idx="3"/>
          </p:cNvCxnSpPr>
          <p:nvPr/>
        </p:nvCxnSpPr>
        <p:spPr>
          <a:xfrm flipH="1">
            <a:off x="5635641" y="5380195"/>
            <a:ext cx="79700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Google Shape;564;p36"/>
          <p:cNvSpPr/>
          <p:nvPr/>
        </p:nvSpPr>
        <p:spPr>
          <a:xfrm>
            <a:off x="11484259" y="1095194"/>
            <a:ext cx="246520" cy="362475"/>
          </a:xfrm>
          <a:custGeom>
            <a:avLst/>
            <a:gdLst/>
            <a:ahLst/>
            <a:cxnLst/>
            <a:rect l="l" t="t" r="r" b="b"/>
            <a:pathLst>
              <a:path w="7459" h="10636" extrusionOk="0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211;p19"/>
          <p:cNvSpPr txBox="1">
            <a:spLocks noGrp="1"/>
          </p:cNvSpPr>
          <p:nvPr>
            <p:ph type="title"/>
          </p:nvPr>
        </p:nvSpPr>
        <p:spPr>
          <a:xfrm>
            <a:off x="2691501" y="771633"/>
            <a:ext cx="7112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Экономика проекта</a:t>
            </a:r>
            <a:endParaRPr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05;p18"/>
          <p:cNvSpPr txBox="1">
            <a:spLocks noGrp="1"/>
          </p:cNvSpPr>
          <p:nvPr>
            <p:ph type="subTitle" idx="2"/>
          </p:nvPr>
        </p:nvSpPr>
        <p:spPr>
          <a:xfrm>
            <a:off x="286864" y="196636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2"/>
                </a:solidFill>
                <a:latin typeface="IM Fell English SC" panose="020B0604020202020204" charset="0"/>
              </a:rPr>
              <a:t>Устройство двигателя внутреннего сгорания</a:t>
            </a:r>
            <a:endParaRPr sz="2000" dirty="0">
              <a:solidFill>
                <a:schemeClr val="accent2"/>
              </a:solidFill>
              <a:latin typeface="IM Fell English SC" panose="020B060402020202020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5694104" y="1546827"/>
            <a:ext cx="1461077" cy="65532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Целевой рынок</a:t>
            </a:r>
          </a:p>
        </p:txBody>
      </p:sp>
      <p:cxnSp>
        <p:nvCxnSpPr>
          <p:cNvPr id="16" name="Прямая со стрелкой 15"/>
          <p:cNvCxnSpPr>
            <a:stCxn id="15" idx="4"/>
          </p:cNvCxnSpPr>
          <p:nvPr/>
        </p:nvCxnSpPr>
        <p:spPr>
          <a:xfrm flipH="1">
            <a:off x="6424642" y="2202147"/>
            <a:ext cx="1" cy="3352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694104" y="2537427"/>
            <a:ext cx="1461077" cy="502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AutoNet</a:t>
            </a:r>
            <a:endParaRPr lang="ru-RU" sz="2000" dirty="0"/>
          </a:p>
        </p:txBody>
      </p:sp>
      <p:cxnSp>
        <p:nvCxnSpPr>
          <p:cNvPr id="18" name="Прямая со стрелкой 17"/>
          <p:cNvCxnSpPr>
            <a:stCxn id="17" idx="1"/>
          </p:cNvCxnSpPr>
          <p:nvPr/>
        </p:nvCxnSpPr>
        <p:spPr>
          <a:xfrm flipH="1">
            <a:off x="4962461" y="2788887"/>
            <a:ext cx="73164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2179491" y="1429545"/>
            <a:ext cx="2782970" cy="220135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err="1"/>
              <a:t>AutoNet</a:t>
            </a:r>
            <a:r>
              <a:rPr lang="ru-RU" sz="1600" dirty="0"/>
              <a:t> - это…</a:t>
            </a:r>
          </a:p>
          <a:p>
            <a:r>
              <a:rPr lang="ru-RU" sz="1600" dirty="0"/>
              <a:t>Рынок НТИ по развитию услуг, систем и современных транспортных средств на основе интеллектуальных платформ, сетей и инфраструктуры в логистике людей </a:t>
            </a:r>
            <a:r>
              <a:rPr lang="ru-RU" dirty="0"/>
              <a:t>и вещей.</a:t>
            </a:r>
            <a:endParaRPr lang="ru-RU" sz="1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694104" y="3266903"/>
            <a:ext cx="1461077" cy="1589832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 smtClean="0"/>
          </a:p>
          <a:p>
            <a:r>
              <a:rPr lang="ru-RU" sz="1200" dirty="0" smtClean="0"/>
              <a:t>В </a:t>
            </a:r>
            <a:r>
              <a:rPr lang="ru-RU" sz="1200" dirty="0"/>
              <a:t>ближайшие 10 лет вырастет до 40-50 млрд долларов, при этом динамика рынка будет составлять 20% в год. </a:t>
            </a:r>
          </a:p>
          <a:p>
            <a:endParaRPr lang="ru-RU" sz="1200" dirty="0"/>
          </a:p>
        </p:txBody>
      </p:sp>
      <p:cxnSp>
        <p:nvCxnSpPr>
          <p:cNvPr id="21" name="Соединительная линия уступом 20"/>
          <p:cNvCxnSpPr>
            <a:stCxn id="19" idx="2"/>
          </p:cNvCxnSpPr>
          <p:nvPr/>
        </p:nvCxnSpPr>
        <p:spPr>
          <a:xfrm rot="16200000" flipH="1">
            <a:off x="4374383" y="2827490"/>
            <a:ext cx="453390" cy="2060204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7886701" y="3715788"/>
            <a:ext cx="1927860" cy="6650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Наша целевая доля рынка к </a:t>
            </a:r>
            <a:r>
              <a:rPr lang="ru-RU" dirty="0" smtClean="0"/>
              <a:t>2035г.</a:t>
            </a:r>
          </a:p>
          <a:p>
            <a:r>
              <a:rPr lang="ru-RU" dirty="0" smtClean="0"/>
              <a:t> </a:t>
            </a:r>
            <a:r>
              <a:rPr lang="ru-RU" dirty="0"/>
              <a:t>0,00001%</a:t>
            </a:r>
          </a:p>
        </p:txBody>
      </p:sp>
      <p:cxnSp>
        <p:nvCxnSpPr>
          <p:cNvPr id="23" name="Прямая со стрелкой 22"/>
          <p:cNvCxnSpPr>
            <a:stCxn id="20" idx="3"/>
            <a:endCxn id="22" idx="1"/>
          </p:cNvCxnSpPr>
          <p:nvPr/>
        </p:nvCxnSpPr>
        <p:spPr>
          <a:xfrm flipV="1">
            <a:off x="7155181" y="4048298"/>
            <a:ext cx="731520" cy="135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4762833" y="5128227"/>
            <a:ext cx="2392348" cy="1280160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lang="ru-RU" sz="1600" dirty="0">
                <a:solidFill>
                  <a:prstClr val="white"/>
                </a:solidFill>
              </a:rPr>
              <a:t>Барьеры для входа на рынок:</a:t>
            </a:r>
          </a:p>
          <a:p>
            <a:pPr marL="360000" lvl="0" indent="-311150" defTabSz="914400">
              <a:buSzPts val="1300"/>
              <a:buFontTx/>
              <a:buChar char="●"/>
            </a:pPr>
            <a:r>
              <a:rPr lang="ru-RU" sz="1600" dirty="0">
                <a:solidFill>
                  <a:prstClr val="white"/>
                </a:solidFill>
              </a:rPr>
              <a:t>Эффект масштаба </a:t>
            </a:r>
          </a:p>
          <a:p>
            <a:pPr marL="360000" lvl="0" indent="-311150" defTabSz="914400">
              <a:buSzPts val="1300"/>
              <a:buFontTx/>
              <a:buChar char="●"/>
            </a:pPr>
            <a:r>
              <a:rPr lang="ru-RU" sz="1600" dirty="0">
                <a:solidFill>
                  <a:prstClr val="white"/>
                </a:solidFill>
              </a:rPr>
              <a:t>Неэластичный спрос </a:t>
            </a:r>
          </a:p>
        </p:txBody>
      </p:sp>
      <p:cxnSp>
        <p:nvCxnSpPr>
          <p:cNvPr id="25" name="Соединительная линия уступом 24"/>
          <p:cNvCxnSpPr>
            <a:stCxn id="22" idx="2"/>
            <a:endCxn id="24" idx="3"/>
          </p:cNvCxnSpPr>
          <p:nvPr/>
        </p:nvCxnSpPr>
        <p:spPr>
          <a:xfrm rot="5400000">
            <a:off x="7309156" y="4226832"/>
            <a:ext cx="1387500" cy="169545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6" name="Google Shape;751;p36"/>
          <p:cNvGrpSpPr/>
          <p:nvPr/>
        </p:nvGrpSpPr>
        <p:grpSpPr>
          <a:xfrm>
            <a:off x="11276111" y="1066491"/>
            <a:ext cx="352082" cy="363054"/>
            <a:chOff x="6435300" y="1095300"/>
            <a:chExt cx="266325" cy="266325"/>
          </a:xfrm>
        </p:grpSpPr>
        <p:sp>
          <p:nvSpPr>
            <p:cNvPr id="47" name="Google Shape;752;p36"/>
            <p:cNvSpPr/>
            <p:nvPr/>
          </p:nvSpPr>
          <p:spPr>
            <a:xfrm>
              <a:off x="6444225" y="1095300"/>
              <a:ext cx="247150" cy="266325"/>
            </a:xfrm>
            <a:custGeom>
              <a:avLst/>
              <a:gdLst/>
              <a:ahLst/>
              <a:cxnLst/>
              <a:rect l="l" t="t" r="r" b="b"/>
              <a:pathLst>
                <a:path w="9886" h="10653" extrusionOk="0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53;p36"/>
            <p:cNvSpPr/>
            <p:nvPr/>
          </p:nvSpPr>
          <p:spPr>
            <a:xfrm>
              <a:off x="6435300" y="1258125"/>
              <a:ext cx="79875" cy="20100"/>
            </a:xfrm>
            <a:custGeom>
              <a:avLst/>
              <a:gdLst/>
              <a:ahLst/>
              <a:cxnLst/>
              <a:rect l="l" t="t" r="r" b="b"/>
              <a:pathLst>
                <a:path w="3195" h="804" extrusionOk="0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54;p36"/>
            <p:cNvSpPr/>
            <p:nvPr/>
          </p:nvSpPr>
          <p:spPr>
            <a:xfrm>
              <a:off x="6621325" y="1258125"/>
              <a:ext cx="80300" cy="20100"/>
            </a:xfrm>
            <a:custGeom>
              <a:avLst/>
              <a:gdLst/>
              <a:ahLst/>
              <a:cxnLst/>
              <a:rect l="l" t="t" r="r" b="b"/>
              <a:pathLst>
                <a:path w="3212" h="804" extrusionOk="0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" name="Google Shape;473;p35"/>
          <p:cNvSpPr/>
          <p:nvPr/>
        </p:nvSpPr>
        <p:spPr>
          <a:xfrm>
            <a:off x="516378" y="5074557"/>
            <a:ext cx="1285778" cy="132309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1" dirty="0">
                <a:ln>
                  <a:noFill/>
                </a:ln>
                <a:solidFill>
                  <a:srgbClr val="000000">
                    <a:alpha val="26420"/>
                  </a:srgbClr>
                </a:solidFill>
                <a:latin typeface="UnifrakturMaguntia"/>
              </a:rPr>
              <a:t>C</a:t>
            </a:r>
          </a:p>
        </p:txBody>
      </p:sp>
      <p:sp>
        <p:nvSpPr>
          <p:cNvPr id="26" name="Google Shape;211;p19"/>
          <p:cNvSpPr txBox="1">
            <a:spLocks noGrp="1"/>
          </p:cNvSpPr>
          <p:nvPr>
            <p:ph type="title"/>
          </p:nvPr>
        </p:nvSpPr>
        <p:spPr>
          <a:xfrm>
            <a:off x="2868443" y="792299"/>
            <a:ext cx="7112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Рынок проекта</a:t>
            </a:r>
            <a:endParaRPr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05;p18"/>
          <p:cNvSpPr txBox="1">
            <a:spLocks noGrp="1"/>
          </p:cNvSpPr>
          <p:nvPr>
            <p:ph type="subTitle" idx="2"/>
          </p:nvPr>
        </p:nvSpPr>
        <p:spPr>
          <a:xfrm>
            <a:off x="286864" y="196636"/>
            <a:ext cx="5322600" cy="57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2"/>
                </a:solidFill>
                <a:latin typeface="IM Fell English SC" panose="020B0604020202020204" charset="0"/>
              </a:rPr>
              <a:t>Устройство двигателя внутреннего сгорания</a:t>
            </a:r>
            <a:endParaRPr sz="2000" dirty="0">
              <a:solidFill>
                <a:schemeClr val="accent2"/>
              </a:solidFill>
              <a:latin typeface="IM Fell English SC" panose="020B0604020202020204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194766"/>
              </p:ext>
            </p:extLst>
          </p:nvPr>
        </p:nvGraphicFramePr>
        <p:xfrm>
          <a:off x="2932630" y="2034575"/>
          <a:ext cx="6595918" cy="370332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711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1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429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№</a:t>
                      </a:r>
                      <a:r>
                        <a:rPr lang="ru-RU" baseline="0" dirty="0" smtClean="0"/>
                        <a:t> этапа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Название этапа календарного плана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Длительность этапа, </a:t>
                      </a:r>
                      <a:r>
                        <a:rPr lang="ru-RU" dirty="0" err="1" smtClean="0"/>
                        <a:t>мес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Стоимость, руб.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Разработка бизнес-плана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0,5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50000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Поиск и закупка необходимых комплектующих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40000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Создание прототипа и написание программы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120000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Тестирование прототипа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100000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5.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Устранение недочетов в работе модуля диагностики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40000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6.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Представление проекта для потенциальных покупателей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50000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7.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Итоги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6.5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400000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0" name="Google Shape;512;p36"/>
          <p:cNvGrpSpPr/>
          <p:nvPr/>
        </p:nvGrpSpPr>
        <p:grpSpPr>
          <a:xfrm>
            <a:off x="11315039" y="1484153"/>
            <a:ext cx="272464" cy="361861"/>
            <a:chOff x="4518575" y="2506200"/>
            <a:chExt cx="206100" cy="265450"/>
          </a:xfrm>
        </p:grpSpPr>
        <p:sp>
          <p:nvSpPr>
            <p:cNvPr id="21" name="Google Shape;513;p36"/>
            <p:cNvSpPr/>
            <p:nvPr/>
          </p:nvSpPr>
          <p:spPr>
            <a:xfrm>
              <a:off x="4518575" y="2506200"/>
              <a:ext cx="206100" cy="265450"/>
            </a:xfrm>
            <a:custGeom>
              <a:avLst/>
              <a:gdLst/>
              <a:ahLst/>
              <a:cxnLst/>
              <a:rect l="l" t="t" r="r" b="b"/>
              <a:pathLst>
                <a:path w="8244" h="10618" extrusionOk="0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14;p36"/>
            <p:cNvSpPr/>
            <p:nvPr/>
          </p:nvSpPr>
          <p:spPr>
            <a:xfrm>
              <a:off x="4628300" y="2555725"/>
              <a:ext cx="56225" cy="13400"/>
            </a:xfrm>
            <a:custGeom>
              <a:avLst/>
              <a:gdLst/>
              <a:ahLst/>
              <a:cxnLst/>
              <a:rect l="l" t="t" r="r" b="b"/>
              <a:pathLst>
                <a:path w="2249" h="536" extrusionOk="0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15;p36"/>
            <p:cNvSpPr/>
            <p:nvPr/>
          </p:nvSpPr>
          <p:spPr>
            <a:xfrm>
              <a:off x="4628300" y="2608800"/>
              <a:ext cx="56225" cy="13425"/>
            </a:xfrm>
            <a:custGeom>
              <a:avLst/>
              <a:gdLst/>
              <a:ahLst/>
              <a:cxnLst/>
              <a:rect l="l" t="t" r="r" b="b"/>
              <a:pathLst>
                <a:path w="2249" h="537" extrusionOk="0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16;p36"/>
            <p:cNvSpPr/>
            <p:nvPr/>
          </p:nvSpPr>
          <p:spPr>
            <a:xfrm>
              <a:off x="4628300" y="2715425"/>
              <a:ext cx="56225" cy="13400"/>
            </a:xfrm>
            <a:custGeom>
              <a:avLst/>
              <a:gdLst/>
              <a:ahLst/>
              <a:cxnLst/>
              <a:rect l="l" t="t" r="r" b="b"/>
              <a:pathLst>
                <a:path w="2249" h="536" extrusionOk="0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17;p36"/>
            <p:cNvSpPr/>
            <p:nvPr/>
          </p:nvSpPr>
          <p:spPr>
            <a:xfrm>
              <a:off x="4628300" y="2662325"/>
              <a:ext cx="56225" cy="12975"/>
            </a:xfrm>
            <a:custGeom>
              <a:avLst/>
              <a:gdLst/>
              <a:ahLst/>
              <a:cxnLst/>
              <a:rect l="l" t="t" r="r" b="b"/>
              <a:pathLst>
                <a:path w="2249" h="519" extrusionOk="0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18;p36"/>
            <p:cNvSpPr/>
            <p:nvPr/>
          </p:nvSpPr>
          <p:spPr>
            <a:xfrm>
              <a:off x="4558275" y="2539225"/>
              <a:ext cx="49525" cy="40600"/>
            </a:xfrm>
            <a:custGeom>
              <a:avLst/>
              <a:gdLst/>
              <a:ahLst/>
              <a:cxnLst/>
              <a:rect l="l" t="t" r="r" b="b"/>
              <a:pathLst>
                <a:path w="1981" h="1624" extrusionOk="0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19;p36"/>
            <p:cNvSpPr/>
            <p:nvPr/>
          </p:nvSpPr>
          <p:spPr>
            <a:xfrm>
              <a:off x="4558275" y="2592300"/>
              <a:ext cx="49525" cy="40625"/>
            </a:xfrm>
            <a:custGeom>
              <a:avLst/>
              <a:gdLst/>
              <a:ahLst/>
              <a:cxnLst/>
              <a:rect l="l" t="t" r="r" b="b"/>
              <a:pathLst>
                <a:path w="1981" h="1625" extrusionOk="0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20;p36"/>
            <p:cNvSpPr/>
            <p:nvPr/>
          </p:nvSpPr>
          <p:spPr>
            <a:xfrm>
              <a:off x="4558275" y="2645375"/>
              <a:ext cx="49525" cy="41075"/>
            </a:xfrm>
            <a:custGeom>
              <a:avLst/>
              <a:gdLst/>
              <a:ahLst/>
              <a:cxnLst/>
              <a:rect l="l" t="t" r="r" b="b"/>
              <a:pathLst>
                <a:path w="1981" h="1643" extrusionOk="0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21;p36"/>
            <p:cNvSpPr/>
            <p:nvPr/>
          </p:nvSpPr>
          <p:spPr>
            <a:xfrm>
              <a:off x="4558275" y="2698025"/>
              <a:ext cx="49525" cy="40600"/>
            </a:xfrm>
            <a:custGeom>
              <a:avLst/>
              <a:gdLst/>
              <a:ahLst/>
              <a:cxnLst/>
              <a:rect l="l" t="t" r="r" b="b"/>
              <a:pathLst>
                <a:path w="1981" h="1624" extrusionOk="0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473;p35"/>
          <p:cNvSpPr/>
          <p:nvPr/>
        </p:nvSpPr>
        <p:spPr>
          <a:xfrm>
            <a:off x="491440" y="4742099"/>
            <a:ext cx="1285778" cy="132309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1" i="1" dirty="0">
              <a:ln>
                <a:noFill/>
              </a:ln>
              <a:solidFill>
                <a:srgbClr val="000000">
                  <a:alpha val="26420"/>
                </a:srgbClr>
              </a:solidFill>
              <a:latin typeface="UnifrakturMaguntia"/>
            </a:endParaRPr>
          </a:p>
        </p:txBody>
      </p:sp>
      <p:sp>
        <p:nvSpPr>
          <p:cNvPr id="16" name="Google Shape;211;p19"/>
          <p:cNvSpPr txBox="1">
            <a:spLocks noGrp="1"/>
          </p:cNvSpPr>
          <p:nvPr>
            <p:ph type="title"/>
          </p:nvPr>
        </p:nvSpPr>
        <p:spPr>
          <a:xfrm>
            <a:off x="2699814" y="1215307"/>
            <a:ext cx="7112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План дальнейшего развития </a:t>
            </a:r>
            <a:r>
              <a:rPr lang="ru-RU" sz="2800" dirty="0" err="1" smtClean="0"/>
              <a:t>стартап</a:t>
            </a:r>
            <a:r>
              <a:rPr lang="ru-RU" sz="2800" dirty="0" smtClean="0"/>
              <a:t>-проекта</a:t>
            </a:r>
            <a:endParaRPr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4"/>
          <p:cNvSpPr/>
          <p:nvPr/>
        </p:nvSpPr>
        <p:spPr>
          <a:xfrm>
            <a:off x="637011" y="1203892"/>
            <a:ext cx="1390948" cy="129595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1" dirty="0">
                <a:ln>
                  <a:noFill/>
                </a:ln>
                <a:solidFill>
                  <a:srgbClr val="000000">
                    <a:alpha val="26420"/>
                  </a:srgbClr>
                </a:solidFill>
                <a:latin typeface="UnifrakturMaguntia"/>
              </a:rPr>
              <a:t>T</a:t>
            </a:r>
          </a:p>
        </p:txBody>
      </p:sp>
      <p:sp>
        <p:nvSpPr>
          <p:cNvPr id="457" name="Google Shape;457;p34"/>
          <p:cNvSpPr txBox="1">
            <a:spLocks noGrp="1"/>
          </p:cNvSpPr>
          <p:nvPr>
            <p:ph type="title"/>
          </p:nvPr>
        </p:nvSpPr>
        <p:spPr>
          <a:xfrm>
            <a:off x="1117098" y="3049440"/>
            <a:ext cx="8792703" cy="89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/>
              <a:t>Спасибо за внимание!</a:t>
            </a:r>
            <a:endParaRPr sz="6000" dirty="0"/>
          </a:p>
        </p:txBody>
      </p:sp>
      <p:grpSp>
        <p:nvGrpSpPr>
          <p:cNvPr id="17" name="Google Shape;642;p36"/>
          <p:cNvGrpSpPr/>
          <p:nvPr/>
        </p:nvGrpSpPr>
        <p:grpSpPr>
          <a:xfrm>
            <a:off x="6062862" y="4469959"/>
            <a:ext cx="333805" cy="344208"/>
            <a:chOff x="674800" y="2146225"/>
            <a:chExt cx="252500" cy="252500"/>
          </a:xfrm>
        </p:grpSpPr>
        <p:sp>
          <p:nvSpPr>
            <p:cNvPr id="18" name="Google Shape;643;p36"/>
            <p:cNvSpPr/>
            <p:nvPr/>
          </p:nvSpPr>
          <p:spPr>
            <a:xfrm>
              <a:off x="727900" y="2232775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44;p36"/>
            <p:cNvSpPr/>
            <p:nvPr/>
          </p:nvSpPr>
          <p:spPr>
            <a:xfrm>
              <a:off x="834500" y="2232775"/>
              <a:ext cx="39725" cy="39725"/>
            </a:xfrm>
            <a:custGeom>
              <a:avLst/>
              <a:gdLst/>
              <a:ahLst/>
              <a:cxnLst/>
              <a:rect l="l" t="t" r="r" b="b"/>
              <a:pathLst>
                <a:path w="1589" h="1589" extrusionOk="0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45;p36"/>
            <p:cNvSpPr/>
            <p:nvPr/>
          </p:nvSpPr>
          <p:spPr>
            <a:xfrm>
              <a:off x="734150" y="2315750"/>
              <a:ext cx="134275" cy="43275"/>
            </a:xfrm>
            <a:custGeom>
              <a:avLst/>
              <a:gdLst/>
              <a:ahLst/>
              <a:cxnLst/>
              <a:rect l="l" t="t" r="r" b="b"/>
              <a:pathLst>
                <a:path w="5371" h="1731" extrusionOk="0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46;p36"/>
            <p:cNvSpPr/>
            <p:nvPr/>
          </p:nvSpPr>
          <p:spPr>
            <a:xfrm>
              <a:off x="674800" y="2146225"/>
              <a:ext cx="252500" cy="252500"/>
            </a:xfrm>
            <a:custGeom>
              <a:avLst/>
              <a:gdLst/>
              <a:ahLst/>
              <a:cxnLst/>
              <a:rect l="l" t="t" r="r" b="b"/>
              <a:pathLst>
                <a:path w="10100" h="10100" extrusionOk="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4F3934"/>
      </a:dk1>
      <a:lt1>
        <a:srgbClr val="FFFFFF"/>
      </a:lt1>
      <a:dk2>
        <a:srgbClr val="331B17"/>
      </a:dk2>
      <a:lt2>
        <a:srgbClr val="EEEEEE"/>
      </a:lt2>
      <a:accent1>
        <a:srgbClr val="331B17"/>
      </a:accent1>
      <a:accent2>
        <a:srgbClr val="CFC6BD"/>
      </a:accent2>
      <a:accent3>
        <a:srgbClr val="BEB5AB"/>
      </a:accent3>
      <a:accent4>
        <a:srgbClr val="FFFFFF"/>
      </a:accent4>
      <a:accent5>
        <a:srgbClr val="FFFFFF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473</Words>
  <Application>Microsoft Office PowerPoint</Application>
  <PresentationFormat>Произвольный</PresentationFormat>
  <Paragraphs>131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Aldrich</vt:lpstr>
      <vt:lpstr>Abril Fatface</vt:lpstr>
      <vt:lpstr>UnifrakturMaguntia</vt:lpstr>
      <vt:lpstr>Times New Roman</vt:lpstr>
      <vt:lpstr>IM Fell English SC</vt:lpstr>
      <vt:lpstr>Calibri</vt:lpstr>
      <vt:lpstr>SlidesMania</vt:lpstr>
      <vt:lpstr>Устройство диагностики двигателя внутреннего сгорания</vt:lpstr>
      <vt:lpstr>Команда проекта:</vt:lpstr>
      <vt:lpstr>Проблема</vt:lpstr>
      <vt:lpstr>Описание технологии</vt:lpstr>
      <vt:lpstr>Презентация PowerPoint</vt:lpstr>
      <vt:lpstr>Конкуренты</vt:lpstr>
      <vt:lpstr>Экономика проекта</vt:lpstr>
      <vt:lpstr>Рынок проекта</vt:lpstr>
      <vt:lpstr>План дальнейшего развития стартап-проекта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Устройство диагностики двигателя внутреннего сгорания</dc:title>
  <dc:creator>Павел</dc:creator>
  <cp:lastModifiedBy>Павел</cp:lastModifiedBy>
  <cp:revision>13</cp:revision>
  <dcterms:modified xsi:type="dcterms:W3CDTF">2023-11-22T20:38:19Z</dcterms:modified>
</cp:coreProperties>
</file>