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4" r:id="rId7"/>
    <p:sldId id="265" r:id="rId8"/>
    <p:sldId id="266" r:id="rId9"/>
    <p:sldId id="263" r:id="rId10"/>
    <p:sldId id="267" r:id="rId11"/>
    <p:sldId id="261" r:id="rId12"/>
    <p:sldId id="268" r:id="rId13"/>
    <p:sldId id="269" r:id="rId14"/>
    <p:sldId id="270" r:id="rId15"/>
    <p:sldId id="26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414C"/>
    <a:srgbClr val="3A2C2B"/>
    <a:srgbClr val="2E2A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AF9BDE-7598-4B72-8D9C-30112019AE91}" v="7" dt="2023-11-18T06:09:50.872"/>
    <p1510:client id="{D444EC24-A797-40BF-B3B3-55230F334C24}" v="562" dt="2023-11-17T21:52:02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608" autoAdjust="0"/>
  </p:normalViewPr>
  <p:slideViewPr>
    <p:cSldViewPr snapToGrid="0">
      <p:cViewPr varScale="1">
        <p:scale>
          <a:sx n="54" d="100"/>
          <a:sy n="54" d="100"/>
        </p:scale>
        <p:origin x="11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Кузнецова" userId="9ccd0cd2cae585c4" providerId="LiveId" clId="{61AF9BDE-7598-4B72-8D9C-30112019AE91}"/>
    <pc:docChg chg="modSld">
      <pc:chgData name="Екатерина Кузнецова" userId="9ccd0cd2cae585c4" providerId="LiveId" clId="{61AF9BDE-7598-4B72-8D9C-30112019AE91}" dt="2023-11-18T06:09:50.872" v="6" actId="20577"/>
      <pc:docMkLst>
        <pc:docMk/>
      </pc:docMkLst>
      <pc:sldChg chg="modSp">
        <pc:chgData name="Екатерина Кузнецова" userId="9ccd0cd2cae585c4" providerId="LiveId" clId="{61AF9BDE-7598-4B72-8D9C-30112019AE91}" dt="2023-11-18T06:09:50.872" v="6" actId="20577"/>
        <pc:sldMkLst>
          <pc:docMk/>
          <pc:sldMk cId="3485428217" sldId="258"/>
        </pc:sldMkLst>
        <pc:spChg chg="mod">
          <ac:chgData name="Екатерина Кузнецова" userId="9ccd0cd2cae585c4" providerId="LiveId" clId="{61AF9BDE-7598-4B72-8D9C-30112019AE91}" dt="2023-11-18T06:09:50.872" v="6" actId="20577"/>
          <ac:spMkLst>
            <pc:docMk/>
            <pc:sldMk cId="3485428217" sldId="258"/>
            <ac:spMk id="7" creationId="{410C0937-8611-338F-FE36-12404B07322F}"/>
          </ac:spMkLst>
        </pc:spChg>
      </pc:sldChg>
      <pc:sldChg chg="modSp">
        <pc:chgData name="Екатерина Кузнецова" userId="9ccd0cd2cae585c4" providerId="LiveId" clId="{61AF9BDE-7598-4B72-8D9C-30112019AE91}" dt="2023-11-18T03:24:11.295" v="4" actId="20577"/>
        <pc:sldMkLst>
          <pc:docMk/>
          <pc:sldMk cId="93410613" sldId="259"/>
        </pc:sldMkLst>
        <pc:spChg chg="mod">
          <ac:chgData name="Екатерина Кузнецова" userId="9ccd0cd2cae585c4" providerId="LiveId" clId="{61AF9BDE-7598-4B72-8D9C-30112019AE91}" dt="2023-11-18T03:24:11.295" v="4" actId="20577"/>
          <ac:spMkLst>
            <pc:docMk/>
            <pc:sldMk cId="93410613" sldId="259"/>
            <ac:spMk id="2" creationId="{5261570C-21E6-CF72-05F6-68035AB470C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D76342-AC58-444F-9B3C-050F2694A1CE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</dgm:pt>
    <dgm:pt modelId="{B8CEF218-D5A5-4D90-9F87-9D0AD73C3EE3}">
      <dgm:prSet phldrT="[Текст]" custT="1"/>
      <dgm:spPr/>
      <dgm:t>
        <a:bodyPr/>
        <a:lstStyle/>
        <a:p>
          <a:r>
            <a:rPr lang="ru-RU" sz="1600" b="1" dirty="0">
              <a:latin typeface="Comic Sans MS" panose="030F0702030302020204" pitchFamily="66" charset="0"/>
            </a:rPr>
            <a:t>Формирование команды</a:t>
          </a:r>
        </a:p>
      </dgm:t>
    </dgm:pt>
    <dgm:pt modelId="{0A850008-5AB0-4FD6-B7AA-ADCC21AD9B0E}" type="parTrans" cxnId="{E0C800C6-E943-46B7-9960-26DE1AEF21CC}">
      <dgm:prSet/>
      <dgm:spPr/>
      <dgm:t>
        <a:bodyPr/>
        <a:lstStyle/>
        <a:p>
          <a:endParaRPr lang="ru-RU"/>
        </a:p>
      </dgm:t>
    </dgm:pt>
    <dgm:pt modelId="{2E5FCB3E-89C2-4C3F-8D7D-A54E319DD348}" type="sibTrans" cxnId="{E0C800C6-E943-46B7-9960-26DE1AEF21CC}">
      <dgm:prSet/>
      <dgm:spPr/>
      <dgm:t>
        <a:bodyPr/>
        <a:lstStyle/>
        <a:p>
          <a:endParaRPr lang="ru-RU"/>
        </a:p>
      </dgm:t>
    </dgm:pt>
    <dgm:pt modelId="{C143D8B7-C8CE-459C-B3F1-1F27DB25E107}">
      <dgm:prSet phldrT="[Текст]" custT="1"/>
      <dgm:spPr/>
      <dgm:t>
        <a:bodyPr/>
        <a:lstStyle/>
        <a:p>
          <a:r>
            <a:rPr lang="ru-RU" sz="1400" b="1" dirty="0">
              <a:latin typeface="Comic Sans MS" panose="030F0702030302020204" pitchFamily="66" charset="0"/>
            </a:rPr>
            <a:t>Определение направления работы</a:t>
          </a:r>
        </a:p>
      </dgm:t>
    </dgm:pt>
    <dgm:pt modelId="{E1E5C1BA-D401-45DF-B639-D3927EC968D5}" type="parTrans" cxnId="{1A41724C-D619-4D00-80C2-B8743EA9FF3B}">
      <dgm:prSet/>
      <dgm:spPr/>
      <dgm:t>
        <a:bodyPr/>
        <a:lstStyle/>
        <a:p>
          <a:endParaRPr lang="ru-RU"/>
        </a:p>
      </dgm:t>
    </dgm:pt>
    <dgm:pt modelId="{B031D6B0-2CE2-4718-9013-BDB3B6FCE4E4}" type="sibTrans" cxnId="{1A41724C-D619-4D00-80C2-B8743EA9FF3B}">
      <dgm:prSet/>
      <dgm:spPr/>
      <dgm:t>
        <a:bodyPr/>
        <a:lstStyle/>
        <a:p>
          <a:endParaRPr lang="ru-RU"/>
        </a:p>
      </dgm:t>
    </dgm:pt>
    <dgm:pt modelId="{797D70CB-7FF0-48D3-B25C-C1CF43A340EF}">
      <dgm:prSet phldrT="[Текст]" custT="1"/>
      <dgm:spPr/>
      <dgm:t>
        <a:bodyPr/>
        <a:lstStyle/>
        <a:p>
          <a:r>
            <a:rPr lang="ru-RU" sz="1400" b="1" dirty="0">
              <a:latin typeface="Comic Sans MS" panose="030F0702030302020204" pitchFamily="66" charset="0"/>
            </a:rPr>
            <a:t>Структурирование проекта, создание основных сведений </a:t>
          </a:r>
        </a:p>
      </dgm:t>
    </dgm:pt>
    <dgm:pt modelId="{8CD32E48-B7A7-4CE6-A8B2-5134AE010BB1}" type="parTrans" cxnId="{BC4DC546-ADF6-4010-BE4A-5A05679C14F4}">
      <dgm:prSet/>
      <dgm:spPr/>
      <dgm:t>
        <a:bodyPr/>
        <a:lstStyle/>
        <a:p>
          <a:endParaRPr lang="ru-RU"/>
        </a:p>
      </dgm:t>
    </dgm:pt>
    <dgm:pt modelId="{57103127-7A16-4850-85E9-21DDCA4981AC}" type="sibTrans" cxnId="{BC4DC546-ADF6-4010-BE4A-5A05679C14F4}">
      <dgm:prSet/>
      <dgm:spPr/>
      <dgm:t>
        <a:bodyPr/>
        <a:lstStyle/>
        <a:p>
          <a:endParaRPr lang="ru-RU"/>
        </a:p>
      </dgm:t>
    </dgm:pt>
    <dgm:pt modelId="{1D27A5E2-58AA-460F-BDCC-554C1692B5C9}">
      <dgm:prSet custT="1"/>
      <dgm:spPr/>
      <dgm:t>
        <a:bodyPr/>
        <a:lstStyle/>
        <a:p>
          <a:r>
            <a:rPr lang="ru-RU" sz="1400" b="1" dirty="0">
              <a:latin typeface="Comic Sans MS" panose="030F0702030302020204" pitchFamily="66" charset="0"/>
            </a:rPr>
            <a:t>Анализ рынка</a:t>
          </a:r>
        </a:p>
      </dgm:t>
    </dgm:pt>
    <dgm:pt modelId="{A4D344B2-80C6-49AA-B767-E1BC345DFDCD}" type="parTrans" cxnId="{C34FF094-D2DA-4FA1-97F1-7CB70048FBA9}">
      <dgm:prSet/>
      <dgm:spPr/>
      <dgm:t>
        <a:bodyPr/>
        <a:lstStyle/>
        <a:p>
          <a:endParaRPr lang="ru-RU"/>
        </a:p>
      </dgm:t>
    </dgm:pt>
    <dgm:pt modelId="{167E1F08-2FB4-455B-A854-FE8F513EFCB1}" type="sibTrans" cxnId="{C34FF094-D2DA-4FA1-97F1-7CB70048FBA9}">
      <dgm:prSet/>
      <dgm:spPr/>
      <dgm:t>
        <a:bodyPr/>
        <a:lstStyle/>
        <a:p>
          <a:endParaRPr lang="ru-RU"/>
        </a:p>
      </dgm:t>
    </dgm:pt>
    <dgm:pt modelId="{A5CD650B-6AAA-41F6-92B8-964E198B7EC9}">
      <dgm:prSet custT="1"/>
      <dgm:spPr/>
      <dgm:t>
        <a:bodyPr/>
        <a:lstStyle/>
        <a:p>
          <a:r>
            <a:rPr lang="ru-RU" sz="1400" b="1" dirty="0">
              <a:latin typeface="Comic Sans MS" panose="030F0702030302020204" pitchFamily="66" charset="0"/>
            </a:rPr>
            <a:t>Разработка технического решения проекта</a:t>
          </a:r>
        </a:p>
      </dgm:t>
    </dgm:pt>
    <dgm:pt modelId="{620BD28F-3D2A-4351-9130-EFE657324812}" type="parTrans" cxnId="{C2318B89-A89E-4996-9553-804EB33EFC52}">
      <dgm:prSet/>
      <dgm:spPr/>
      <dgm:t>
        <a:bodyPr/>
        <a:lstStyle/>
        <a:p>
          <a:endParaRPr lang="ru-RU"/>
        </a:p>
      </dgm:t>
    </dgm:pt>
    <dgm:pt modelId="{69527355-114C-4B14-A971-FEDB547184EB}" type="sibTrans" cxnId="{C2318B89-A89E-4996-9553-804EB33EFC52}">
      <dgm:prSet/>
      <dgm:spPr/>
      <dgm:t>
        <a:bodyPr/>
        <a:lstStyle/>
        <a:p>
          <a:endParaRPr lang="ru-RU"/>
        </a:p>
      </dgm:t>
    </dgm:pt>
    <dgm:pt modelId="{A9CAA5B5-C736-46D5-9A46-D95D66641090}">
      <dgm:prSet custT="1"/>
      <dgm:spPr/>
      <dgm:t>
        <a:bodyPr/>
        <a:lstStyle/>
        <a:p>
          <a:r>
            <a:rPr lang="ru-RU" sz="1400" b="1" dirty="0">
              <a:latin typeface="Comic Sans MS" panose="030F0702030302020204" pitchFamily="66" charset="0"/>
            </a:rPr>
            <a:t>Создание бизнес-плана проекта. Подсчет финансовой модели. </a:t>
          </a:r>
        </a:p>
      </dgm:t>
    </dgm:pt>
    <dgm:pt modelId="{58DB23F0-226D-40AD-BF80-6A83D692DDBF}" type="parTrans" cxnId="{FDCA6940-B344-4466-A1D2-4910C29DD197}">
      <dgm:prSet/>
      <dgm:spPr/>
      <dgm:t>
        <a:bodyPr/>
        <a:lstStyle/>
        <a:p>
          <a:endParaRPr lang="ru-RU"/>
        </a:p>
      </dgm:t>
    </dgm:pt>
    <dgm:pt modelId="{AD9B4EB9-D891-4061-B396-D55F529EA31E}" type="sibTrans" cxnId="{FDCA6940-B344-4466-A1D2-4910C29DD197}">
      <dgm:prSet/>
      <dgm:spPr/>
      <dgm:t>
        <a:bodyPr/>
        <a:lstStyle/>
        <a:p>
          <a:endParaRPr lang="ru-RU"/>
        </a:p>
      </dgm:t>
    </dgm:pt>
    <dgm:pt modelId="{D238794C-BFBB-4170-9F5F-D082330AF63C}">
      <dgm:prSet custT="1"/>
      <dgm:spPr/>
      <dgm:t>
        <a:bodyPr/>
        <a:lstStyle/>
        <a:p>
          <a:r>
            <a:rPr lang="ru-RU" sz="1600" b="1" dirty="0">
              <a:latin typeface="Comic Sans MS" panose="030F0702030302020204" pitchFamily="66" charset="0"/>
            </a:rPr>
            <a:t>Подготовка к выступлению на конференции</a:t>
          </a:r>
        </a:p>
      </dgm:t>
    </dgm:pt>
    <dgm:pt modelId="{11FEE808-A532-4A81-B40A-3C047D9E08E2}" type="parTrans" cxnId="{88CAFB41-5115-4C4E-B5FB-5E35B315615B}">
      <dgm:prSet/>
      <dgm:spPr/>
      <dgm:t>
        <a:bodyPr/>
        <a:lstStyle/>
        <a:p>
          <a:endParaRPr lang="ru-RU"/>
        </a:p>
      </dgm:t>
    </dgm:pt>
    <dgm:pt modelId="{32F94578-CA64-46EC-A1B4-4FE9991E2E06}" type="sibTrans" cxnId="{88CAFB41-5115-4C4E-B5FB-5E35B315615B}">
      <dgm:prSet/>
      <dgm:spPr/>
      <dgm:t>
        <a:bodyPr/>
        <a:lstStyle/>
        <a:p>
          <a:endParaRPr lang="ru-RU"/>
        </a:p>
      </dgm:t>
    </dgm:pt>
    <dgm:pt modelId="{E38BA28E-0BD1-42E9-A5A5-F32DE8474455}" type="pres">
      <dgm:prSet presAssocID="{4FD76342-AC58-444F-9B3C-050F2694A1CE}" presName="diagram" presStyleCnt="0">
        <dgm:presLayoutVars>
          <dgm:dir/>
          <dgm:resizeHandles/>
        </dgm:presLayoutVars>
      </dgm:prSet>
      <dgm:spPr/>
    </dgm:pt>
    <dgm:pt modelId="{746B424A-4642-4515-8484-1235DF50420E}" type="pres">
      <dgm:prSet presAssocID="{B8CEF218-D5A5-4D90-9F87-9D0AD73C3EE3}" presName="firstNode" presStyleLbl="node1" presStyleIdx="0" presStyleCnt="7" custScaleX="80005" custScaleY="73273">
        <dgm:presLayoutVars>
          <dgm:bulletEnabled val="1"/>
        </dgm:presLayoutVars>
      </dgm:prSet>
      <dgm:spPr/>
    </dgm:pt>
    <dgm:pt modelId="{5A33247F-CF56-4268-9E2D-5E774558CC3E}" type="pres">
      <dgm:prSet presAssocID="{2E5FCB3E-89C2-4C3F-8D7D-A54E319DD348}" presName="sibTrans" presStyleLbl="sibTrans2D1" presStyleIdx="0" presStyleCnt="6"/>
      <dgm:spPr/>
    </dgm:pt>
    <dgm:pt modelId="{B4152E88-CCE2-437B-95AE-DF43AE54FC45}" type="pres">
      <dgm:prSet presAssocID="{C143D8B7-C8CE-459C-B3F1-1F27DB25E107}" presName="middleNode" presStyleCnt="0"/>
      <dgm:spPr/>
    </dgm:pt>
    <dgm:pt modelId="{5488F990-B620-467D-AD71-CA3EE4D88E3E}" type="pres">
      <dgm:prSet presAssocID="{C143D8B7-C8CE-459C-B3F1-1F27DB25E107}" presName="padding" presStyleLbl="node1" presStyleIdx="0" presStyleCnt="7"/>
      <dgm:spPr/>
    </dgm:pt>
    <dgm:pt modelId="{3AA69648-0D06-44C9-B8CB-3C7D64E96DCA}" type="pres">
      <dgm:prSet presAssocID="{C143D8B7-C8CE-459C-B3F1-1F27DB25E107}" presName="shape" presStyleLbl="node1" presStyleIdx="1" presStyleCnt="7" custScaleX="138296" custScaleY="127040">
        <dgm:presLayoutVars>
          <dgm:bulletEnabled val="1"/>
        </dgm:presLayoutVars>
      </dgm:prSet>
      <dgm:spPr/>
    </dgm:pt>
    <dgm:pt modelId="{F4AE4CD8-5FE7-4044-9C6E-CE862305DCA5}" type="pres">
      <dgm:prSet presAssocID="{B031D6B0-2CE2-4718-9013-BDB3B6FCE4E4}" presName="sibTrans" presStyleLbl="sibTrans2D1" presStyleIdx="1" presStyleCnt="6"/>
      <dgm:spPr/>
    </dgm:pt>
    <dgm:pt modelId="{78E4427C-6628-488E-894F-5DCCC29DFF6B}" type="pres">
      <dgm:prSet presAssocID="{797D70CB-7FF0-48D3-B25C-C1CF43A340EF}" presName="middleNode" presStyleCnt="0"/>
      <dgm:spPr/>
    </dgm:pt>
    <dgm:pt modelId="{6649262D-A294-4E9E-8CE5-31AAC3DA5021}" type="pres">
      <dgm:prSet presAssocID="{797D70CB-7FF0-48D3-B25C-C1CF43A340EF}" presName="padding" presStyleLbl="node1" presStyleIdx="1" presStyleCnt="7"/>
      <dgm:spPr/>
    </dgm:pt>
    <dgm:pt modelId="{167076E8-A887-46A4-BB07-B0938AB5D5EA}" type="pres">
      <dgm:prSet presAssocID="{797D70CB-7FF0-48D3-B25C-C1CF43A340EF}" presName="shape" presStyleLbl="node1" presStyleIdx="2" presStyleCnt="7" custScaleX="144428" custScaleY="138401">
        <dgm:presLayoutVars>
          <dgm:bulletEnabled val="1"/>
        </dgm:presLayoutVars>
      </dgm:prSet>
      <dgm:spPr/>
    </dgm:pt>
    <dgm:pt modelId="{ABC46A2C-F80F-4301-BB6B-426D8AF8BB7C}" type="pres">
      <dgm:prSet presAssocID="{57103127-7A16-4850-85E9-21DDCA4981AC}" presName="sibTrans" presStyleLbl="sibTrans2D1" presStyleIdx="2" presStyleCnt="6"/>
      <dgm:spPr/>
    </dgm:pt>
    <dgm:pt modelId="{A9DCA2CD-EE43-488A-86B6-7104608CE93E}" type="pres">
      <dgm:prSet presAssocID="{1D27A5E2-58AA-460F-BDCC-554C1692B5C9}" presName="middleNode" presStyleCnt="0"/>
      <dgm:spPr/>
    </dgm:pt>
    <dgm:pt modelId="{E06750CF-410A-4BA6-9A43-9644C9DF116D}" type="pres">
      <dgm:prSet presAssocID="{1D27A5E2-58AA-460F-BDCC-554C1692B5C9}" presName="padding" presStyleLbl="node1" presStyleIdx="2" presStyleCnt="7"/>
      <dgm:spPr/>
    </dgm:pt>
    <dgm:pt modelId="{F7DE2860-BF14-4FAB-B5BB-3D6C18021B1E}" type="pres">
      <dgm:prSet presAssocID="{1D27A5E2-58AA-460F-BDCC-554C1692B5C9}" presName="shape" presStyleLbl="node1" presStyleIdx="3" presStyleCnt="7" custScaleX="106570">
        <dgm:presLayoutVars>
          <dgm:bulletEnabled val="1"/>
        </dgm:presLayoutVars>
      </dgm:prSet>
      <dgm:spPr/>
    </dgm:pt>
    <dgm:pt modelId="{17109AC7-9518-4DD3-B85A-8FA51F7ECB56}" type="pres">
      <dgm:prSet presAssocID="{167E1F08-2FB4-455B-A854-FE8F513EFCB1}" presName="sibTrans" presStyleLbl="sibTrans2D1" presStyleIdx="3" presStyleCnt="6"/>
      <dgm:spPr/>
    </dgm:pt>
    <dgm:pt modelId="{E540130D-C4AC-4072-BE5A-DF5EABE94A81}" type="pres">
      <dgm:prSet presAssocID="{A5CD650B-6AAA-41F6-92B8-964E198B7EC9}" presName="middleNode" presStyleCnt="0"/>
      <dgm:spPr/>
    </dgm:pt>
    <dgm:pt modelId="{102D05C8-EDC1-4862-8E99-F4446608B124}" type="pres">
      <dgm:prSet presAssocID="{A5CD650B-6AAA-41F6-92B8-964E198B7EC9}" presName="padding" presStyleLbl="node1" presStyleIdx="3" presStyleCnt="7"/>
      <dgm:spPr/>
    </dgm:pt>
    <dgm:pt modelId="{A941E734-BDE3-4359-BD55-A6E6C0C15D29}" type="pres">
      <dgm:prSet presAssocID="{A5CD650B-6AAA-41F6-92B8-964E198B7EC9}" presName="shape" presStyleLbl="node1" presStyleIdx="4" presStyleCnt="7" custScaleX="106570">
        <dgm:presLayoutVars>
          <dgm:bulletEnabled val="1"/>
        </dgm:presLayoutVars>
      </dgm:prSet>
      <dgm:spPr/>
    </dgm:pt>
    <dgm:pt modelId="{3FCA2148-0A93-4AB8-BDE5-FB3F32EB8ADA}" type="pres">
      <dgm:prSet presAssocID="{69527355-114C-4B14-A971-FEDB547184EB}" presName="sibTrans" presStyleLbl="sibTrans2D1" presStyleIdx="4" presStyleCnt="6"/>
      <dgm:spPr/>
    </dgm:pt>
    <dgm:pt modelId="{FC039BEE-AA4D-4B3F-9D1A-5526339C9839}" type="pres">
      <dgm:prSet presAssocID="{A9CAA5B5-C736-46D5-9A46-D95D66641090}" presName="middleNode" presStyleCnt="0"/>
      <dgm:spPr/>
    </dgm:pt>
    <dgm:pt modelId="{7275790E-9687-44FA-968A-A4E0D92B2843}" type="pres">
      <dgm:prSet presAssocID="{A9CAA5B5-C736-46D5-9A46-D95D66641090}" presName="padding" presStyleLbl="node1" presStyleIdx="4" presStyleCnt="7"/>
      <dgm:spPr/>
    </dgm:pt>
    <dgm:pt modelId="{3C56BD6F-C75D-44D9-B28F-C7A4A83892F1}" type="pres">
      <dgm:prSet presAssocID="{A9CAA5B5-C736-46D5-9A46-D95D66641090}" presName="shape" presStyleLbl="node1" presStyleIdx="5" presStyleCnt="7" custScaleX="151354" custScaleY="139438">
        <dgm:presLayoutVars>
          <dgm:bulletEnabled val="1"/>
        </dgm:presLayoutVars>
      </dgm:prSet>
      <dgm:spPr/>
    </dgm:pt>
    <dgm:pt modelId="{B7ACF3B7-A41C-46BF-92E1-A18BE493A186}" type="pres">
      <dgm:prSet presAssocID="{AD9B4EB9-D891-4061-B396-D55F529EA31E}" presName="sibTrans" presStyleLbl="sibTrans2D1" presStyleIdx="5" presStyleCnt="6"/>
      <dgm:spPr/>
    </dgm:pt>
    <dgm:pt modelId="{6792CEE5-8B96-48BC-A1B6-189D77357326}" type="pres">
      <dgm:prSet presAssocID="{D238794C-BFBB-4170-9F5F-D082330AF63C}" presName="lastNode" presStyleLbl="node1" presStyleIdx="6" presStyleCnt="7" custScaleX="106570">
        <dgm:presLayoutVars>
          <dgm:bulletEnabled val="1"/>
        </dgm:presLayoutVars>
      </dgm:prSet>
      <dgm:spPr/>
    </dgm:pt>
  </dgm:ptLst>
  <dgm:cxnLst>
    <dgm:cxn modelId="{C6CDF712-A853-47A6-A144-57F7472E2850}" type="presOf" srcId="{2E5FCB3E-89C2-4C3F-8D7D-A54E319DD348}" destId="{5A33247F-CF56-4268-9E2D-5E774558CC3E}" srcOrd="0" destOrd="0" presId="urn:microsoft.com/office/officeart/2005/8/layout/bProcess2"/>
    <dgm:cxn modelId="{4F8F571B-9006-4339-BADE-D0EEEC4A1F15}" type="presOf" srcId="{167E1F08-2FB4-455B-A854-FE8F513EFCB1}" destId="{17109AC7-9518-4DD3-B85A-8FA51F7ECB56}" srcOrd="0" destOrd="0" presId="urn:microsoft.com/office/officeart/2005/8/layout/bProcess2"/>
    <dgm:cxn modelId="{39843B1F-CBF1-4182-8FC2-37F7591C1171}" type="presOf" srcId="{57103127-7A16-4850-85E9-21DDCA4981AC}" destId="{ABC46A2C-F80F-4301-BB6B-426D8AF8BB7C}" srcOrd="0" destOrd="0" presId="urn:microsoft.com/office/officeart/2005/8/layout/bProcess2"/>
    <dgm:cxn modelId="{FDCA6940-B344-4466-A1D2-4910C29DD197}" srcId="{4FD76342-AC58-444F-9B3C-050F2694A1CE}" destId="{A9CAA5B5-C736-46D5-9A46-D95D66641090}" srcOrd="5" destOrd="0" parTransId="{58DB23F0-226D-40AD-BF80-6A83D692DDBF}" sibTransId="{AD9B4EB9-D891-4061-B396-D55F529EA31E}"/>
    <dgm:cxn modelId="{81319261-62B8-484B-9703-3903315E8013}" type="presOf" srcId="{797D70CB-7FF0-48D3-B25C-C1CF43A340EF}" destId="{167076E8-A887-46A4-BB07-B0938AB5D5EA}" srcOrd="0" destOrd="0" presId="urn:microsoft.com/office/officeart/2005/8/layout/bProcess2"/>
    <dgm:cxn modelId="{88CAFB41-5115-4C4E-B5FB-5E35B315615B}" srcId="{4FD76342-AC58-444F-9B3C-050F2694A1CE}" destId="{D238794C-BFBB-4170-9F5F-D082330AF63C}" srcOrd="6" destOrd="0" parTransId="{11FEE808-A532-4A81-B40A-3C047D9E08E2}" sibTransId="{32F94578-CA64-46EC-A1B4-4FE9991E2E06}"/>
    <dgm:cxn modelId="{017D1366-9E61-400C-94E4-A416EB46F6F9}" type="presOf" srcId="{B031D6B0-2CE2-4718-9013-BDB3B6FCE4E4}" destId="{F4AE4CD8-5FE7-4044-9C6E-CE862305DCA5}" srcOrd="0" destOrd="0" presId="urn:microsoft.com/office/officeart/2005/8/layout/bProcess2"/>
    <dgm:cxn modelId="{BC4DC546-ADF6-4010-BE4A-5A05679C14F4}" srcId="{4FD76342-AC58-444F-9B3C-050F2694A1CE}" destId="{797D70CB-7FF0-48D3-B25C-C1CF43A340EF}" srcOrd="2" destOrd="0" parTransId="{8CD32E48-B7A7-4CE6-A8B2-5134AE010BB1}" sibTransId="{57103127-7A16-4850-85E9-21DDCA4981AC}"/>
    <dgm:cxn modelId="{B018006B-04C7-4F9A-A102-FDCA68562842}" type="presOf" srcId="{69527355-114C-4B14-A971-FEDB547184EB}" destId="{3FCA2148-0A93-4AB8-BDE5-FB3F32EB8ADA}" srcOrd="0" destOrd="0" presId="urn:microsoft.com/office/officeart/2005/8/layout/bProcess2"/>
    <dgm:cxn modelId="{1A41724C-D619-4D00-80C2-B8743EA9FF3B}" srcId="{4FD76342-AC58-444F-9B3C-050F2694A1CE}" destId="{C143D8B7-C8CE-459C-B3F1-1F27DB25E107}" srcOrd="1" destOrd="0" parTransId="{E1E5C1BA-D401-45DF-B639-D3927EC968D5}" sibTransId="{B031D6B0-2CE2-4718-9013-BDB3B6FCE4E4}"/>
    <dgm:cxn modelId="{2C2A4E7A-3E48-4A98-8308-B4B364A630BC}" type="presOf" srcId="{D238794C-BFBB-4170-9F5F-D082330AF63C}" destId="{6792CEE5-8B96-48BC-A1B6-189D77357326}" srcOrd="0" destOrd="0" presId="urn:microsoft.com/office/officeart/2005/8/layout/bProcess2"/>
    <dgm:cxn modelId="{6647617D-45AD-4A10-A176-96F79812E796}" type="presOf" srcId="{B8CEF218-D5A5-4D90-9F87-9D0AD73C3EE3}" destId="{746B424A-4642-4515-8484-1235DF50420E}" srcOrd="0" destOrd="0" presId="urn:microsoft.com/office/officeart/2005/8/layout/bProcess2"/>
    <dgm:cxn modelId="{7E28F784-8B21-43D5-A23B-33E209BCB1AC}" type="presOf" srcId="{AD9B4EB9-D891-4061-B396-D55F529EA31E}" destId="{B7ACF3B7-A41C-46BF-92E1-A18BE493A186}" srcOrd="0" destOrd="0" presId="urn:microsoft.com/office/officeart/2005/8/layout/bProcess2"/>
    <dgm:cxn modelId="{C2318B89-A89E-4996-9553-804EB33EFC52}" srcId="{4FD76342-AC58-444F-9B3C-050F2694A1CE}" destId="{A5CD650B-6AAA-41F6-92B8-964E198B7EC9}" srcOrd="4" destOrd="0" parTransId="{620BD28F-3D2A-4351-9130-EFE657324812}" sibTransId="{69527355-114C-4B14-A971-FEDB547184EB}"/>
    <dgm:cxn modelId="{912BF08C-38BF-4D2C-BED3-44992805B8CB}" type="presOf" srcId="{A5CD650B-6AAA-41F6-92B8-964E198B7EC9}" destId="{A941E734-BDE3-4359-BD55-A6E6C0C15D29}" srcOrd="0" destOrd="0" presId="urn:microsoft.com/office/officeart/2005/8/layout/bProcess2"/>
    <dgm:cxn modelId="{6BEB878D-7712-4EA4-9AE7-D7E09ABDB433}" type="presOf" srcId="{C143D8B7-C8CE-459C-B3F1-1F27DB25E107}" destId="{3AA69648-0D06-44C9-B8CB-3C7D64E96DCA}" srcOrd="0" destOrd="0" presId="urn:microsoft.com/office/officeart/2005/8/layout/bProcess2"/>
    <dgm:cxn modelId="{C34FF094-D2DA-4FA1-97F1-7CB70048FBA9}" srcId="{4FD76342-AC58-444F-9B3C-050F2694A1CE}" destId="{1D27A5E2-58AA-460F-BDCC-554C1692B5C9}" srcOrd="3" destOrd="0" parTransId="{A4D344B2-80C6-49AA-B767-E1BC345DFDCD}" sibTransId="{167E1F08-2FB4-455B-A854-FE8F513EFCB1}"/>
    <dgm:cxn modelId="{C066EBB1-D4B4-44C7-8178-26BF08F2F815}" type="presOf" srcId="{4FD76342-AC58-444F-9B3C-050F2694A1CE}" destId="{E38BA28E-0BD1-42E9-A5A5-F32DE8474455}" srcOrd="0" destOrd="0" presId="urn:microsoft.com/office/officeart/2005/8/layout/bProcess2"/>
    <dgm:cxn modelId="{1DA0CEBE-65E2-44A9-A178-21B17C6C7173}" type="presOf" srcId="{1D27A5E2-58AA-460F-BDCC-554C1692B5C9}" destId="{F7DE2860-BF14-4FAB-B5BB-3D6C18021B1E}" srcOrd="0" destOrd="0" presId="urn:microsoft.com/office/officeart/2005/8/layout/bProcess2"/>
    <dgm:cxn modelId="{E0C800C6-E943-46B7-9960-26DE1AEF21CC}" srcId="{4FD76342-AC58-444F-9B3C-050F2694A1CE}" destId="{B8CEF218-D5A5-4D90-9F87-9D0AD73C3EE3}" srcOrd="0" destOrd="0" parTransId="{0A850008-5AB0-4FD6-B7AA-ADCC21AD9B0E}" sibTransId="{2E5FCB3E-89C2-4C3F-8D7D-A54E319DD348}"/>
    <dgm:cxn modelId="{D55374CF-33DC-4845-8CA4-5ED0D8C96857}" type="presOf" srcId="{A9CAA5B5-C736-46D5-9A46-D95D66641090}" destId="{3C56BD6F-C75D-44D9-B28F-C7A4A83892F1}" srcOrd="0" destOrd="0" presId="urn:microsoft.com/office/officeart/2005/8/layout/bProcess2"/>
    <dgm:cxn modelId="{441F86AB-DE07-49A5-8C66-5EF3BB9E28C4}" type="presParOf" srcId="{E38BA28E-0BD1-42E9-A5A5-F32DE8474455}" destId="{746B424A-4642-4515-8484-1235DF50420E}" srcOrd="0" destOrd="0" presId="urn:microsoft.com/office/officeart/2005/8/layout/bProcess2"/>
    <dgm:cxn modelId="{6EA7F901-7841-45E2-9647-D16E06043AA9}" type="presParOf" srcId="{E38BA28E-0BD1-42E9-A5A5-F32DE8474455}" destId="{5A33247F-CF56-4268-9E2D-5E774558CC3E}" srcOrd="1" destOrd="0" presId="urn:microsoft.com/office/officeart/2005/8/layout/bProcess2"/>
    <dgm:cxn modelId="{C39B9EC1-713B-458E-9797-F1F9C6BBF020}" type="presParOf" srcId="{E38BA28E-0BD1-42E9-A5A5-F32DE8474455}" destId="{B4152E88-CCE2-437B-95AE-DF43AE54FC45}" srcOrd="2" destOrd="0" presId="urn:microsoft.com/office/officeart/2005/8/layout/bProcess2"/>
    <dgm:cxn modelId="{3FC91646-16A4-4164-B5E7-E7AE285E1D1F}" type="presParOf" srcId="{B4152E88-CCE2-437B-95AE-DF43AE54FC45}" destId="{5488F990-B620-467D-AD71-CA3EE4D88E3E}" srcOrd="0" destOrd="0" presId="urn:microsoft.com/office/officeart/2005/8/layout/bProcess2"/>
    <dgm:cxn modelId="{2FEFB168-4B82-41FC-A699-81AB18C802AF}" type="presParOf" srcId="{B4152E88-CCE2-437B-95AE-DF43AE54FC45}" destId="{3AA69648-0D06-44C9-B8CB-3C7D64E96DCA}" srcOrd="1" destOrd="0" presId="urn:microsoft.com/office/officeart/2005/8/layout/bProcess2"/>
    <dgm:cxn modelId="{CDB8F803-2400-4A01-B811-6D1F4331C017}" type="presParOf" srcId="{E38BA28E-0BD1-42E9-A5A5-F32DE8474455}" destId="{F4AE4CD8-5FE7-4044-9C6E-CE862305DCA5}" srcOrd="3" destOrd="0" presId="urn:microsoft.com/office/officeart/2005/8/layout/bProcess2"/>
    <dgm:cxn modelId="{692D4701-16B7-4F7D-94EC-D366E4F53878}" type="presParOf" srcId="{E38BA28E-0BD1-42E9-A5A5-F32DE8474455}" destId="{78E4427C-6628-488E-894F-5DCCC29DFF6B}" srcOrd="4" destOrd="0" presId="urn:microsoft.com/office/officeart/2005/8/layout/bProcess2"/>
    <dgm:cxn modelId="{D01CDB64-986C-403D-B64E-51DDA3A0BB46}" type="presParOf" srcId="{78E4427C-6628-488E-894F-5DCCC29DFF6B}" destId="{6649262D-A294-4E9E-8CE5-31AAC3DA5021}" srcOrd="0" destOrd="0" presId="urn:microsoft.com/office/officeart/2005/8/layout/bProcess2"/>
    <dgm:cxn modelId="{69D90351-E81A-4AA9-BE84-8E3366FB06F3}" type="presParOf" srcId="{78E4427C-6628-488E-894F-5DCCC29DFF6B}" destId="{167076E8-A887-46A4-BB07-B0938AB5D5EA}" srcOrd="1" destOrd="0" presId="urn:microsoft.com/office/officeart/2005/8/layout/bProcess2"/>
    <dgm:cxn modelId="{5013E070-B1E4-4B34-B50B-FF656CA87119}" type="presParOf" srcId="{E38BA28E-0BD1-42E9-A5A5-F32DE8474455}" destId="{ABC46A2C-F80F-4301-BB6B-426D8AF8BB7C}" srcOrd="5" destOrd="0" presId="urn:microsoft.com/office/officeart/2005/8/layout/bProcess2"/>
    <dgm:cxn modelId="{F9E152A7-6CB6-4B30-BA27-1235FD4988EE}" type="presParOf" srcId="{E38BA28E-0BD1-42E9-A5A5-F32DE8474455}" destId="{A9DCA2CD-EE43-488A-86B6-7104608CE93E}" srcOrd="6" destOrd="0" presId="urn:microsoft.com/office/officeart/2005/8/layout/bProcess2"/>
    <dgm:cxn modelId="{A7F1AE32-28B3-45AC-BD32-A8F96A0232C4}" type="presParOf" srcId="{A9DCA2CD-EE43-488A-86B6-7104608CE93E}" destId="{E06750CF-410A-4BA6-9A43-9644C9DF116D}" srcOrd="0" destOrd="0" presId="urn:microsoft.com/office/officeart/2005/8/layout/bProcess2"/>
    <dgm:cxn modelId="{5CDB44CC-9907-4365-881C-4C594F7E8E26}" type="presParOf" srcId="{A9DCA2CD-EE43-488A-86B6-7104608CE93E}" destId="{F7DE2860-BF14-4FAB-B5BB-3D6C18021B1E}" srcOrd="1" destOrd="0" presId="urn:microsoft.com/office/officeart/2005/8/layout/bProcess2"/>
    <dgm:cxn modelId="{0392D203-2D21-4F2D-B530-55E60D40D8A8}" type="presParOf" srcId="{E38BA28E-0BD1-42E9-A5A5-F32DE8474455}" destId="{17109AC7-9518-4DD3-B85A-8FA51F7ECB56}" srcOrd="7" destOrd="0" presId="urn:microsoft.com/office/officeart/2005/8/layout/bProcess2"/>
    <dgm:cxn modelId="{C32DDB6E-1178-4988-B995-0DD513BFC06B}" type="presParOf" srcId="{E38BA28E-0BD1-42E9-A5A5-F32DE8474455}" destId="{E540130D-C4AC-4072-BE5A-DF5EABE94A81}" srcOrd="8" destOrd="0" presId="urn:microsoft.com/office/officeart/2005/8/layout/bProcess2"/>
    <dgm:cxn modelId="{4BE18738-B23E-40ED-A1D4-6EACD419D4BB}" type="presParOf" srcId="{E540130D-C4AC-4072-BE5A-DF5EABE94A81}" destId="{102D05C8-EDC1-4862-8E99-F4446608B124}" srcOrd="0" destOrd="0" presId="urn:microsoft.com/office/officeart/2005/8/layout/bProcess2"/>
    <dgm:cxn modelId="{DF2B09BD-C891-44F5-8185-FF2E53B6DDDD}" type="presParOf" srcId="{E540130D-C4AC-4072-BE5A-DF5EABE94A81}" destId="{A941E734-BDE3-4359-BD55-A6E6C0C15D29}" srcOrd="1" destOrd="0" presId="urn:microsoft.com/office/officeart/2005/8/layout/bProcess2"/>
    <dgm:cxn modelId="{2B912C54-8608-4ACA-B0A1-71FCDFCA9368}" type="presParOf" srcId="{E38BA28E-0BD1-42E9-A5A5-F32DE8474455}" destId="{3FCA2148-0A93-4AB8-BDE5-FB3F32EB8ADA}" srcOrd="9" destOrd="0" presId="urn:microsoft.com/office/officeart/2005/8/layout/bProcess2"/>
    <dgm:cxn modelId="{72C8F96B-C3BE-4C2A-B76B-6505E7B08D47}" type="presParOf" srcId="{E38BA28E-0BD1-42E9-A5A5-F32DE8474455}" destId="{FC039BEE-AA4D-4B3F-9D1A-5526339C9839}" srcOrd="10" destOrd="0" presId="urn:microsoft.com/office/officeart/2005/8/layout/bProcess2"/>
    <dgm:cxn modelId="{9F890E82-61CA-443E-8AB3-04835BD06C68}" type="presParOf" srcId="{FC039BEE-AA4D-4B3F-9D1A-5526339C9839}" destId="{7275790E-9687-44FA-968A-A4E0D92B2843}" srcOrd="0" destOrd="0" presId="urn:microsoft.com/office/officeart/2005/8/layout/bProcess2"/>
    <dgm:cxn modelId="{A7C3C6C9-334F-4175-8CA3-5180E73187C0}" type="presParOf" srcId="{FC039BEE-AA4D-4B3F-9D1A-5526339C9839}" destId="{3C56BD6F-C75D-44D9-B28F-C7A4A83892F1}" srcOrd="1" destOrd="0" presId="urn:microsoft.com/office/officeart/2005/8/layout/bProcess2"/>
    <dgm:cxn modelId="{486C618C-72AC-4B04-90D2-177C9CD5EAAD}" type="presParOf" srcId="{E38BA28E-0BD1-42E9-A5A5-F32DE8474455}" destId="{B7ACF3B7-A41C-46BF-92E1-A18BE493A186}" srcOrd="11" destOrd="0" presId="urn:microsoft.com/office/officeart/2005/8/layout/bProcess2"/>
    <dgm:cxn modelId="{EF3A8575-F569-405B-BCCB-42B5BCB18E67}" type="presParOf" srcId="{E38BA28E-0BD1-42E9-A5A5-F32DE8474455}" destId="{6792CEE5-8B96-48BC-A1B6-189D77357326}" srcOrd="1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B424A-4642-4515-8484-1235DF50420E}">
      <dsp:nvSpPr>
        <dsp:cNvPr id="0" name=""/>
        <dsp:cNvSpPr/>
      </dsp:nvSpPr>
      <dsp:spPr>
        <a:xfrm>
          <a:off x="216110" y="1516085"/>
          <a:ext cx="1685993" cy="1544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Comic Sans MS" panose="030F0702030302020204" pitchFamily="66" charset="0"/>
            </a:rPr>
            <a:t>Формирование команды</a:t>
          </a:r>
        </a:p>
      </dsp:txBody>
      <dsp:txXfrm>
        <a:off x="463018" y="1742217"/>
        <a:ext cx="1192177" cy="1091862"/>
      </dsp:txXfrm>
    </dsp:sp>
    <dsp:sp modelId="{5A33247F-CF56-4268-9E2D-5E774558CC3E}">
      <dsp:nvSpPr>
        <dsp:cNvPr id="0" name=""/>
        <dsp:cNvSpPr/>
      </dsp:nvSpPr>
      <dsp:spPr>
        <a:xfrm rot="10800000">
          <a:off x="690319" y="3284815"/>
          <a:ext cx="737576" cy="47615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A69648-0D06-44C9-B8CB-3C7D64E96DCA}">
      <dsp:nvSpPr>
        <dsp:cNvPr id="0" name=""/>
        <dsp:cNvSpPr/>
      </dsp:nvSpPr>
      <dsp:spPr>
        <a:xfrm>
          <a:off x="87156" y="3958625"/>
          <a:ext cx="1943901" cy="17856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Comic Sans MS" panose="030F0702030302020204" pitchFamily="66" charset="0"/>
            </a:rPr>
            <a:t>Определение направления работы</a:t>
          </a:r>
        </a:p>
      </dsp:txBody>
      <dsp:txXfrm>
        <a:off x="371834" y="4220133"/>
        <a:ext cx="1374545" cy="1262670"/>
      </dsp:txXfrm>
    </dsp:sp>
    <dsp:sp modelId="{F4AE4CD8-5FE7-4044-9C6E-CE862305DCA5}">
      <dsp:nvSpPr>
        <dsp:cNvPr id="0" name=""/>
        <dsp:cNvSpPr/>
      </dsp:nvSpPr>
      <dsp:spPr>
        <a:xfrm rot="5400000">
          <a:off x="2262767" y="4613388"/>
          <a:ext cx="737576" cy="47615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7076E8-A887-46A4-BB07-B0938AB5D5EA}">
      <dsp:nvSpPr>
        <dsp:cNvPr id="0" name=""/>
        <dsp:cNvSpPr/>
      </dsp:nvSpPr>
      <dsp:spPr>
        <a:xfrm>
          <a:off x="3205101" y="3878779"/>
          <a:ext cx="2030093" cy="19453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Comic Sans MS" panose="030F0702030302020204" pitchFamily="66" charset="0"/>
            </a:rPr>
            <a:t>Структурирование проекта, создание основных сведений </a:t>
          </a:r>
        </a:p>
      </dsp:txBody>
      <dsp:txXfrm>
        <a:off x="3502401" y="4163673"/>
        <a:ext cx="1435493" cy="1375589"/>
      </dsp:txXfrm>
    </dsp:sp>
    <dsp:sp modelId="{ABC46A2C-F80F-4301-BB6B-426D8AF8BB7C}">
      <dsp:nvSpPr>
        <dsp:cNvPr id="0" name=""/>
        <dsp:cNvSpPr/>
      </dsp:nvSpPr>
      <dsp:spPr>
        <a:xfrm>
          <a:off x="3851360" y="3042502"/>
          <a:ext cx="737576" cy="47615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DE2860-BF14-4FAB-B5BB-3D6C18021B1E}">
      <dsp:nvSpPr>
        <dsp:cNvPr id="0" name=""/>
        <dsp:cNvSpPr/>
      </dsp:nvSpPr>
      <dsp:spPr>
        <a:xfrm>
          <a:off x="3471169" y="1303726"/>
          <a:ext cx="1497958" cy="14056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Comic Sans MS" panose="030F0702030302020204" pitchFamily="66" charset="0"/>
            </a:rPr>
            <a:t>Анализ рынка</a:t>
          </a:r>
        </a:p>
      </dsp:txBody>
      <dsp:txXfrm>
        <a:off x="3690540" y="1509573"/>
        <a:ext cx="1059216" cy="993915"/>
      </dsp:txXfrm>
    </dsp:sp>
    <dsp:sp modelId="{17109AC7-9518-4DD3-B85A-8FA51F7ECB56}">
      <dsp:nvSpPr>
        <dsp:cNvPr id="0" name=""/>
        <dsp:cNvSpPr/>
      </dsp:nvSpPr>
      <dsp:spPr>
        <a:xfrm rot="5400000">
          <a:off x="5450378" y="1768451"/>
          <a:ext cx="737576" cy="47615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41E734-BDE3-4359-BD55-A6E6C0C15D29}">
      <dsp:nvSpPr>
        <dsp:cNvPr id="0" name=""/>
        <dsp:cNvSpPr/>
      </dsp:nvSpPr>
      <dsp:spPr>
        <a:xfrm>
          <a:off x="6642253" y="1303726"/>
          <a:ext cx="1497958" cy="14056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Comic Sans MS" panose="030F0702030302020204" pitchFamily="66" charset="0"/>
            </a:rPr>
            <a:t>Разработка технического решения проекта</a:t>
          </a:r>
        </a:p>
      </dsp:txBody>
      <dsp:txXfrm>
        <a:off x="6861624" y="1509573"/>
        <a:ext cx="1059216" cy="993915"/>
      </dsp:txXfrm>
    </dsp:sp>
    <dsp:sp modelId="{3FCA2148-0A93-4AB8-BDE5-FB3F32EB8ADA}">
      <dsp:nvSpPr>
        <dsp:cNvPr id="0" name=""/>
        <dsp:cNvSpPr/>
      </dsp:nvSpPr>
      <dsp:spPr>
        <a:xfrm rot="10800000">
          <a:off x="7022444" y="3065810"/>
          <a:ext cx="737576" cy="47615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6BD6F-C75D-44D9-B28F-C7A4A83892F1}">
      <dsp:nvSpPr>
        <dsp:cNvPr id="0" name=""/>
        <dsp:cNvSpPr/>
      </dsp:nvSpPr>
      <dsp:spPr>
        <a:xfrm>
          <a:off x="6327509" y="3871491"/>
          <a:ext cx="2127446" cy="1959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Comic Sans MS" panose="030F0702030302020204" pitchFamily="66" charset="0"/>
            </a:rPr>
            <a:t>Создание бизнес-плана проекта. Подсчет финансовой модели. </a:t>
          </a:r>
        </a:p>
      </dsp:txBody>
      <dsp:txXfrm>
        <a:off x="6639066" y="4158519"/>
        <a:ext cx="1504332" cy="1385897"/>
      </dsp:txXfrm>
    </dsp:sp>
    <dsp:sp modelId="{B7ACF3B7-A41C-46BF-92E1-A18BE493A186}">
      <dsp:nvSpPr>
        <dsp:cNvPr id="0" name=""/>
        <dsp:cNvSpPr/>
      </dsp:nvSpPr>
      <dsp:spPr>
        <a:xfrm rot="5400000">
          <a:off x="8626483" y="4613388"/>
          <a:ext cx="737576" cy="47615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92CEE5-8B96-48BC-A1B6-189D77357326}">
      <dsp:nvSpPr>
        <dsp:cNvPr id="0" name=""/>
        <dsp:cNvSpPr/>
      </dsp:nvSpPr>
      <dsp:spPr>
        <a:xfrm>
          <a:off x="9508635" y="3797788"/>
          <a:ext cx="2245814" cy="21073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Comic Sans MS" panose="030F0702030302020204" pitchFamily="66" charset="0"/>
            </a:rPr>
            <a:t>Подготовка к выступлению на конференции</a:t>
          </a:r>
        </a:p>
      </dsp:txBody>
      <dsp:txXfrm>
        <a:off x="9837527" y="4106404"/>
        <a:ext cx="1588030" cy="1490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6T18:48:56.45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329 158 24575,'34'0'0,"-21"-2"0,0 2 0,1 0 0,-1 1 0,0 0 0,1 1 0,-1 0 0,0 1 0,23 8 0,-13-1 0,1-1 0,0-2 0,0 0 0,0-2 0,1 0 0,0-2 0,0-1 0,0-1 0,32-2 0,-20 2 0,1 2 0,43 9 0,-37-5 0,46 2 0,-80-9 0,-6 0 0,0 0 0,0 0 0,0 0 0,1 0 0,-1 0 0,0 1 0,0 0 0,0 0 0,-1 0 0,1 0 0,0 1 0,0 0 0,4 2 0,-8-4 0,0 0 0,0 0 0,0 1 0,1-1 0,-1 0 0,0 0 0,0 0 0,0 0 0,0 0 0,0 0 0,0 1 0,0-1 0,0 0 0,0 0 0,0 0 0,0 0 0,0 1 0,0-1 0,0 0 0,0 0 0,0 0 0,0 0 0,0 0 0,0 1 0,0-1 0,0 0 0,0 0 0,0 0 0,0 0 0,0 1 0,0-1 0,0 0 0,0 0 0,0 0 0,0 0 0,0 0 0,0 0 0,-1 1 0,1-1 0,0 0 0,0 0 0,0 0 0,0 0 0,0 0 0,-1 0 0,-10 5 0,-11-1 0,-66 2 0,-112-6 0,77-3 0,100 2 0,1 0 0,-1-2 0,1-1 0,0-1 0,-25-9 0,-103-46 0,103 40 0,5 5 0,31 11 0,0 0 0,-1 0 0,2-1 0,-19-11 0,20 10 0,0 1 0,-1 0 0,1 0 0,-1 1 0,0 1 0,-19-5 0,22 6 0,0 1 0,0 0 0,-1 0 0,1 1 0,0 0 0,0 0 0,0 1 0,0 0 0,0 0 0,-14 5 0,18-5 0,0 1 0,0 0 0,1 0 0,-1 0 0,0 0 0,1 1 0,-1-1 0,1 1 0,0 0 0,0-1 0,0 1 0,0 0 0,0 0 0,0 1 0,1-1 0,0 0 0,0 0 0,0 1 0,0-1 0,0 0 0,0 7 0,-1 4 0,1 0 0,1-1 0,0 1 0,3 16 0,-3-26 0,0-1 0,1 0 0,-1 0 0,1 0 0,0 1 0,0-1 0,0 0 0,0 0 0,1 0 0,-1 0 0,1 0 0,-1-1 0,1 1 0,0 0 0,1-1 0,-1 1 0,0-1 0,1 0 0,-1 0 0,1 0 0,-1 0 0,1 0 0,0 0 0,0-1 0,0 0 0,0 1 0,0-1 0,0 0 0,0 0 0,1-1 0,-1 1 0,0-1 0,6 1 0,9-2 0,-1 0 0,1 0 0,0-2 0,-1 0 0,20-7 0,-2 1 0,16 2 0,0 2 0,1 3 0,71 5 0,-19-1 0,-10-3 0,100 3 0,-116 13 0,-58-10 0,0-1 0,24 3 0,27-6 0,-49-2 0,1 1 0,0 2 0,-1 0 0,29 7 0,-11-1 0,1-2 0,0-2 0,0-1 0,77-5 0,63 3 0,-158 2 0,0 2 0,0 0 0,32 13 0,-35-10 0,1-2 0,-1 0 0,1-1 0,30 2 0,119-6 0,-128-2 0,-95 2 0,-204-3 0,253 2 0,1-1 0,0 0 0,0 1 0,0-1 0,0 0 0,0 0 0,0-1 0,0 1 0,0-1 0,1 1 0,-1-1 0,1 0 0,-1 0 0,1 0 0,-1 0 0,1-1 0,0 1 0,0-1 0,-2-2 0,4 4 0,-1 0 0,0-1 0,1 1 0,-1 0 0,1 0 0,0-1 0,-1 1 0,1 0 0,0-1 0,0 1 0,0 0 0,0-1 0,0 1 0,0 0 0,0-1 0,0 1 0,1 0 0,0-3 0,0 3 0,0-1 0,0 0 0,0 0 0,0 1 0,1-1 0,-1 1 0,1-1 0,-1 1 0,1 0 0,-1-1 0,1 1 0,0 0 0,-1 0 0,1 0 0,4-1 0,7-2 0,0 0 0,0 1 0,0 1 0,1 0 0,-1 0 0,27 2 0,-21 0 0,0-1 0,36-6 0,15-13 0,-46 12 0,0 2 0,0 0 0,41-4 0,-34 7 0,-1-2 0,31-9 0,-20 5 0,12-5 0,-33 8 0,1 1 0,0 1 0,23-1 0,341 3 0,-191 4 0,1478-2 0,-1652 2 0,0 0 0,0 2 0,0 0 0,0 1 0,-1 1 0,1 1 0,25 13 0,-25-11 0,0 0 0,1-2 0,1 0 0,-1-1 0,44 5 0,224-10 0,-128-4 0,675 3 0,-804 2 0,1 1 0,36 9 0,-35-6 0,56 4 0,-66-8 0,0 1 0,29 7 0,-27-4 0,46 4 0,205-9 0,-142-2 0,-113 0 0,1 0 0,-1-2 0,1 0 0,-1-1 0,0-2 0,-1 0 0,1-2 0,-1 0 0,-1-1 0,0-1 0,28-18 0,-35 19 0,1 1 0,0 1 0,0 0 0,1 1 0,-1 0 0,30-6 0,94-7 0,-114 16 0,52-11 0,-54 9 0,44-4 0,13 7 0,27-1 0,-92 1 0,-1 0 0,0 0 0,0-2 0,0 0 0,-1 0 0,13-7 0,-4 1 0,-4 1 0,0 0 0,1 1 0,0 2 0,0-1 0,34-5 0,-21 6 0,61-20 0,-57 15 0,38-7 0,-70 17 0,0 0 0,0 1 0,0 0 0,0-1 0,0 1 0,0 0 0,1 0 0,-1 1 0,0-1 0,0 1 0,0-1 0,0 1 0,0 0 0,0 0 0,4 3 0,-6-3 0,1 0 0,-1 1 0,0-1 0,-1 0 0,1 1 0,0-1 0,0 1 0,-1-1 0,1 1 0,0 0 0,-1-1 0,0 1 0,1 0 0,-1-1 0,0 1 0,0 0 0,0-1 0,0 1 0,0 0 0,0-1 0,-1 1 0,1 0 0,0-1 0,-1 1 0,1-1 0,-1 1 0,0-1 0,1 1 0,-1-1 0,-2 3 0,0 3 0,0-1 0,-1 0 0,0 1 0,-1-1 0,0-1 0,1 1 0,-2-1 0,1 1 0,-1-1 0,-7 5 0,-7 3 0,-41 19 0,41-22 0,0 0 0,-18 14 0,38-24 0,-1 1 0,0-1 0,0 1 0,0-1 0,0 1 0,0-1 0,0 1 0,1 0 0,-1 0 0,0-1 0,0 1 0,1 0 0,-1 0 0,1 0 0,-1-1 0,1 1 0,-1 0 0,1 0 0,-1 0 0,1 0 0,0 0 0,-1 0 0,1 0 0,0 0 0,0 0 0,0 0 0,0 2 0,1-2 0,0 0 0,0 0 0,0 0 0,0 0 0,0 0 0,0-1 0,0 1 0,0 0 0,0 0 0,0-1 0,1 1 0,-1-1 0,0 1 0,1-1 0,-1 0 0,0 1 0,2-1 0,13 3 0,-1-2 0,23 1 0,-35-2 0,1168-4 0,-1154 3 0,0 0 0,0-2 0,23-6 0,-27 6 0,0-1 0,1 2 0,0 0 0,-1 1 0,1 0 0,18 2 0,-4 3 0,-1 3 0,32 10 0,-35-9 0,0-1 0,0-1 0,35 4 0,238-8 0,-144-5 0,-62 5 0,106-5 0,-119-12 0,-58 10 0,0 1 0,24-2 0,31 4 0,-44 2 0,0-1 0,56-10 0,-39 2 0,0 2 0,60-1 0,100 10 0,-73 0 0,-43-4 0,106 5 0,-165 2 0,1 1 0,46 15 0,-52-12 0,0-2 0,0 0 0,1-2 0,31 1 0,-34-6 0,141-2 0,-164 1-105,1 1 0,-1-1 0,0 1 0,1-1 0,-1 0 0,0 0 0,1-1 0,-1 1 0,0-1 0,0 0 0,0 1 0,4-4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6T18:48:56.45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329 158 24575,'34'0'0,"-21"-2"0,0 2 0,1 0 0,-1 1 0,0 0 0,1 1 0,-1 0 0,0 1 0,23 8 0,-13-1 0,1-1 0,0-2 0,0 0 0,0-2 0,1 0 0,0-2 0,0-1 0,0-1 0,32-2 0,-20 2 0,1 2 0,43 9 0,-37-5 0,46 2 0,-80-9 0,-6 0 0,0 0 0,0 0 0,0 0 0,1 0 0,-1 0 0,0 1 0,0 0 0,0 0 0,-1 0 0,1 0 0,0 1 0,0 0 0,4 2 0,-8-4 0,0 0 0,0 0 0,0 1 0,1-1 0,-1 0 0,0 0 0,0 0 0,0 0 0,0 0 0,0 0 0,0 1 0,0-1 0,0 0 0,0 0 0,0 0 0,0 0 0,0 1 0,0-1 0,0 0 0,0 0 0,0 0 0,0 0 0,0 0 0,0 1 0,0-1 0,0 0 0,0 0 0,0 0 0,0 0 0,0 1 0,0-1 0,0 0 0,0 0 0,0 0 0,0 0 0,0 0 0,0 0 0,-1 1 0,1-1 0,0 0 0,0 0 0,0 0 0,0 0 0,0 0 0,-1 0 0,-10 5 0,-11-1 0,-66 2 0,-112-6 0,77-3 0,100 2 0,1 0 0,-1-2 0,1-1 0,0-1 0,-25-9 0,-103-46 0,103 40 0,5 5 0,31 11 0,0 0 0,-1 0 0,2-1 0,-19-11 0,20 10 0,0 1 0,-1 0 0,1 0 0,-1 1 0,0 1 0,-19-5 0,22 6 0,0 1 0,0 0 0,-1 0 0,1 1 0,0 0 0,0 0 0,0 1 0,0 0 0,0 0 0,-14 5 0,18-5 0,0 1 0,0 0 0,1 0 0,-1 0 0,0 0 0,1 1 0,-1-1 0,1 1 0,0 0 0,0-1 0,0 1 0,0 0 0,0 0 0,0 1 0,1-1 0,0 0 0,0 0 0,0 1 0,0-1 0,0 0 0,0 7 0,-1 4 0,1 0 0,1-1 0,0 1 0,3 16 0,-3-26 0,0-1 0,1 0 0,-1 0 0,1 0 0,0 1 0,0-1 0,0 0 0,0 0 0,1 0 0,-1 0 0,1 0 0,-1-1 0,1 1 0,0 0 0,1-1 0,-1 1 0,0-1 0,1 0 0,-1 0 0,1 0 0,-1 0 0,1 0 0,0 0 0,0-1 0,0 0 0,0 1 0,0-1 0,0 0 0,0 0 0,1-1 0,-1 1 0,0-1 0,6 1 0,9-2 0,-1 0 0,1 0 0,0-2 0,-1 0 0,20-7 0,-2 1 0,16 2 0,0 2 0,1 3 0,71 5 0,-19-1 0,-10-3 0,100 3 0,-116 13 0,-58-10 0,0-1 0,24 3 0,27-6 0,-49-2 0,1 1 0,0 2 0,-1 0 0,29 7 0,-11-1 0,1-2 0,0-2 0,0-1 0,77-5 0,63 3 0,-158 2 0,0 2 0,0 0 0,32 13 0,-35-10 0,1-2 0,-1 0 0,1-1 0,30 2 0,119-6 0,-128-2 0,-95 2 0,-204-3 0,253 2 0,1-1 0,0 0 0,0 1 0,0-1 0,0 0 0,0 0 0,0-1 0,0 1 0,0-1 0,1 1 0,-1-1 0,1 0 0,-1 0 0,1 0 0,-1 0 0,1-1 0,0 1 0,0-1 0,-2-2 0,4 4 0,-1 0 0,0-1 0,1 1 0,-1 0 0,1 0 0,0-1 0,-1 1 0,1 0 0,0-1 0,0 1 0,0 0 0,0-1 0,0 1 0,0 0 0,0-1 0,0 1 0,1 0 0,0-3 0,0 3 0,0-1 0,0 0 0,0 0 0,0 1 0,1-1 0,-1 1 0,1-1 0,-1 1 0,1 0 0,-1-1 0,1 1 0,0 0 0,-1 0 0,1 0 0,4-1 0,7-2 0,0 0 0,0 1 0,0 1 0,1 0 0,-1 0 0,27 2 0,-21 0 0,0-1 0,36-6 0,15-13 0,-46 12 0,0 2 0,0 0 0,41-4 0,-34 7 0,-1-2 0,31-9 0,-20 5 0,12-5 0,-33 8 0,1 1 0,0 1 0,23-1 0,341 3 0,-191 4 0,1478-2 0,-1652 2 0,0 0 0,0 2 0,0 0 0,0 1 0,-1 1 0,1 1 0,25 13 0,-25-11 0,0 0 0,1-2 0,1 0 0,-1-1 0,44 5 0,224-10 0,-128-4 0,675 3 0,-804 2 0,1 1 0,36 9 0,-35-6 0,56 4 0,-66-8 0,0 1 0,29 7 0,-27-4 0,46 4 0,205-9 0,-142-2 0,-113 0 0,1 0 0,-1-2 0,1 0 0,-1-1 0,0-2 0,-1 0 0,1-2 0,-1 0 0,-1-1 0,0-1 0,28-18 0,-35 19 0,1 1 0,0 1 0,0 0 0,1 1 0,-1 0 0,30-6 0,94-7 0,-114 16 0,52-11 0,-54 9 0,44-4 0,13 7 0,27-1 0,-92 1 0,-1 0 0,0 0 0,0-2 0,0 0 0,-1 0 0,13-7 0,-4 1 0,-4 1 0,0 0 0,1 1 0,0 2 0,0-1 0,34-5 0,-21 6 0,61-20 0,-57 15 0,38-7 0,-70 17 0,0 0 0,0 1 0,0 0 0,0-1 0,0 1 0,0 0 0,1 0 0,-1 1 0,0-1 0,0 1 0,0-1 0,0 1 0,0 0 0,0 0 0,4 3 0,-6-3 0,1 0 0,-1 1 0,0-1 0,-1 0 0,1 1 0,0-1 0,0 1 0,-1-1 0,1 1 0,0 0 0,-1-1 0,0 1 0,1 0 0,-1-1 0,0 1 0,0 0 0,0-1 0,0 1 0,0 0 0,0-1 0,-1 1 0,1 0 0,0-1 0,-1 1 0,1-1 0,-1 1 0,0-1 0,1 1 0,-1-1 0,-2 3 0,0 3 0,0-1 0,-1 0 0,0 1 0,-1-1 0,0-1 0,1 1 0,-2-1 0,1 1 0,-1-1 0,-7 5 0,-7 3 0,-41 19 0,41-22 0,0 0 0,-18 14 0,38-24 0,-1 1 0,0-1 0,0 1 0,0-1 0,0 1 0,0-1 0,0 1 0,1 0 0,-1 0 0,0-1 0,0 1 0,1 0 0,-1 0 0,1 0 0,-1-1 0,1 1 0,-1 0 0,1 0 0,-1 0 0,1 0 0,0 0 0,-1 0 0,1 0 0,0 0 0,0 0 0,0 0 0,0 2 0,1-2 0,0 0 0,0 0 0,0 0 0,0 0 0,0 0 0,0-1 0,0 1 0,0 0 0,0 0 0,0-1 0,1 1 0,-1-1 0,0 1 0,1-1 0,-1 0 0,0 1 0,2-1 0,13 3 0,-1-2 0,23 1 0,-35-2 0,1168-4 0,-1154 3 0,0 0 0,0-2 0,23-6 0,-27 6 0,0-1 0,1 2 0,0 0 0,-1 1 0,1 0 0,18 2 0,-4 3 0,-1 3 0,32 10 0,-35-9 0,0-1 0,0-1 0,35 4 0,238-8 0,-144-5 0,-62 5 0,106-5 0,-119-12 0,-58 10 0,0 1 0,24-2 0,31 4 0,-44 2 0,0-1 0,56-10 0,-39 2 0,0 2 0,60-1 0,100 10 0,-73 0 0,-43-4 0,106 5 0,-165 2 0,1 1 0,46 15 0,-52-12 0,0-2 0,0 0 0,1-2 0,31 1 0,-34-6 0,141-2 0,-164 1-105,1 1 0,-1-1 0,0 1 0,1-1 0,-1 0 0,0 0 0,1-1 0,-1 1 0,0-1 0,0 0 0,0 1 0,4-4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6T18:48:56.45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329 158 24575,'34'0'0,"-21"-2"0,0 2 0,1 0 0,-1 1 0,0 0 0,1 1 0,-1 0 0,0 1 0,23 8 0,-13-1 0,1-1 0,0-2 0,0 0 0,0-2 0,1 0 0,0-2 0,0-1 0,0-1 0,32-2 0,-20 2 0,1 2 0,43 9 0,-37-5 0,46 2 0,-80-9 0,-6 0 0,0 0 0,0 0 0,0 0 0,1 0 0,-1 0 0,0 1 0,0 0 0,0 0 0,-1 0 0,1 0 0,0 1 0,0 0 0,4 2 0,-8-4 0,0 0 0,0 0 0,0 1 0,1-1 0,-1 0 0,0 0 0,0 0 0,0 0 0,0 0 0,0 0 0,0 1 0,0-1 0,0 0 0,0 0 0,0 0 0,0 0 0,0 1 0,0-1 0,0 0 0,0 0 0,0 0 0,0 0 0,0 0 0,0 1 0,0-1 0,0 0 0,0 0 0,0 0 0,0 0 0,0 1 0,0-1 0,0 0 0,0 0 0,0 0 0,0 0 0,0 0 0,0 0 0,-1 1 0,1-1 0,0 0 0,0 0 0,0 0 0,0 0 0,0 0 0,-1 0 0,-10 5 0,-11-1 0,-66 2 0,-112-6 0,77-3 0,100 2 0,1 0 0,-1-2 0,1-1 0,0-1 0,-25-9 0,-103-46 0,103 40 0,5 5 0,31 11 0,0 0 0,-1 0 0,2-1 0,-19-11 0,20 10 0,0 1 0,-1 0 0,1 0 0,-1 1 0,0 1 0,-19-5 0,22 6 0,0 1 0,0 0 0,-1 0 0,1 1 0,0 0 0,0 0 0,0 1 0,0 0 0,0 0 0,-14 5 0,18-5 0,0 1 0,0 0 0,1 0 0,-1 0 0,0 0 0,1 1 0,-1-1 0,1 1 0,0 0 0,0-1 0,0 1 0,0 0 0,0 0 0,0 1 0,1-1 0,0 0 0,0 0 0,0 1 0,0-1 0,0 0 0,0 7 0,-1 4 0,1 0 0,1-1 0,0 1 0,3 16 0,-3-26 0,0-1 0,1 0 0,-1 0 0,1 0 0,0 1 0,0-1 0,0 0 0,0 0 0,1 0 0,-1 0 0,1 0 0,-1-1 0,1 1 0,0 0 0,1-1 0,-1 1 0,0-1 0,1 0 0,-1 0 0,1 0 0,-1 0 0,1 0 0,0 0 0,0-1 0,0 0 0,0 1 0,0-1 0,0 0 0,0 0 0,1-1 0,-1 1 0,0-1 0,6 1 0,9-2 0,-1 0 0,1 0 0,0-2 0,-1 0 0,20-7 0,-2 1 0,16 2 0,0 2 0,1 3 0,71 5 0,-19-1 0,-10-3 0,100 3 0,-116 13 0,-58-10 0,0-1 0,24 3 0,27-6 0,-49-2 0,1 1 0,0 2 0,-1 0 0,29 7 0,-11-1 0,1-2 0,0-2 0,0-1 0,77-5 0,63 3 0,-158 2 0,0 2 0,0 0 0,32 13 0,-35-10 0,1-2 0,-1 0 0,1-1 0,30 2 0,119-6 0,-128-2 0,-95 2 0,-204-3 0,253 2 0,1-1 0,0 0 0,0 1 0,0-1 0,0 0 0,0 0 0,0-1 0,0 1 0,0-1 0,1 1 0,-1-1 0,1 0 0,-1 0 0,1 0 0,-1 0 0,1-1 0,0 1 0,0-1 0,-2-2 0,4 4 0,-1 0 0,0-1 0,1 1 0,-1 0 0,1 0 0,0-1 0,-1 1 0,1 0 0,0-1 0,0 1 0,0 0 0,0-1 0,0 1 0,0 0 0,0-1 0,0 1 0,1 0 0,0-3 0,0 3 0,0-1 0,0 0 0,0 0 0,0 1 0,1-1 0,-1 1 0,1-1 0,-1 1 0,1 0 0,-1-1 0,1 1 0,0 0 0,-1 0 0,1 0 0,4-1 0,7-2 0,0 0 0,0 1 0,0 1 0,1 0 0,-1 0 0,27 2 0,-21 0 0,0-1 0,36-6 0,15-13 0,-46 12 0,0 2 0,0 0 0,41-4 0,-34 7 0,-1-2 0,31-9 0,-20 5 0,12-5 0,-33 8 0,1 1 0,0 1 0,23-1 0,341 3 0,-191 4 0,1478-2 0,-1652 2 0,0 0 0,0 2 0,0 0 0,0 1 0,-1 1 0,1 1 0,25 13 0,-25-11 0,0 0 0,1-2 0,1 0 0,-1-1 0,44 5 0,224-10 0,-128-4 0,675 3 0,-804 2 0,1 1 0,36 9 0,-35-6 0,56 4 0,-66-8 0,0 1 0,29 7 0,-27-4 0,46 4 0,205-9 0,-142-2 0,-113 0 0,1 0 0,-1-2 0,1 0 0,-1-1 0,0-2 0,-1 0 0,1-2 0,-1 0 0,-1-1 0,0-1 0,28-18 0,-35 19 0,1 1 0,0 1 0,0 0 0,1 1 0,-1 0 0,30-6 0,94-7 0,-114 16 0,52-11 0,-54 9 0,44-4 0,13 7 0,27-1 0,-92 1 0,-1 0 0,0 0 0,0-2 0,0 0 0,-1 0 0,13-7 0,-4 1 0,-4 1 0,0 0 0,1 1 0,0 2 0,0-1 0,34-5 0,-21 6 0,61-20 0,-57 15 0,38-7 0,-70 17 0,0 0 0,0 1 0,0 0 0,0-1 0,0 1 0,0 0 0,1 0 0,-1 1 0,0-1 0,0 1 0,0-1 0,0 1 0,0 0 0,0 0 0,4 3 0,-6-3 0,1 0 0,-1 1 0,0-1 0,-1 0 0,1 1 0,0-1 0,0 1 0,-1-1 0,1 1 0,0 0 0,-1-1 0,0 1 0,1 0 0,-1-1 0,0 1 0,0 0 0,0-1 0,0 1 0,0 0 0,0-1 0,-1 1 0,1 0 0,0-1 0,-1 1 0,1-1 0,-1 1 0,0-1 0,1 1 0,-1-1 0,-2 3 0,0 3 0,0-1 0,-1 0 0,0 1 0,-1-1 0,0-1 0,1 1 0,-2-1 0,1 1 0,-1-1 0,-7 5 0,-7 3 0,-41 19 0,41-22 0,0 0 0,-18 14 0,38-24 0,-1 1 0,0-1 0,0 1 0,0-1 0,0 1 0,0-1 0,0 1 0,1 0 0,-1 0 0,0-1 0,0 1 0,1 0 0,-1 0 0,1 0 0,-1-1 0,1 1 0,-1 0 0,1 0 0,-1 0 0,1 0 0,0 0 0,-1 0 0,1 0 0,0 0 0,0 0 0,0 0 0,0 2 0,1-2 0,0 0 0,0 0 0,0 0 0,0 0 0,0 0 0,0-1 0,0 1 0,0 0 0,0 0 0,0-1 0,1 1 0,-1-1 0,0 1 0,1-1 0,-1 0 0,0 1 0,2-1 0,13 3 0,-1-2 0,23 1 0,-35-2 0,1168-4 0,-1154 3 0,0 0 0,0-2 0,23-6 0,-27 6 0,0-1 0,1 2 0,0 0 0,-1 1 0,1 0 0,18 2 0,-4 3 0,-1 3 0,32 10 0,-35-9 0,0-1 0,0-1 0,35 4 0,238-8 0,-144-5 0,-62 5 0,106-5 0,-119-12 0,-58 10 0,0 1 0,24-2 0,31 4 0,-44 2 0,0-1 0,56-10 0,-39 2 0,0 2 0,60-1 0,100 10 0,-73 0 0,-43-4 0,106 5 0,-165 2 0,1 1 0,46 15 0,-52-12 0,0-2 0,0 0 0,1-2 0,31 1 0,-34-6 0,141-2 0,-164 1-105,1 1 0,-1-1 0,0 1 0,1-1 0,-1 0 0,0 0 0,1-1 0,-1 1 0,0-1 0,0 0 0,0 1 0,4-4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9CB6C-2727-4697-936B-34DB13D07859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87BD1-C61D-4939-ABB8-AE6816FBD1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252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059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Мониторинг состояния ЛЭП является важной задачей для обеспечения эффективной работы электросистемы. </a:t>
            </a:r>
            <a:b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Роботы-ползуны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- это отличное передовое решение для мониторинга ЛЭП.</a:t>
            </a:r>
            <a:b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Эти робототехнические устройства, способные передвигаться на горизонтальных поверхностях, и призваны автоматизировано и точно выполнять опасную и рутинную работу по анализу состояния высоковольтных ЛЭП.</a:t>
            </a:r>
            <a:b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Но текущие РП ограничены в преодолении изоляторов, что ограничивает их мобильность. Модернизация робота-ползуна</a:t>
            </a:r>
            <a:r>
              <a:rPr lang="en-U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и небольшое внедрение в конструкцию вышки ЛЭП позволит решить эту проблему.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4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941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Чтобы повысить мобильность робота-ползуна, было решено:</a:t>
            </a:r>
          </a:p>
          <a:p>
            <a:r>
              <a:rPr lang="ru-RU" dirty="0"/>
              <a:t>использовать подвижные зацепов, робот будет оснащен механизмом, который позволяет "лапкам" разжиматься и зацепляться за рельсу при достижении определенной точки. После этого он может двигаться вдоль рельсы до следующего изолятора, где заново зацепится за провод, используя свои лапки.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264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Для </a:t>
            </a:r>
            <a:r>
              <a:rPr lang="ru-RU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преодолевания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герлянды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изоляторов на высоковольтных линиях, было решено внедрить в конструкцию вышки </a:t>
            </a:r>
            <a:r>
              <a:rPr lang="ru-RU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рельсу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, за которую робот-ползун будет </a:t>
            </a:r>
            <a:r>
              <a:rPr lang="ru-RU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перецеплятьтся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631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1. Подвижные механизмы: Робот-ползун SKYSWEEPER 11109 оснащен подвижными механизмами в лапках, позволяющими им разжиматься и зацепляться за рельсу или провод в зависимости от ситуации.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2.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Разжатие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лапок: При приближении к рельсе механизмы в лапках робота разжимают их, позволяя лапкам свободно зацепиться за рельсу по обе стороны от изолятора.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3. Фиксация на рельсе: Робот фиксируется на рельсе и начинает движение вдоль него, используя рельсу вместо провода для перемещения.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4. Достижение следующего изолятора: При достижении следующего изолятора, механизмы в лапках робота позволяют им разжаться от рельсы и снова зацепиться за провод.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5. Возврат на провод: Робот снова зацепляется за провод и продолжает движение от одного изолятора к другому, используя свои лапки для зацепления и движения.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Принцип подвижных зацепов обеспечивает роботу-ползуну возможность эффективно и устойчиво перемещаться по проводам ЛЭП, используя рельсы для облегчения передвижения между изоляторами. Этот метод позволяет роботу безопасно и эффективно осуществлять свои функции обслуживания и инспекции ЛЭП, обеспечивая плавное и контролируемое движение по нестандартной поверхности проводов.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093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Главное </a:t>
            </a:r>
            <a:r>
              <a:rPr lang="ru-RU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преимущество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робота-ползуна Power Line </a:t>
            </a:r>
            <a:r>
              <a:rPr lang="ru-RU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Inspection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Robot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SKYSWEEPER 11109 заключается в его способности </a:t>
            </a:r>
            <a:r>
              <a:rPr lang="ru-RU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автоматически осуществлять мониторинг состояния ЛЭП без необходимости присутствия оператора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. </a:t>
            </a:r>
            <a:r>
              <a:rPr lang="ru-RU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Робот может преодолевать сложные территории и обследовать ЛЭП в труднодоступных местах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. Он также </a:t>
            </a:r>
            <a:r>
              <a:rPr lang="ru-RU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обладает более широким спектром функций, таких как обнаружение повреждений, измерение параметров и передача данных в режиме реального времени</a:t>
            </a:r>
            <a:r>
              <a:rPr lang="ru-RU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. Однако, недостатком </a:t>
            </a:r>
            <a:r>
              <a:rPr lang="ru-RU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робота-ползуна сложность в разработке ПО. Но низкая стоимость робота и его комплектующих призвана снизить затраты при мониторинге ЛЭП.</a:t>
            </a:r>
            <a:endParaRPr lang="ru-RU" sz="1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987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Тут должны быть аналоги, но аналогов </a:t>
            </a:r>
            <a:r>
              <a:rPr lang="ru-RU" dirty="0" err="1"/>
              <a:t>преодолевания</a:t>
            </a:r>
            <a:r>
              <a:rPr lang="ru-RU" dirty="0"/>
              <a:t> изоляторов нет.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894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483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002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Тут должны быть аналоги, но аналогов </a:t>
            </a:r>
            <a:r>
              <a:rPr lang="ru-RU" dirty="0" err="1"/>
              <a:t>преодолевания</a:t>
            </a:r>
            <a:r>
              <a:rPr lang="ru-RU" dirty="0"/>
              <a:t> изоляторов нет.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682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Тут должны быть аналоги, но аналогов </a:t>
            </a:r>
            <a:r>
              <a:rPr lang="ru-RU" dirty="0" err="1"/>
              <a:t>преодолевания</a:t>
            </a:r>
            <a:r>
              <a:rPr lang="ru-RU" dirty="0"/>
              <a:t> изоляторов нет.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747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### Рыночный объем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Энергетическая отрасль является основополагающей и представляет собой значительный сегмент мировой экономики. Обслуживание и ремонт ЛЭП являются ключевыми аспектами обеспечения непрерывной работы энергосистем. Разработка инновационных технологий вроде "Робот-ползун" в области инспекции и обслуживания ЛЭП имеет большой потенциал для улучшения и оптимизации этого процесса.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### Тенденции рынка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1. Автоматизация и технологический прогресс: Растущий интерес к автоматизации в энергетической отрасли поощряет развитие инновационных технологий, таких как роботы для обслуживания ЛЭП.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2. Безопасность и эффективность: Компании в энергетическом секторе постоянно стремятся повысить уровень безопасности и эффективности процессов обслуживания и ремонта ЛЭП.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### Конкурентная среда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1. Традиционные методы обслуживания: В настоящее время большинство работ по обслуживанию ЛЭП выполняются при помощи человеческого труда и специализированной техники.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2. Инновации в области робототехники: На рынке появляются новые технологии и компании, предлагающие роботов и автономные системы для инспекции и обслуживания ЛЭП.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### Потенциальные клиенты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1. Энергетические компании и учреждения: Крупные и средние энергетические компании, а также государственные учреждения, ответственные за обслуживание инфраструктуры ЛЭП.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2. Инженерные и консалтинговые компании: Организации, предоставляющие инженерные услуги и консалтинг в области энергетики.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### Ключевые преимущества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1. Инновационные технологии: "Робот-ползун" представляет собой уникальную технологию, способную снизить риски и улучшить эффективность обслуживания ЛЭП.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2. Увеличение безопасности и снижение времени простоя: Применение роботов позволит уменьшить риск для людей, работающих на ЛЭП, и сократить время простоя систем во время обслуживания.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Этот анализ рынка демонстрирует, что существует значительный спрос на инновационные решения в области обслуживания ЛЭП, и проект "Робот-ползун" имеет потенциал для успешного позиционирования на этом растущем рынке.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87BD1-C61D-4939-ABB8-AE6816FBD15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69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065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14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97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7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36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96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80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8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34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91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2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1.png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5.png"/><Relationship Id="rId4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2.gif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5" name="Rectangle 2067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4B8A40B-A3FC-4391-4EBB-2B451EDF99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1" r="2" b="8991"/>
          <a:stretch/>
        </p:blipFill>
        <p:spPr bwMode="auto">
          <a:xfrm>
            <a:off x="-2" y="10"/>
            <a:ext cx="8668512" cy="6857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6" name="Rectangle 2069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0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91B86-8106-6C87-1307-F23CF7C4B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2662253"/>
          </a:xfrm>
        </p:spPr>
        <p:txBody>
          <a:bodyPr anchor="b">
            <a:normAutofit/>
          </a:bodyPr>
          <a:lstStyle/>
          <a:p>
            <a:r>
              <a:rPr lang="ru-RU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Мобильный робот-ползун для мониторинга ЛЭП</a:t>
            </a:r>
          </a:p>
        </p:txBody>
      </p:sp>
      <p:sp>
        <p:nvSpPr>
          <p:cNvPr id="2067" name="Rectangle 207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9" name="Rectangle 207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370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BFEE1503-ABAD-0769-DA47-0B5511B2B0BC}"/>
              </a:ext>
            </a:extLst>
          </p:cNvPr>
          <p:cNvSpPr txBox="1">
            <a:spLocks/>
          </p:cNvSpPr>
          <p:nvPr/>
        </p:nvSpPr>
        <p:spPr>
          <a:xfrm>
            <a:off x="2530873" y="596412"/>
            <a:ext cx="6956028" cy="12081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PLUSHECHKA-TEAM</a:t>
            </a:r>
            <a:r>
              <a:rPr lang="ru-RU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это..</a:t>
            </a:r>
          </a:p>
        </p:txBody>
      </p:sp>
      <p:pic>
        <p:nvPicPr>
          <p:cNvPr id="6" name="Рисунок 5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4069FD90-ECFA-A8F7-6E14-B676CB123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8812" y="112194"/>
            <a:ext cx="751407" cy="6879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253038-9F6B-8479-5770-716E4BA2FA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896"/>
          <a:stretch/>
        </p:blipFill>
        <p:spPr>
          <a:xfrm>
            <a:off x="583430" y="1466623"/>
            <a:ext cx="2121669" cy="2041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885B30-AF29-5445-2412-69E98F31A12E}"/>
              </a:ext>
            </a:extLst>
          </p:cNvPr>
          <p:cNvSpPr txBox="1"/>
          <p:nvPr/>
        </p:nvSpPr>
        <p:spPr>
          <a:xfrm>
            <a:off x="569886" y="3637721"/>
            <a:ext cx="259709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Ликутин</a:t>
            </a: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Иван</a:t>
            </a:r>
            <a:b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285750" indent="-285750">
              <a:buSzPct val="150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Спикер</a:t>
            </a:r>
          </a:p>
          <a:p>
            <a:pPr marL="285750" indent="-285750">
              <a:buSzPct val="150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Аналитик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28663C5-8E62-53BD-CC61-5DBBB1673A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379"/>
          <a:stretch/>
        </p:blipFill>
        <p:spPr>
          <a:xfrm>
            <a:off x="3630456" y="2150855"/>
            <a:ext cx="1949444" cy="2197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Изображение выглядит как мультфильм, рисунок, графическая вставка, зарисовка&#10;&#10;Автоматически созданное описание">
            <a:extLst>
              <a:ext uri="{FF2B5EF4-FFF2-40B4-BE49-F238E27FC236}">
                <a16:creationId xmlns:a16="http://schemas.microsoft.com/office/drawing/2014/main" id="{98051E29-A8A9-6346-CBA4-E6B92341E4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532" y="1706303"/>
            <a:ext cx="1440346" cy="88910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A5AFE9C-74F5-3914-19EE-B1C0FAA0E595}"/>
              </a:ext>
            </a:extLst>
          </p:cNvPr>
          <p:cNvSpPr txBox="1"/>
          <p:nvPr/>
        </p:nvSpPr>
        <p:spPr>
          <a:xfrm>
            <a:off x="3414146" y="4437895"/>
            <a:ext cx="2939845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Кузнецова Екатерина</a:t>
            </a:r>
            <a:b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285750" indent="-285750">
              <a:buSzPct val="150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Лидер команды</a:t>
            </a:r>
          </a:p>
          <a:p>
            <a:pPr marL="285750" indent="-285750">
              <a:buSzPct val="150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Дизайнер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ED1A35E-4793-A0F0-E2CD-957B7F70C5A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692" t="14792" r="39895" b="52999"/>
          <a:stretch/>
        </p:blipFill>
        <p:spPr>
          <a:xfrm>
            <a:off x="6612102" y="1622864"/>
            <a:ext cx="2197353" cy="20671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C96430C-EF9B-69BD-3869-38CCE345ECF5}"/>
              </a:ext>
            </a:extLst>
          </p:cNvPr>
          <p:cNvSpPr txBox="1"/>
          <p:nvPr/>
        </p:nvSpPr>
        <p:spPr>
          <a:xfrm>
            <a:off x="6601159" y="3822342"/>
            <a:ext cx="25970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Кочнев Дмитрий</a:t>
            </a:r>
            <a:b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285750" indent="-285750">
              <a:buSzPct val="150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Тестировщик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DB4EF56-26E9-47FC-460F-29D98C8AE55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210" t="31741" r="34681" b="39889"/>
          <a:stretch/>
        </p:blipFill>
        <p:spPr>
          <a:xfrm>
            <a:off x="9605439" y="2150854"/>
            <a:ext cx="2197353" cy="1850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4A20527-5084-83F1-3485-4078B7E024CB}"/>
              </a:ext>
            </a:extLst>
          </p:cNvPr>
          <p:cNvSpPr txBox="1"/>
          <p:nvPr/>
        </p:nvSpPr>
        <p:spPr>
          <a:xfrm>
            <a:off x="9605439" y="4132057"/>
            <a:ext cx="25970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Кулаков Артем</a:t>
            </a:r>
            <a:b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285750" indent="-285750">
              <a:buSzPct val="150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Разработчик</a:t>
            </a:r>
          </a:p>
        </p:txBody>
      </p:sp>
    </p:spTree>
    <p:extLst>
      <p:ext uri="{BB962C8B-B14F-4D97-AF65-F5344CB8AC3E}">
        <p14:creationId xmlns:p14="http://schemas.microsoft.com/office/powerpoint/2010/main" val="2535191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8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431A9-01DC-9AB6-3196-3FB9461D5CF5}"/>
              </a:ext>
            </a:extLst>
          </p:cNvPr>
          <p:cNvSpPr txBox="1"/>
          <p:nvPr/>
        </p:nvSpPr>
        <p:spPr>
          <a:xfrm>
            <a:off x="384463" y="225806"/>
            <a:ext cx="4443154" cy="1087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Актуальность</a:t>
            </a:r>
            <a:endParaRPr lang="en-US" sz="3400" b="1" dirty="0">
              <a:solidFill>
                <a:schemeClr val="bg1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F3D66BEA-4468-C612-C7A9-EE3859538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464" y="60616"/>
            <a:ext cx="612670" cy="5608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B74E1DC2-2940-B6BD-D638-1C95E2381AA3}"/>
                  </a:ext>
                </a:extLst>
              </p14:cNvPr>
              <p14:cNvContentPartPr/>
              <p14:nvPr/>
            </p14:nvContentPartPr>
            <p14:xfrm>
              <a:off x="379221" y="2200133"/>
              <a:ext cx="4626360" cy="15012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B74E1DC2-2940-B6BD-D638-1C95E2381A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6581" y="2137133"/>
                <a:ext cx="4752000" cy="275760"/>
              </a:xfrm>
              <a:prstGeom prst="rect">
                <a:avLst/>
              </a:prstGeom>
            </p:spPr>
          </p:pic>
        </mc:Fallback>
      </mc:AlternateContent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F34056E-A1E6-ABA0-3B02-E998D6E7BBDA}"/>
              </a:ext>
            </a:extLst>
          </p:cNvPr>
          <p:cNvCxnSpPr/>
          <p:nvPr/>
        </p:nvCxnSpPr>
        <p:spPr>
          <a:xfrm>
            <a:off x="411479" y="1470937"/>
            <a:ext cx="460857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261570C-21E6-CF72-05F6-68035AB470C9}"/>
              </a:ext>
            </a:extLst>
          </p:cNvPr>
          <p:cNvSpPr txBox="1"/>
          <p:nvPr/>
        </p:nvSpPr>
        <p:spPr>
          <a:xfrm>
            <a:off x="411479" y="1579957"/>
            <a:ext cx="4594101" cy="49366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700" b="1" dirty="0">
                <a:solidFill>
                  <a:schemeClr val="bg1"/>
                </a:solidFill>
                <a:latin typeface="Comic Sans MS" panose="030F0702030302020204" pitchFamily="66" charset="0"/>
              </a:rPr>
              <a:t>Мониторинг состояния ЛЭП </a:t>
            </a: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является важной задачей для обеспечения эффективной работы электросистемы.</a:t>
            </a:r>
            <a:b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700" b="1" dirty="0">
                <a:solidFill>
                  <a:schemeClr val="bg1"/>
                </a:solidFill>
                <a:latin typeface="Comic Sans MS" panose="030F0702030302020204" pitchFamily="66" charset="0"/>
              </a:rPr>
              <a:t>Роботы-ползуны (РП)</a:t>
            </a: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 - это отличное передовое решение для мониторинга ЛЭП.</a:t>
            </a:r>
            <a:b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Эти робототехнические устройства, способные передвигаться на горизонтальных поверхностях, и призваны автоматизировано и точно выполнять опасную и рутинную работу по анализу состояния высоковольтных ЛЭП.</a:t>
            </a:r>
            <a:b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Но текущие РП ограничены в преодолении изоляторов, что ограничивает их мобильность. </a:t>
            </a:r>
            <a:b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Модернизация робота-ползуна</a:t>
            </a:r>
            <a:r>
              <a:rPr lang="en-US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и небольшое внедрение в конструкцию вышки ЛЭП позволит решить эту проблему.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5E7A0CE-A352-C288-C2A8-888488EAEE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" b="12467"/>
          <a:stretch/>
        </p:blipFill>
        <p:spPr bwMode="auto">
          <a:xfrm>
            <a:off x="6096000" y="621510"/>
            <a:ext cx="5318574" cy="56034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10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D431A9-01DC-9AB6-3196-3FB9461D5CF5}"/>
              </a:ext>
            </a:extLst>
          </p:cNvPr>
          <p:cNvSpPr txBox="1"/>
          <p:nvPr/>
        </p:nvSpPr>
        <p:spPr>
          <a:xfrm>
            <a:off x="3991897" y="30694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Comic Sans MS" panose="030F0702030302020204" pitchFamily="66" charset="0"/>
              </a:rPr>
              <a:t>Цель и задачи</a:t>
            </a:r>
          </a:p>
        </p:txBody>
      </p:sp>
      <p:pic>
        <p:nvPicPr>
          <p:cNvPr id="4" name="Рисунок 3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F3D66BEA-4468-C612-C7A9-EE3859538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4723" y="1113833"/>
            <a:ext cx="509175" cy="4661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AFB517-2A7B-47A1-564E-35C7DA37D950}"/>
              </a:ext>
            </a:extLst>
          </p:cNvPr>
          <p:cNvSpPr txBox="1"/>
          <p:nvPr/>
        </p:nvSpPr>
        <p:spPr>
          <a:xfrm>
            <a:off x="943897" y="148190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61570C-21E6-CF72-05F6-68035AB470C9}"/>
              </a:ext>
            </a:extLst>
          </p:cNvPr>
          <p:cNvSpPr txBox="1"/>
          <p:nvPr/>
        </p:nvSpPr>
        <p:spPr>
          <a:xfrm>
            <a:off x="943897" y="1128246"/>
            <a:ext cx="1090889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Цель: </a:t>
            </a:r>
            <a:r>
              <a:rPr lang="ru-RU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снижение затрат за счет </a:t>
            </a:r>
            <a:r>
              <a:rPr lang="ru-RU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м</a:t>
            </a:r>
            <a:r>
              <a:rPr lang="ru-RU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одернизации робота-ползуна, предназначенного для работы с линиями электропередачи (ЛЭП), путем оснащения робот-ползуна подвижными механизмами в лапках, и создание конструкции на вышках ЛЭП, способной обеспечивать движение робота через изоляторы.</a:t>
            </a:r>
            <a:endParaRPr lang="ru-RU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Рисунок 4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6B025EDC-BAA5-C16E-F4EF-ED5FEE6C5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4723" y="3143207"/>
            <a:ext cx="509175" cy="4661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0C0937-8611-338F-FE36-12404B07322F}"/>
              </a:ext>
            </a:extLst>
          </p:cNvPr>
          <p:cNvSpPr txBox="1"/>
          <p:nvPr/>
        </p:nvSpPr>
        <p:spPr>
          <a:xfrm>
            <a:off x="943897" y="3157620"/>
            <a:ext cx="10908891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Задачи: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Анализ и изучение работы существующих роботов-ползунов, используемых для работы с ЛЭП и конструкций высоковольтных вышек для дальнейшей интеграции.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Анализ и расчет экономических параметров проекта и окупаемости технического решения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Разработка и создание прототипа, соответствующего требованиям проекта.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Интеграция </a:t>
            </a:r>
            <a:r>
              <a:rPr lang="ru-RU" sz="2000">
                <a:solidFill>
                  <a:schemeClr val="bg1"/>
                </a:solidFill>
                <a:latin typeface="Comic Sans MS" panose="030F0702030302020204" pitchFamily="66" charset="0"/>
              </a:rPr>
              <a:t>подвижных механизмов </a:t>
            </a:r>
            <a:r>
              <a:rPr lang="ru-RU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в лапки</a:t>
            </a: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робота-ползуна </a:t>
            </a:r>
            <a:r>
              <a:rPr lang="en-US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SKYSWEEPER 11109</a:t>
            </a: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Тестирование функциональности и эффективности нового робота-ползуна и конструкции для </a:t>
            </a:r>
            <a:r>
              <a:rPr lang="ru-RU" sz="20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преодолевания</a:t>
            </a:r>
            <a:r>
              <a:rPr lang="ru-RU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изоляторов ЛЭП.</a:t>
            </a:r>
          </a:p>
        </p:txBody>
      </p:sp>
    </p:spTree>
    <p:extLst>
      <p:ext uri="{BB962C8B-B14F-4D97-AF65-F5344CB8AC3E}">
        <p14:creationId xmlns:p14="http://schemas.microsoft.com/office/powerpoint/2010/main" val="3485428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431A9-01DC-9AB6-3196-3FB9461D5CF5}"/>
              </a:ext>
            </a:extLst>
          </p:cNvPr>
          <p:cNvSpPr txBox="1"/>
          <p:nvPr/>
        </p:nvSpPr>
        <p:spPr>
          <a:xfrm>
            <a:off x="6698384" y="194563"/>
            <a:ext cx="4443154" cy="1087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Предлагаемое решение</a:t>
            </a:r>
            <a:endParaRPr lang="en-US" sz="3400" b="1" dirty="0">
              <a:solidFill>
                <a:schemeClr val="bg1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F3D66BEA-4468-C612-C7A9-EE3859538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2691" y="64790"/>
            <a:ext cx="612670" cy="560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AFB517-2A7B-47A1-564E-35C7DA37D950}"/>
              </a:ext>
            </a:extLst>
          </p:cNvPr>
          <p:cNvSpPr txBox="1"/>
          <p:nvPr/>
        </p:nvSpPr>
        <p:spPr>
          <a:xfrm>
            <a:off x="943897" y="148190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B74E1DC2-2940-B6BD-D638-1C95E2381AA3}"/>
                  </a:ext>
                </a:extLst>
              </p14:cNvPr>
              <p14:cNvContentPartPr/>
              <p14:nvPr/>
            </p14:nvContentPartPr>
            <p14:xfrm>
              <a:off x="379221" y="2200133"/>
              <a:ext cx="4626360" cy="15012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B74E1DC2-2940-B6BD-D638-1C95E2381A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6221" y="2137133"/>
                <a:ext cx="4752000" cy="275760"/>
              </a:xfrm>
              <a:prstGeom prst="rect">
                <a:avLst/>
              </a:prstGeom>
            </p:spPr>
          </p:pic>
        </mc:Fallback>
      </mc:AlternateContent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F34056E-A1E6-ABA0-3B02-E998D6E7BBDA}"/>
              </a:ext>
            </a:extLst>
          </p:cNvPr>
          <p:cNvCxnSpPr>
            <a:cxnSpLocks/>
          </p:cNvCxnSpPr>
          <p:nvPr/>
        </p:nvCxnSpPr>
        <p:spPr>
          <a:xfrm flipH="1">
            <a:off x="6698384" y="1486857"/>
            <a:ext cx="47721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261570C-21E6-CF72-05F6-68035AB470C9}"/>
              </a:ext>
            </a:extLst>
          </p:cNvPr>
          <p:cNvSpPr txBox="1"/>
          <p:nvPr/>
        </p:nvSpPr>
        <p:spPr>
          <a:xfrm>
            <a:off x="6862870" y="1603106"/>
            <a:ext cx="4443154" cy="4936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  <a:t>В качестве модели для модернизации мы выбрали: </a:t>
            </a:r>
            <a:r>
              <a:rPr lang="en-US" sz="1480" dirty="0">
                <a:solidFill>
                  <a:schemeClr val="bg1"/>
                </a:solidFill>
                <a:latin typeface="Comic Sans MS" panose="030F0702030302020204" pitchFamily="66" charset="0"/>
              </a:rPr>
              <a:t>Power Line Inspection Robot SKYSWEEPER 11109</a:t>
            </a:r>
            <a: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  <a:t>-компактный и автономный робот-ползун с системой камер и датчиков.</a:t>
            </a:r>
            <a:b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  <a:t>Техническим решением для повышения эффективности данной установки является оснащение робот-ползуна подвижными механизмами в лапках, позволяющими им разжиматься и зацепляться за рельсу или провод в зависимости от ситуации для прохождения изоляторов на проводах ЛЭП.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  <a:t>Такая модернизация позволит: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  <a:t>Увеличить точность производимых работ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  <a:t>Расширить функционал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  <a:t>Улучшить взаимодействие с окружающей средой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80" dirty="0">
                <a:solidFill>
                  <a:schemeClr val="bg1"/>
                </a:solidFill>
                <a:latin typeface="Comic Sans MS" panose="030F0702030302020204" pitchFamily="66" charset="0"/>
              </a:rPr>
              <a:t>Повысить адаптивность робота-ползуна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B93FF67-63E9-9144-0C0A-4A559F73B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37" y="930122"/>
            <a:ext cx="4126523" cy="232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161E8B9-82F4-C182-C238-23874AEDFE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1" t="134" r="-8881" b="-134"/>
          <a:stretch/>
        </p:blipFill>
        <p:spPr bwMode="auto">
          <a:xfrm>
            <a:off x="2027558" y="3629530"/>
            <a:ext cx="4326349" cy="25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66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0FC7A04-A433-2BE5-B19D-9998D61BEB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47179" r="2333" b="17265"/>
          <a:stretch/>
        </p:blipFill>
        <p:spPr bwMode="auto">
          <a:xfrm>
            <a:off x="539262" y="468922"/>
            <a:ext cx="5767754" cy="243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BD89934-B65A-186B-18D8-1038CA243F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40" t="8889" r="3309" b="55556"/>
          <a:stretch/>
        </p:blipFill>
        <p:spPr bwMode="auto">
          <a:xfrm>
            <a:off x="2098431" y="3540367"/>
            <a:ext cx="2649416" cy="2438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07A651-3D7A-16EC-AF23-7C7B4B18C5A8}"/>
              </a:ext>
            </a:extLst>
          </p:cNvPr>
          <p:cNvSpPr txBox="1"/>
          <p:nvPr/>
        </p:nvSpPr>
        <p:spPr>
          <a:xfrm>
            <a:off x="6541478" y="468922"/>
            <a:ext cx="5345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Модернизация робота-инспектора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5CCA5E9-A6C1-21D3-6158-54F09B6A31CB}"/>
              </a:ext>
            </a:extLst>
          </p:cNvPr>
          <p:cNvCxnSpPr/>
          <p:nvPr/>
        </p:nvCxnSpPr>
        <p:spPr>
          <a:xfrm>
            <a:off x="6576646" y="1137138"/>
            <a:ext cx="531055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7CAEAAAD-575A-9926-4CBC-E8A2B2408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2927" y="5978769"/>
            <a:ext cx="612670" cy="5608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38AE56-CD87-7F91-ED89-E4D9167CE161}"/>
              </a:ext>
            </a:extLst>
          </p:cNvPr>
          <p:cNvSpPr txBox="1"/>
          <p:nvPr/>
        </p:nvSpPr>
        <p:spPr>
          <a:xfrm>
            <a:off x="6576646" y="1535325"/>
            <a:ext cx="490024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Чтобы повысить мобильность робота-ползуна, было решено:</a:t>
            </a:r>
          </a:p>
          <a:p>
            <a:endParaRPr lang="ru-RU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использовать подвижные зацепов. Робот будет оснащен механизмом, который позволяет "лапкам" разжиматься и зацепляться за рельсу при достижении определенной точки. После этого он может двигаться вдоль рельсы до следующего изолятора, где заново зацепится за провод, используя свои лапки.</a:t>
            </a:r>
          </a:p>
          <a:p>
            <a:endParaRPr lang="ru-RU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ru-RU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880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07A651-3D7A-16EC-AF23-7C7B4B18C5A8}"/>
              </a:ext>
            </a:extLst>
          </p:cNvPr>
          <p:cNvSpPr txBox="1"/>
          <p:nvPr/>
        </p:nvSpPr>
        <p:spPr>
          <a:xfrm>
            <a:off x="6541478" y="468922"/>
            <a:ext cx="5345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Модернизация на вышках ЛЭП 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5CCA5E9-A6C1-21D3-6158-54F09B6A31CB}"/>
              </a:ext>
            </a:extLst>
          </p:cNvPr>
          <p:cNvCxnSpPr/>
          <p:nvPr/>
        </p:nvCxnSpPr>
        <p:spPr>
          <a:xfrm>
            <a:off x="6576646" y="1137138"/>
            <a:ext cx="531055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7CAEAAAD-575A-9926-4CBC-E8A2B2408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2927" y="5978769"/>
            <a:ext cx="612670" cy="5608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38AE56-CD87-7F91-ED89-E4D9167CE161}"/>
              </a:ext>
            </a:extLst>
          </p:cNvPr>
          <p:cNvSpPr txBox="1"/>
          <p:nvPr/>
        </p:nvSpPr>
        <p:spPr>
          <a:xfrm>
            <a:off x="6576646" y="1535325"/>
            <a:ext cx="490024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Для </a:t>
            </a:r>
            <a:r>
              <a:rPr lang="ru-RU" sz="28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преодолевания</a:t>
            </a:r>
            <a:r>
              <a:rPr lang="ru-RU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 гирлянды изоляторов на высоковольтных линиях, было решено внедрить в конструкцию вышки </a:t>
            </a:r>
            <a:r>
              <a:rPr lang="ru-RU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рельсу</a:t>
            </a:r>
            <a:r>
              <a:rPr lang="ru-RU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, за которую робот-ползун будет </a:t>
            </a:r>
            <a:r>
              <a:rPr lang="ru-RU" sz="28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перецеплятьтся</a:t>
            </a:r>
            <a:r>
              <a:rPr lang="ru-RU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. </a:t>
            </a:r>
          </a:p>
        </p:txBody>
      </p:sp>
      <p:pic>
        <p:nvPicPr>
          <p:cNvPr id="2" name="Рисунок 1" descr="Изображение выглядит как мультфильм, графическая вставка, кот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E4390AF0-9A5D-4F55-2E86-42014D07F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377" y="812783"/>
            <a:ext cx="2992315" cy="30536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B54BA3-FB0B-693F-50DD-9198C89EC596}"/>
              </a:ext>
            </a:extLst>
          </p:cNvPr>
          <p:cNvSpPr txBox="1"/>
          <p:nvPr/>
        </p:nvSpPr>
        <p:spPr>
          <a:xfrm>
            <a:off x="1055078" y="4478214"/>
            <a:ext cx="5345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Скоро тут будет чертеж…</a:t>
            </a:r>
          </a:p>
        </p:txBody>
      </p:sp>
    </p:spTree>
    <p:extLst>
      <p:ext uri="{BB962C8B-B14F-4D97-AF65-F5344CB8AC3E}">
        <p14:creationId xmlns:p14="http://schemas.microsoft.com/office/powerpoint/2010/main" val="680604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15632E-B71C-6A8A-9036-CB2903DF5346}"/>
              </a:ext>
            </a:extLst>
          </p:cNvPr>
          <p:cNvSpPr txBox="1"/>
          <p:nvPr/>
        </p:nvSpPr>
        <p:spPr>
          <a:xfrm>
            <a:off x="383931" y="3399922"/>
            <a:ext cx="36400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Тут будет общий чертеж предлагаемого решения…</a:t>
            </a:r>
            <a:br>
              <a:rPr lang="ru-RU" sz="24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ru-RU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 descr="Изображение выглядит как мультфильм, графическая вставка, кот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60EF7C0B-00C8-34F7-7B4C-41CC724B9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223" y="0"/>
            <a:ext cx="2992315" cy="30536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338AD5-BE9A-CB7F-3BEC-0A8BFF7486D7}"/>
              </a:ext>
            </a:extLst>
          </p:cNvPr>
          <p:cNvSpPr txBox="1"/>
          <p:nvPr/>
        </p:nvSpPr>
        <p:spPr>
          <a:xfrm>
            <a:off x="4267200" y="847086"/>
            <a:ext cx="79248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1. Подвижные механизмы: Робот-ползун SKYSWEEPER 11109 оснащен подвижными механизмами в лапках, позволяющими им разжиматься и зацепляться за рельсу или провод в зависимости от ситуации.</a:t>
            </a: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500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2. </a:t>
            </a:r>
            <a:r>
              <a:rPr lang="ru-RU" sz="1500" b="0" i="0" dirty="0" err="1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Разжатие</a:t>
            </a:r>
            <a:r>
              <a:rPr lang="ru-RU" sz="1500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 лапок: При приближении к рельсе механизмы в лапках робота разжимают их, позволяя лапкам свободно зацепиться за рельсу по обе стороны от изолятора.</a:t>
            </a: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500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3. Фиксация на рельсе: Робот фиксируется на рельсе и начинает движение вдоль него, используя рельсу вместо провода для перемещения.</a:t>
            </a: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500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4. Достижение следующего изолятора: При достижении следующего изолятора, механизмы в лапках робота позволяют им разжаться от рельсы и снова зацепиться за провод.</a:t>
            </a: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500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5. Возврат на провод: Робот снова зацепляется за провод и продолжает движение от одного изолятора к другому, используя свои лапки для зацепления и движения.</a:t>
            </a: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5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500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Принцип подвижных зацепов обеспечивает роботу-ползуну возможность эффективно и устойчиво перемещаться по проводам ЛЭП, используя рельсы для облегчения передвижения между изоляторами. Этот метод позволяет роботу безопасно и эффективно осуществлять свои функции обслуживания и инспекции ЛЭП, обеспечивая плавное и контролируемое движение по нестандартной поверхности проводов.</a:t>
            </a:r>
            <a:endParaRPr lang="ru-RU" sz="15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842213-6D46-5590-6DF5-08E36E16B61B}"/>
              </a:ext>
            </a:extLst>
          </p:cNvPr>
          <p:cNvSpPr txBox="1"/>
          <p:nvPr/>
        </p:nvSpPr>
        <p:spPr>
          <a:xfrm>
            <a:off x="4607169" y="200755"/>
            <a:ext cx="6447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Описание </a:t>
            </a:r>
            <a:r>
              <a:rPr lang="ru-RU" sz="1800" dirty="0">
                <a:solidFill>
                  <a:schemeClr val="bg1"/>
                </a:solidFill>
                <a:latin typeface="Comic Sans MS" panose="030F0702030302020204" pitchFamily="66" charset="0"/>
              </a:rPr>
              <a:t>принципа работы</a:t>
            </a:r>
            <a:br>
              <a:rPr lang="ru-RU" sz="18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ru-RU" dirty="0"/>
          </a:p>
        </p:txBody>
      </p:sp>
      <p:pic>
        <p:nvPicPr>
          <p:cNvPr id="8" name="Рисунок 7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5FE9BF62-5362-773A-C3DA-66F5C783C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42191" y="378603"/>
            <a:ext cx="612670" cy="56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84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431A9-01DC-9AB6-3196-3FB9461D5CF5}"/>
              </a:ext>
            </a:extLst>
          </p:cNvPr>
          <p:cNvSpPr txBox="1"/>
          <p:nvPr/>
        </p:nvSpPr>
        <p:spPr>
          <a:xfrm>
            <a:off x="6698384" y="194563"/>
            <a:ext cx="4443154" cy="10878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Почему была выбрана именно эта модель робота-ползуна?</a:t>
            </a:r>
            <a:endParaRPr lang="en-US" sz="3400" b="1" dirty="0">
              <a:solidFill>
                <a:schemeClr val="bg1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F3D66BEA-4468-C612-C7A9-EE3859538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464" y="13724"/>
            <a:ext cx="612670" cy="560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AFB517-2A7B-47A1-564E-35C7DA37D950}"/>
              </a:ext>
            </a:extLst>
          </p:cNvPr>
          <p:cNvSpPr txBox="1"/>
          <p:nvPr/>
        </p:nvSpPr>
        <p:spPr>
          <a:xfrm>
            <a:off x="943897" y="148190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B74E1DC2-2940-B6BD-D638-1C95E2381AA3}"/>
                  </a:ext>
                </a:extLst>
              </p14:cNvPr>
              <p14:cNvContentPartPr/>
              <p14:nvPr/>
            </p14:nvContentPartPr>
            <p14:xfrm>
              <a:off x="379221" y="2200133"/>
              <a:ext cx="4626360" cy="15012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B74E1DC2-2940-B6BD-D638-1C95E2381A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6221" y="2137133"/>
                <a:ext cx="4752000" cy="275760"/>
              </a:xfrm>
              <a:prstGeom prst="rect">
                <a:avLst/>
              </a:prstGeom>
            </p:spPr>
          </p:pic>
        </mc:Fallback>
      </mc:AlternateContent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F34056E-A1E6-ABA0-3B02-E998D6E7BBDA}"/>
              </a:ext>
            </a:extLst>
          </p:cNvPr>
          <p:cNvCxnSpPr>
            <a:cxnSpLocks/>
          </p:cNvCxnSpPr>
          <p:nvPr/>
        </p:nvCxnSpPr>
        <p:spPr>
          <a:xfrm flipH="1">
            <a:off x="6698384" y="1486857"/>
            <a:ext cx="47721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261570C-21E6-CF72-05F6-68035AB470C9}"/>
              </a:ext>
            </a:extLst>
          </p:cNvPr>
          <p:cNvSpPr txBox="1"/>
          <p:nvPr/>
        </p:nvSpPr>
        <p:spPr>
          <a:xfrm>
            <a:off x="6862870" y="1603106"/>
            <a:ext cx="4443154" cy="49366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Главное </a:t>
            </a:r>
            <a:r>
              <a:rPr lang="ru-RU" sz="17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преимущество</a:t>
            </a: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 робота-ползуна Power Line </a:t>
            </a:r>
            <a:r>
              <a:rPr lang="ru-RU" sz="17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Inspection</a:t>
            </a: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Robot</a:t>
            </a: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 SKYSWEEPER 11109 заключается в: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способности </a:t>
            </a:r>
            <a:r>
              <a:rPr lang="ru-RU" sz="1700" b="1" dirty="0">
                <a:solidFill>
                  <a:schemeClr val="bg1"/>
                </a:solidFill>
                <a:latin typeface="Comic Sans MS" panose="030F0702030302020204" pitchFamily="66" charset="0"/>
              </a:rPr>
              <a:t>автоматически осуществлять мониторинг состояния ЛЭП без необходимости присутствия оператора непосредственно на ЛЭП</a:t>
            </a: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;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b="1" dirty="0">
                <a:solidFill>
                  <a:schemeClr val="bg1"/>
                </a:solidFill>
                <a:latin typeface="Comic Sans MS" panose="030F0702030302020204" pitchFamily="66" charset="0"/>
              </a:rPr>
              <a:t>За счет компактности и малого веса робот может преодолевать сложные территории и обследовать ЛЭП в труднодоступных местах</a:t>
            </a: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.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b="1" dirty="0">
                <a:solidFill>
                  <a:schemeClr val="bg1"/>
                </a:solidFill>
                <a:latin typeface="Comic Sans MS" panose="030F0702030302020204" pitchFamily="66" charset="0"/>
              </a:rPr>
              <a:t>Обладает некоторым спектром функций, таких как обнаружение повреждений, измерение параметров и передача данных в режиме реального времени</a:t>
            </a: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700" dirty="0">
                <a:solidFill>
                  <a:schemeClr val="bg1"/>
                </a:solidFill>
                <a:latin typeface="Comic Sans MS" panose="030F0702030302020204" pitchFamily="66" charset="0"/>
              </a:rPr>
              <a:t>Однако, недостатком </a:t>
            </a:r>
            <a:r>
              <a:rPr lang="ru-RU" sz="1700" b="1" dirty="0">
                <a:solidFill>
                  <a:schemeClr val="bg1"/>
                </a:solidFill>
                <a:latin typeface="Comic Sans MS" panose="030F0702030302020204" pitchFamily="66" charset="0"/>
              </a:rPr>
              <a:t>робота-ползуна сложность в разработке ПО.</a:t>
            </a:r>
            <a:endParaRPr lang="ru-RU" sz="17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33BE8B-D1F9-42E6-1D8D-956CE4CA9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91" y="1152272"/>
            <a:ext cx="5788542" cy="491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219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CA9F6B-FD6E-7F09-1264-404420A9AC96}"/>
              </a:ext>
            </a:extLst>
          </p:cNvPr>
          <p:cNvSpPr txBox="1"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Тут должны быть аналоги, но аналогов </a:t>
            </a:r>
            <a:r>
              <a:rPr lang="ru-RU" dirty="0" err="1">
                <a:solidFill>
                  <a:schemeClr val="bg1"/>
                </a:solidFill>
              </a:rPr>
              <a:t>преодолевания</a:t>
            </a:r>
            <a:r>
              <a:rPr lang="ru-RU" dirty="0">
                <a:solidFill>
                  <a:schemeClr val="bg1"/>
                </a:solidFill>
              </a:rPr>
              <a:t> изоляторов нет. </a:t>
            </a:r>
          </a:p>
        </p:txBody>
      </p:sp>
    </p:spTree>
    <p:extLst>
      <p:ext uri="{BB962C8B-B14F-4D97-AF65-F5344CB8AC3E}">
        <p14:creationId xmlns:p14="http://schemas.microsoft.com/office/powerpoint/2010/main" val="1989268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6F3245-DA3C-0F87-3DF2-A904EF9B1365}"/>
              </a:ext>
            </a:extLst>
          </p:cNvPr>
          <p:cNvSpPr txBox="1"/>
          <p:nvPr/>
        </p:nvSpPr>
        <p:spPr>
          <a:xfrm>
            <a:off x="234462" y="-231907"/>
            <a:ext cx="12291647" cy="1087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Аналоги методов и устройств для мониторинга ЛЭП</a:t>
            </a:r>
            <a:endParaRPr lang="en-US" sz="3400" b="1" dirty="0">
              <a:solidFill>
                <a:schemeClr val="bg1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8779DB7-2F98-3908-CC5A-6A82BD420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76" y="1101970"/>
            <a:ext cx="3523393" cy="270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80C2CB-D1E5-EA83-42F1-4784390B7D0E}"/>
              </a:ext>
            </a:extLst>
          </p:cNvPr>
          <p:cNvSpPr txBox="1"/>
          <p:nvPr/>
        </p:nvSpPr>
        <p:spPr>
          <a:xfrm>
            <a:off x="369276" y="3910779"/>
            <a:ext cx="3628293" cy="21734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4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Дроны</a:t>
            </a:r>
            <a:br>
              <a:rPr lang="ru-RU" sz="4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b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Недостатки:</a:t>
            </a:r>
            <a:b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r>
              <a:rPr lang="ru-RU" sz="3400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Имеют ограниченную мощность и батарейную емкость, не способность к выполнению сложных задач, особенно в суровых климатических условиях.</a:t>
            </a:r>
            <a:endParaRPr lang="en-US" sz="3400" dirty="0">
              <a:solidFill>
                <a:schemeClr val="bg1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6C7DB8C-1368-53B2-5ED5-B9016E18A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140" y="1101970"/>
            <a:ext cx="3300045" cy="270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8CA55B-5816-1116-D051-377018A59D15}"/>
              </a:ext>
            </a:extLst>
          </p:cNvPr>
          <p:cNvSpPr txBox="1"/>
          <p:nvPr/>
        </p:nvSpPr>
        <p:spPr>
          <a:xfrm>
            <a:off x="4566140" y="3805146"/>
            <a:ext cx="3628293" cy="21734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4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Визуальный осмотр</a:t>
            </a:r>
            <a:br>
              <a:rPr lang="ru-RU" sz="4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b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Недостатки:</a:t>
            </a:r>
            <a:b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О</a:t>
            </a:r>
            <a:r>
              <a:rPr lang="ru-RU" sz="3400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граниченная область видимости и необходимость вручную проверять каждую часть ЛЭП.</a:t>
            </a:r>
            <a:endParaRPr lang="en-US" sz="3400" dirty="0">
              <a:solidFill>
                <a:schemeClr val="bg1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pic>
        <p:nvPicPr>
          <p:cNvPr id="5" name="Рисунок 4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033502A5-80DE-A3AE-D9FA-8408D62C9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1763" y="879357"/>
            <a:ext cx="612670" cy="560893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7B2FB57B-BA10-B7B7-985C-A6D37383C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779" y="1104019"/>
            <a:ext cx="3300045" cy="270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687490-100A-7008-66F9-2DB0A7424465}"/>
              </a:ext>
            </a:extLst>
          </p:cNvPr>
          <p:cNvSpPr txBox="1"/>
          <p:nvPr/>
        </p:nvSpPr>
        <p:spPr>
          <a:xfrm>
            <a:off x="8417779" y="3910778"/>
            <a:ext cx="3851639" cy="21734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38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Инфракрасная термография</a:t>
            </a:r>
            <a:br>
              <a:rPr lang="ru-RU" sz="4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b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Недостатки:</a:t>
            </a:r>
            <a:b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r>
              <a:rPr lang="ru-RU" sz="34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Н</a:t>
            </a:r>
            <a:r>
              <a:rPr lang="ru-RU" sz="3400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еспособность обнаружить внутренние проблемы и зависимость от условий окружающей среды.</a:t>
            </a:r>
            <a:endParaRPr lang="en-US" sz="3400" dirty="0">
              <a:solidFill>
                <a:schemeClr val="bg1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0208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C94F46A-2527-7E27-7DBB-D1FE9FC3F5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2803993"/>
              </p:ext>
            </p:extLst>
          </p:nvPr>
        </p:nvGraphicFramePr>
        <p:xfrm>
          <a:off x="231494" y="0"/>
          <a:ext cx="1175987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FB3EFEB-B6F4-E951-8D05-D6C2A483426D}"/>
              </a:ext>
            </a:extLst>
          </p:cNvPr>
          <p:cNvSpPr txBox="1"/>
          <p:nvPr/>
        </p:nvSpPr>
        <p:spPr>
          <a:xfrm>
            <a:off x="4469757" y="180777"/>
            <a:ext cx="5960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Роад-Мэп</a:t>
            </a:r>
            <a:endParaRPr lang="ru-RU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8150303A-4445-BC0E-2F10-77E2C8AEDC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52501" y="3540495"/>
            <a:ext cx="612670" cy="56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07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CA9F6B-FD6E-7F09-1264-404420A9AC96}"/>
              </a:ext>
            </a:extLst>
          </p:cNvPr>
          <p:cNvSpPr txBox="1"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Тут должны быть аналоги, но аналогов </a:t>
            </a:r>
            <a:r>
              <a:rPr lang="ru-RU" dirty="0" err="1">
                <a:solidFill>
                  <a:schemeClr val="bg1"/>
                </a:solidFill>
              </a:rPr>
              <a:t>преодолевания</a:t>
            </a:r>
            <a:r>
              <a:rPr lang="ru-RU" dirty="0">
                <a:solidFill>
                  <a:schemeClr val="bg1"/>
                </a:solidFill>
              </a:rPr>
              <a:t> изоляторов нет. </a:t>
            </a:r>
          </a:p>
        </p:txBody>
      </p:sp>
      <p:pic>
        <p:nvPicPr>
          <p:cNvPr id="4" name="Рисунок 3" descr="Изображение выглядит как текст, снимок экрана, программное обеспечение, дисплей&#10;&#10;Автоматически созданное описание">
            <a:extLst>
              <a:ext uri="{FF2B5EF4-FFF2-40B4-BE49-F238E27FC236}">
                <a16:creationId xmlns:a16="http://schemas.microsoft.com/office/drawing/2014/main" id="{2A0D1C89-B349-212B-800E-88AE971529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9" t="19049" r="15288" b="7924"/>
          <a:stretch/>
        </p:blipFill>
        <p:spPr>
          <a:xfrm>
            <a:off x="316521" y="691662"/>
            <a:ext cx="11629294" cy="59169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50CC3C-C0DD-BD09-9555-499294ABF3F6}"/>
              </a:ext>
            </a:extLst>
          </p:cNvPr>
          <p:cNvSpPr txBox="1"/>
          <p:nvPr/>
        </p:nvSpPr>
        <p:spPr>
          <a:xfrm>
            <a:off x="4419600" y="106887"/>
            <a:ext cx="449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Бизнес-модель</a:t>
            </a:r>
          </a:p>
        </p:txBody>
      </p:sp>
      <p:pic>
        <p:nvPicPr>
          <p:cNvPr id="6" name="Рисунок 5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B9054497-610F-F508-24A0-346C8E0E6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33145" y="249399"/>
            <a:ext cx="612670" cy="56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88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CA9F6B-FD6E-7F09-1264-404420A9AC96}"/>
              </a:ext>
            </a:extLst>
          </p:cNvPr>
          <p:cNvSpPr txBox="1"/>
          <p:nvPr/>
        </p:nvSpPr>
        <p:spPr>
          <a:xfrm>
            <a:off x="855785" y="479866"/>
            <a:ext cx="1029286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План продаж</a:t>
            </a: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#### Год 1:</a:t>
            </a: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1. Установление контрактов: Подписание контрактов на поставку роботов с ключевыми клиентами (3 контракта).</a:t>
            </a: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2. Маркетинг и продвижение: Участие в отраслевых выставках и конференциях, продвижение продукции через маркетинговые кампании.</a:t>
            </a: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#### Год 2:</a:t>
            </a: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1. Установление контрактов: Дополнительное заключение контрактов на поставку роботов со старыми и новыми клиентами (5 контрактов).</a:t>
            </a: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2. Маркетинг и продвижение: Расширение рекламных кампаний и участие в новых отраслевых событиях для продвижения продукции.</a:t>
            </a: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#### Год 3:</a:t>
            </a: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1. Установление контрактов: Развитие контрактных отношений, заключение долгосрочных соглашений с ключевыми клиентами (7 контрактов).</a:t>
            </a:r>
            <a:b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b="0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2. Маркетинг и продвижение: Повышение видимости продукции через участие в крупных международных выставках и конференциях.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 descr="Изображение выглядит как мультфильм, Торт на день рождения, еда&#10;&#10;Автоматически созданное описание">
            <a:extLst>
              <a:ext uri="{FF2B5EF4-FFF2-40B4-BE49-F238E27FC236}">
                <a16:creationId xmlns:a16="http://schemas.microsoft.com/office/drawing/2014/main" id="{DC4C3B64-B563-A9E3-A3B6-2EC308256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36215" y="199419"/>
            <a:ext cx="612670" cy="56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29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мультфильм, графическая вставка, кот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85654A3D-4A05-036E-48F4-6A12170B2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9" y="117230"/>
            <a:ext cx="1491243" cy="15218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BCA331-5DE3-3708-D672-C27663C6D81D}"/>
              </a:ext>
            </a:extLst>
          </p:cNvPr>
          <p:cNvSpPr txBox="1"/>
          <p:nvPr/>
        </p:nvSpPr>
        <p:spPr>
          <a:xfrm>
            <a:off x="2309447" y="548785"/>
            <a:ext cx="78142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Comic Sans MS" panose="030F0702030302020204" pitchFamily="66" charset="0"/>
              </a:rPr>
              <a:t>Анализ рынка…если нужен…</a:t>
            </a:r>
            <a:br>
              <a:rPr lang="ru-RU" sz="36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36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ru-RU" sz="36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5B1E29-20A8-E842-E253-C722E574C380}"/>
              </a:ext>
            </a:extLst>
          </p:cNvPr>
          <p:cNvSpPr txBox="1"/>
          <p:nvPr/>
        </p:nvSpPr>
        <p:spPr>
          <a:xfrm>
            <a:off x="387937" y="1540109"/>
            <a:ext cx="11657265" cy="5001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### Рыночный объем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Энергетическая отрасль является основополагающей и представляет собой значительный сегмент мировой экономики. Обслуживание и ремонт ЛЭП являются ключевыми аспектами обеспечения непрерывной работы энергосистем. Разработка инновационных технологий вроде "Робот-ползун" в области инспекции и обслуживания ЛЭП имеет большой потенциал для улучшения и оптимизации этого процесса.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### Тенденции рынка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1. Автоматизация и технологический прогресс: Растущий интерес к автоматизации в энергетической отрасли поощряет развитие инновационных технологий, таких как роботы для обслуживания ЛЭП.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2. Безопасность и эффективность: Компании в энергетическом секторе постоянно стремятся повысить уровень безопасности и эффективности процессов обслуживания и ремонта ЛЭП.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### Конкурентная среда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1. Традиционные методы обслуживания: В настоящее время большинство работ по обслуживанию ЛЭП выполняются при помощи человеческого труда и специализированной техники.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2. Инновации в области робототехники: На рынке появляются новые технологии и компании, предлагающие роботов и автономные системы для инспекции и обслуживания ЛЭП.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### Потенциальные клиенты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1. Энергетические компании и учреждения: Крупные и средние энергетические компании, а также государственные учреждения, ответственные за обслуживание инфраструктуры ЛЭП.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2. Инженерные и консалтинговые компании: Организации, предоставляющие инженерные услуги и консалтинг в области энергетики.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### Ключевые преимущества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1. Инновационные технологии: "Робот-ползун" представляет собой уникальную технологию, способную снизить риски и улучшить эффективность обслуживания ЛЭП.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2. Увеличение безопасности и снижение времени простоя: Применение роботов позволит уменьшить риск для людей, работающих на ЛЭП, и сократить время простоя систем во время обслуживания.</a:t>
            </a: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sz="1100" dirty="0">
                <a:solidFill>
                  <a:schemeClr val="bg1"/>
                </a:solidFill>
                <a:latin typeface="Comic Sans MS" panose="030F0702030302020204" pitchFamily="66" charset="0"/>
              </a:rPr>
              <a:t>Этот анализ рынка демонстрирует, что существует значительный спрос на инновационные решения в области обслуживания ЛЭП, и проект "Робот-ползун" имеет потенциал для успешного позиционирования на этом растущем рынке.</a:t>
            </a:r>
          </a:p>
        </p:txBody>
      </p:sp>
    </p:spTree>
    <p:extLst>
      <p:ext uri="{BB962C8B-B14F-4D97-AF65-F5344CB8AC3E}">
        <p14:creationId xmlns:p14="http://schemas.microsoft.com/office/powerpoint/2010/main" val="147246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688</Words>
  <Application>Microsoft Office PowerPoint</Application>
  <PresentationFormat>Широкоэкранный</PresentationFormat>
  <Paragraphs>87</Paragraphs>
  <Slides>15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-apple-system</vt:lpstr>
      <vt:lpstr>Arial</vt:lpstr>
      <vt:lpstr>Calibri</vt:lpstr>
      <vt:lpstr>Comic Sans MS</vt:lpstr>
      <vt:lpstr>Neue Haas Grotesk Text Pro</vt:lpstr>
      <vt:lpstr>AccentBoxVTI</vt:lpstr>
      <vt:lpstr>Мобильный робот-ползун для мониторинга ЛЭП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Модернизация робота ползуна для мониторинга ЛЭП с помощью внедрения в конструкцию руки манипулятора</dc:title>
  <dc:creator>A250</dc:creator>
  <cp:lastModifiedBy>79262554753</cp:lastModifiedBy>
  <cp:revision>4</cp:revision>
  <dcterms:created xsi:type="dcterms:W3CDTF">2023-10-06T16:26:49Z</dcterms:created>
  <dcterms:modified xsi:type="dcterms:W3CDTF">2023-12-21T15:44:07Z</dcterms:modified>
</cp:coreProperties>
</file>