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108_C542583F.xml" ContentType="application/vnd.ms-powerpoint.comment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2" r:id="rId7"/>
    <p:sldId id="265" r:id="rId8"/>
    <p:sldId id="263" r:id="rId9"/>
    <p:sldId id="264" r:id="rId10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FF"/>
    <a:srgbClr val="007EE6"/>
    <a:srgbClr val="61B8FF"/>
    <a:srgbClr val="DFE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89"/>
  </p:normalViewPr>
  <p:slideViewPr>
    <p:cSldViewPr snapToGrid="0">
      <p:cViewPr>
        <p:scale>
          <a:sx n="118" d="100"/>
          <a:sy n="118" d="100"/>
        </p:scale>
        <p:origin x="-270" y="-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omments/modernComment_108_C542583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AE3A4A0-E439-4A41-B0DE-3DF5A06A0921}" authorId="{A109A957-4B32-FB10-F94D-C3ED4191CDCF}" created="2022-12-08T17:22:58.129">
    <pc:sldMkLst xmlns:pc="http://schemas.microsoft.com/office/powerpoint/2013/main/command">
      <pc:docMk/>
      <pc:sldMk cId="318615136" sldId="258"/>
    </pc:sldMkLst>
    <p188:txBody>
      <a:bodyPr/>
      <a:lstStyle/>
      <a:p>
        <a:r>
          <a:rPr lang="ru-RU"/>
          <a:t>Это финальный слайд, фраза «Акселерационная программа...» здесь опциональная, её можно заменить на что-то другое, но не стоит писать на нём «спасибо за внимание»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ADA2AB-94CF-459E-89B1-1CCABE0FA4D6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A99BB8-816F-4891-ABDA-18808B79E0C6}">
      <dgm:prSet phldrT="[Текст]" custT="1"/>
      <dgm:spPr/>
      <dgm:t>
        <a:bodyPr/>
        <a:lstStyle/>
        <a:p>
          <a:r>
            <a:rPr lang="ru-RU" sz="2000" b="1" dirty="0">
              <a:latin typeface="Arial" panose="020B0604020202020204" pitchFamily="34" charset="0"/>
              <a:cs typeface="Arial" panose="020B0604020202020204" pitchFamily="34" charset="0"/>
            </a:rPr>
            <a:t>АО Информационные спутниковые системы имени академика М. Ф. </a:t>
          </a:r>
          <a:r>
            <a:rPr lang="ru-RU" sz="2000" b="1" dirty="0" err="1">
              <a:latin typeface="Arial" panose="020B0604020202020204" pitchFamily="34" charset="0"/>
              <a:cs typeface="Arial" panose="020B0604020202020204" pitchFamily="34" charset="0"/>
            </a:rPr>
            <a:t>Решетнёва</a:t>
          </a:r>
          <a:endParaRPr lang="ru-RU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C497BB-257E-4CD2-9C54-439F7FF0FA38}" type="parTrans" cxnId="{A746C837-BEEA-49FA-8832-332A976EE660}">
      <dgm:prSet/>
      <dgm:spPr/>
      <dgm:t>
        <a:bodyPr/>
        <a:lstStyle/>
        <a:p>
          <a:endParaRPr lang="ru-RU"/>
        </a:p>
      </dgm:t>
    </dgm:pt>
    <dgm:pt modelId="{E23FE114-A624-4DF6-9095-751A963AB271}" type="sibTrans" cxnId="{A746C837-BEEA-49FA-8832-332A976EE660}">
      <dgm:prSet/>
      <dgm:spPr/>
      <dgm:t>
        <a:bodyPr/>
        <a:lstStyle/>
        <a:p>
          <a:endParaRPr lang="ru-RU"/>
        </a:p>
      </dgm:t>
    </dgm:pt>
    <dgm:pt modelId="{5C61B807-C222-44D9-A83B-FFB12F3E0FFF}">
      <dgm:prSet phldrT="[Текст]" custT="1"/>
      <dgm:spPr/>
      <dgm:t>
        <a:bodyPr/>
        <a:lstStyle/>
        <a:p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Глонасс-К2</a:t>
          </a:r>
          <a:b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22 + 3 КА</a:t>
          </a:r>
        </a:p>
      </dgm:t>
    </dgm:pt>
    <dgm:pt modelId="{EEBE607C-4CAC-4885-9687-6DB4016513F6}" type="parTrans" cxnId="{F35904E8-EDFF-4D46-887A-4184F0A890F2}">
      <dgm:prSet/>
      <dgm:spPr/>
      <dgm:t>
        <a:bodyPr/>
        <a:lstStyle/>
        <a:p>
          <a:endParaRPr lang="ru-RU"/>
        </a:p>
      </dgm:t>
    </dgm:pt>
    <dgm:pt modelId="{3FA88E5E-902E-4631-B18C-480A78FDF80D}" type="sibTrans" cxnId="{F35904E8-EDFF-4D46-887A-4184F0A890F2}">
      <dgm:prSet custT="1"/>
      <dgm:spPr/>
      <dgm:t>
        <a:bodyPr/>
        <a:lstStyle/>
        <a:p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АО «НПП КП «КВАНТ»</a:t>
          </a:r>
        </a:p>
      </dgm:t>
    </dgm:pt>
    <dgm:pt modelId="{16C7AC49-0261-4D43-B136-D3E5076BA2D2}">
      <dgm:prSet custT="1"/>
      <dgm:spPr/>
      <dgm:t>
        <a:bodyPr/>
        <a:lstStyle/>
        <a:p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Ямал</a:t>
          </a:r>
          <a:b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5 + 2 КА</a:t>
          </a:r>
        </a:p>
      </dgm:t>
    </dgm:pt>
    <dgm:pt modelId="{B80216D6-FC2A-42FA-A0A2-914AD7B696A5}" type="parTrans" cxnId="{12182018-5718-47FB-B4C7-15D2F9F460FF}">
      <dgm:prSet/>
      <dgm:spPr/>
      <dgm:t>
        <a:bodyPr/>
        <a:lstStyle/>
        <a:p>
          <a:endParaRPr lang="ru-RU"/>
        </a:p>
      </dgm:t>
    </dgm:pt>
    <dgm:pt modelId="{FA923AAC-5D41-4402-A39C-770176E6E292}" type="sibTrans" cxnId="{12182018-5718-47FB-B4C7-15D2F9F460FF}">
      <dgm:prSet/>
      <dgm:spPr/>
      <dgm:t>
        <a:bodyPr/>
        <a:lstStyle/>
        <a:p>
          <a:endParaRPr lang="ru-RU"/>
        </a:p>
      </dgm:t>
    </dgm:pt>
    <dgm:pt modelId="{FC324B90-E338-43FA-8ED0-2248EEE4CB7E}" type="pres">
      <dgm:prSet presAssocID="{BAADA2AB-94CF-459E-89B1-1CCABE0FA4D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53DB61-69C7-41E5-9598-8E223BB5435A}" type="pres">
      <dgm:prSet presAssocID="{ABA99BB8-816F-4891-ABDA-18808B79E0C6}" presName="node" presStyleLbl="node1" presStyleIdx="0" presStyleCnt="3" custScaleX="222259" custScaleY="2495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722BF8-3B5F-4F6A-8221-C864A3A4872A}" type="pres">
      <dgm:prSet presAssocID="{E23FE114-A624-4DF6-9095-751A963AB271}" presName="sibTrans" presStyleLbl="sibTrans2D1" presStyleIdx="0" presStyleCnt="3" custAng="321431" custScaleX="137571"/>
      <dgm:spPr/>
      <dgm:t>
        <a:bodyPr/>
        <a:lstStyle/>
        <a:p>
          <a:endParaRPr lang="ru-RU"/>
        </a:p>
      </dgm:t>
    </dgm:pt>
    <dgm:pt modelId="{3FF4ACC3-7D96-492B-9679-858F22664843}" type="pres">
      <dgm:prSet presAssocID="{E23FE114-A624-4DF6-9095-751A963AB271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79B613A7-47FB-4EA3-AA59-DEB45098AAE5}" type="pres">
      <dgm:prSet presAssocID="{5C61B807-C222-44D9-A83B-FFB12F3E0FFF}" presName="node" presStyleLbl="node1" presStyleIdx="1" presStyleCnt="3" custScaleX="114052" custRadScaleRad="79499" custRadScaleInc="-126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8DA6CD-42CE-48D9-AD30-E33AB5A6E3AF}" type="pres">
      <dgm:prSet presAssocID="{3FA88E5E-902E-4631-B18C-480A78FDF80D}" presName="sibTrans" presStyleLbl="sibTrans2D1" presStyleIdx="1" presStyleCnt="3" custAng="21592793" custScaleX="789284" custScaleY="295226" custLinFactY="193433" custLinFactNeighborX="-1867" custLinFactNeighborY="200000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4D5D589-4AED-4F41-960D-1A321E390CBC}" type="pres">
      <dgm:prSet presAssocID="{3FA88E5E-902E-4631-B18C-480A78FDF80D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2526BC66-37BC-41D8-A74F-9F1F8CAE8679}" type="pres">
      <dgm:prSet presAssocID="{16C7AC49-0261-4D43-B136-D3E5076BA2D2}" presName="node" presStyleLbl="node1" presStyleIdx="2" presStyleCnt="3" custScaleY="87247" custRadScaleRad="78054" custRadScaleInc="123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7BB224-076F-4C78-BC2A-5ECA91F491B1}" type="pres">
      <dgm:prSet presAssocID="{FA923AAC-5D41-4402-A39C-770176E6E292}" presName="sibTrans" presStyleLbl="sibTrans2D1" presStyleIdx="2" presStyleCnt="3" custAng="21201526" custScaleX="139932" custLinFactNeighborX="-23257" custLinFactNeighborY="2069"/>
      <dgm:spPr/>
      <dgm:t>
        <a:bodyPr/>
        <a:lstStyle/>
        <a:p>
          <a:endParaRPr lang="ru-RU"/>
        </a:p>
      </dgm:t>
    </dgm:pt>
    <dgm:pt modelId="{3987D151-DCB4-4131-9430-F4B0908D0C4D}" type="pres">
      <dgm:prSet presAssocID="{FA923AAC-5D41-4402-A39C-770176E6E292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35A86222-C016-4610-BA71-E655862AFF88}" type="presOf" srcId="{16C7AC49-0261-4D43-B136-D3E5076BA2D2}" destId="{2526BC66-37BC-41D8-A74F-9F1F8CAE8679}" srcOrd="0" destOrd="0" presId="urn:microsoft.com/office/officeart/2005/8/layout/cycle7"/>
    <dgm:cxn modelId="{23B4F0D5-EE46-45BB-A9C9-96EBD302710C}" type="presOf" srcId="{ABA99BB8-816F-4891-ABDA-18808B79E0C6}" destId="{DB53DB61-69C7-41E5-9598-8E223BB5435A}" srcOrd="0" destOrd="0" presId="urn:microsoft.com/office/officeart/2005/8/layout/cycle7"/>
    <dgm:cxn modelId="{2BEBEA30-0749-4EDF-97F4-7B610D3A2E09}" type="presOf" srcId="{3FA88E5E-902E-4631-B18C-480A78FDF80D}" destId="{A4D5D589-4AED-4F41-960D-1A321E390CBC}" srcOrd="1" destOrd="0" presId="urn:microsoft.com/office/officeart/2005/8/layout/cycle7"/>
    <dgm:cxn modelId="{9F53C056-EAA9-467D-8897-E40E97060DC1}" type="presOf" srcId="{5C61B807-C222-44D9-A83B-FFB12F3E0FFF}" destId="{79B613A7-47FB-4EA3-AA59-DEB45098AAE5}" srcOrd="0" destOrd="0" presId="urn:microsoft.com/office/officeart/2005/8/layout/cycle7"/>
    <dgm:cxn modelId="{F35904E8-EDFF-4D46-887A-4184F0A890F2}" srcId="{BAADA2AB-94CF-459E-89B1-1CCABE0FA4D6}" destId="{5C61B807-C222-44D9-A83B-FFB12F3E0FFF}" srcOrd="1" destOrd="0" parTransId="{EEBE607C-4CAC-4885-9687-6DB4016513F6}" sibTransId="{3FA88E5E-902E-4631-B18C-480A78FDF80D}"/>
    <dgm:cxn modelId="{884533EE-969C-40A9-9E9D-BB3F1B68960F}" type="presOf" srcId="{BAADA2AB-94CF-459E-89B1-1CCABE0FA4D6}" destId="{FC324B90-E338-43FA-8ED0-2248EEE4CB7E}" srcOrd="0" destOrd="0" presId="urn:microsoft.com/office/officeart/2005/8/layout/cycle7"/>
    <dgm:cxn modelId="{1E657C37-D2A3-4B8B-965C-F29400E3E21A}" type="presOf" srcId="{FA923AAC-5D41-4402-A39C-770176E6E292}" destId="{6B7BB224-076F-4C78-BC2A-5ECA91F491B1}" srcOrd="0" destOrd="0" presId="urn:microsoft.com/office/officeart/2005/8/layout/cycle7"/>
    <dgm:cxn modelId="{A746C837-BEEA-49FA-8832-332A976EE660}" srcId="{BAADA2AB-94CF-459E-89B1-1CCABE0FA4D6}" destId="{ABA99BB8-816F-4891-ABDA-18808B79E0C6}" srcOrd="0" destOrd="0" parTransId="{6AC497BB-257E-4CD2-9C54-439F7FF0FA38}" sibTransId="{E23FE114-A624-4DF6-9095-751A963AB271}"/>
    <dgm:cxn modelId="{45535FAF-DEF7-4370-A077-2F7C8C0252C7}" type="presOf" srcId="{FA923AAC-5D41-4402-A39C-770176E6E292}" destId="{3987D151-DCB4-4131-9430-F4B0908D0C4D}" srcOrd="1" destOrd="0" presId="urn:microsoft.com/office/officeart/2005/8/layout/cycle7"/>
    <dgm:cxn modelId="{4739E1B2-6C4D-498C-8071-1BF3BD2A0ECA}" type="presOf" srcId="{E23FE114-A624-4DF6-9095-751A963AB271}" destId="{3FF4ACC3-7D96-492B-9679-858F22664843}" srcOrd="1" destOrd="0" presId="urn:microsoft.com/office/officeart/2005/8/layout/cycle7"/>
    <dgm:cxn modelId="{82FB6187-8F6F-4FB4-A42B-F980C2671C07}" type="presOf" srcId="{3FA88E5E-902E-4631-B18C-480A78FDF80D}" destId="{688DA6CD-42CE-48D9-AD30-E33AB5A6E3AF}" srcOrd="0" destOrd="0" presId="urn:microsoft.com/office/officeart/2005/8/layout/cycle7"/>
    <dgm:cxn modelId="{8B50A601-35B9-483A-8105-50E90398D310}" type="presOf" srcId="{E23FE114-A624-4DF6-9095-751A963AB271}" destId="{3F722BF8-3B5F-4F6A-8221-C864A3A4872A}" srcOrd="0" destOrd="0" presId="urn:microsoft.com/office/officeart/2005/8/layout/cycle7"/>
    <dgm:cxn modelId="{12182018-5718-47FB-B4C7-15D2F9F460FF}" srcId="{BAADA2AB-94CF-459E-89B1-1CCABE0FA4D6}" destId="{16C7AC49-0261-4D43-B136-D3E5076BA2D2}" srcOrd="2" destOrd="0" parTransId="{B80216D6-FC2A-42FA-A0A2-914AD7B696A5}" sibTransId="{FA923AAC-5D41-4402-A39C-770176E6E292}"/>
    <dgm:cxn modelId="{88C4CD34-AE45-4A4C-8488-F371DD78B7EB}" type="presParOf" srcId="{FC324B90-E338-43FA-8ED0-2248EEE4CB7E}" destId="{DB53DB61-69C7-41E5-9598-8E223BB5435A}" srcOrd="0" destOrd="0" presId="urn:microsoft.com/office/officeart/2005/8/layout/cycle7"/>
    <dgm:cxn modelId="{147612F5-F93D-4893-B05B-CB19DB7DBE71}" type="presParOf" srcId="{FC324B90-E338-43FA-8ED0-2248EEE4CB7E}" destId="{3F722BF8-3B5F-4F6A-8221-C864A3A4872A}" srcOrd="1" destOrd="0" presId="urn:microsoft.com/office/officeart/2005/8/layout/cycle7"/>
    <dgm:cxn modelId="{027FBEEF-64BB-4445-A468-2743CE1D81B8}" type="presParOf" srcId="{3F722BF8-3B5F-4F6A-8221-C864A3A4872A}" destId="{3FF4ACC3-7D96-492B-9679-858F22664843}" srcOrd="0" destOrd="0" presId="urn:microsoft.com/office/officeart/2005/8/layout/cycle7"/>
    <dgm:cxn modelId="{C3ACD359-ED81-4346-892A-5A02585C259A}" type="presParOf" srcId="{FC324B90-E338-43FA-8ED0-2248EEE4CB7E}" destId="{79B613A7-47FB-4EA3-AA59-DEB45098AAE5}" srcOrd="2" destOrd="0" presId="urn:microsoft.com/office/officeart/2005/8/layout/cycle7"/>
    <dgm:cxn modelId="{A466FDA4-D984-4461-9562-B31016B917AF}" type="presParOf" srcId="{FC324B90-E338-43FA-8ED0-2248EEE4CB7E}" destId="{688DA6CD-42CE-48D9-AD30-E33AB5A6E3AF}" srcOrd="3" destOrd="0" presId="urn:microsoft.com/office/officeart/2005/8/layout/cycle7"/>
    <dgm:cxn modelId="{9A316E5C-EAD1-49BA-A179-88B14AA699C8}" type="presParOf" srcId="{688DA6CD-42CE-48D9-AD30-E33AB5A6E3AF}" destId="{A4D5D589-4AED-4F41-960D-1A321E390CBC}" srcOrd="0" destOrd="0" presId="urn:microsoft.com/office/officeart/2005/8/layout/cycle7"/>
    <dgm:cxn modelId="{F64E740C-B392-4D85-92B6-9AD530ADF7A8}" type="presParOf" srcId="{FC324B90-E338-43FA-8ED0-2248EEE4CB7E}" destId="{2526BC66-37BC-41D8-A74F-9F1F8CAE8679}" srcOrd="4" destOrd="0" presId="urn:microsoft.com/office/officeart/2005/8/layout/cycle7"/>
    <dgm:cxn modelId="{6934D2CD-F3D7-4BD6-A97C-031CBB1C80E3}" type="presParOf" srcId="{FC324B90-E338-43FA-8ED0-2248EEE4CB7E}" destId="{6B7BB224-076F-4C78-BC2A-5ECA91F491B1}" srcOrd="5" destOrd="0" presId="urn:microsoft.com/office/officeart/2005/8/layout/cycle7"/>
    <dgm:cxn modelId="{6E913632-DE42-4243-995C-D8F808044B6A}" type="presParOf" srcId="{6B7BB224-076F-4C78-BC2A-5ECA91F491B1}" destId="{3987D151-DCB4-4131-9430-F4B0908D0C4D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ADA2AB-94CF-459E-89B1-1CCABE0FA4D6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A99BB8-816F-4891-ABDA-18808B79E0C6}">
      <dgm:prSet phldrT="[Текст]" custT="1"/>
      <dgm:spPr/>
      <dgm:t>
        <a:bodyPr/>
        <a:lstStyle/>
        <a:p>
          <a:r>
            <a:rPr lang="ru-RU" sz="2000" b="1" dirty="0">
              <a:latin typeface="Arial" panose="020B0604020202020204" pitchFamily="34" charset="0"/>
              <a:cs typeface="Arial" panose="020B0604020202020204" pitchFamily="34" charset="0"/>
            </a:rPr>
            <a:t>АО «Корпорация «ВНИИЭМ»</a:t>
          </a:r>
        </a:p>
      </dgm:t>
    </dgm:pt>
    <dgm:pt modelId="{6AC497BB-257E-4CD2-9C54-439F7FF0FA38}" type="parTrans" cxnId="{A746C837-BEEA-49FA-8832-332A976EE660}">
      <dgm:prSet/>
      <dgm:spPr/>
      <dgm:t>
        <a:bodyPr/>
        <a:lstStyle/>
        <a:p>
          <a:endParaRPr lang="ru-RU"/>
        </a:p>
      </dgm:t>
    </dgm:pt>
    <dgm:pt modelId="{E23FE114-A624-4DF6-9095-751A963AB271}" type="sibTrans" cxnId="{A746C837-BEEA-49FA-8832-332A976EE660}">
      <dgm:prSet/>
      <dgm:spPr/>
      <dgm:t>
        <a:bodyPr/>
        <a:lstStyle/>
        <a:p>
          <a:endParaRPr lang="ru-RU"/>
        </a:p>
      </dgm:t>
    </dgm:pt>
    <dgm:pt modelId="{A7D894CA-2388-4F80-8DDB-2BF850F4C0F4}">
      <dgm:prSet custT="1"/>
      <dgm:spPr/>
      <dgm:t>
        <a:bodyPr/>
        <a:lstStyle/>
        <a:p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Метеор М</a:t>
          </a:r>
          <a:b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1 + 4 КА</a:t>
          </a:r>
        </a:p>
      </dgm:t>
    </dgm:pt>
    <dgm:pt modelId="{5C6BD8B9-E11C-4F8B-A204-C4B72ADF26E6}" type="sibTrans" cxnId="{42B3100B-EEDC-47EB-9B50-5398B51AEB69}">
      <dgm:prSet custT="1"/>
      <dgm:spPr/>
      <dgm:t>
        <a:bodyPr/>
        <a:lstStyle/>
        <a:p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ОНПЦ АО «ВНИИЭМ»</a:t>
          </a:r>
        </a:p>
      </dgm:t>
    </dgm:pt>
    <dgm:pt modelId="{8EE53281-B5BA-4974-8ED0-A5A09986BC00}" type="parTrans" cxnId="{42B3100B-EEDC-47EB-9B50-5398B51AEB69}">
      <dgm:prSet/>
      <dgm:spPr/>
      <dgm:t>
        <a:bodyPr/>
        <a:lstStyle/>
        <a:p>
          <a:endParaRPr lang="ru-RU"/>
        </a:p>
      </dgm:t>
    </dgm:pt>
    <dgm:pt modelId="{FC324B90-E338-43FA-8ED0-2248EEE4CB7E}" type="pres">
      <dgm:prSet presAssocID="{BAADA2AB-94CF-459E-89B1-1CCABE0FA4D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53DB61-69C7-41E5-9598-8E223BB5435A}" type="pres">
      <dgm:prSet presAssocID="{ABA99BB8-816F-4891-ABDA-18808B79E0C6}" presName="node" presStyleLbl="node1" presStyleIdx="0" presStyleCnt="2" custScaleX="98137" custScaleY="107390" custRadScaleRad="66680" custRadScaleInc="-131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722BF8-3B5F-4F6A-8221-C864A3A4872A}" type="pres">
      <dgm:prSet presAssocID="{E23FE114-A624-4DF6-9095-751A963AB271}" presName="sibTrans" presStyleLbl="sibTrans2D1" presStyleIdx="0" presStyleCnt="2" custAng="4697" custFlipVert="1" custScaleX="124799" custScaleY="71319"/>
      <dgm:spPr/>
      <dgm:t>
        <a:bodyPr/>
        <a:lstStyle/>
        <a:p>
          <a:endParaRPr lang="ru-RU"/>
        </a:p>
      </dgm:t>
    </dgm:pt>
    <dgm:pt modelId="{3FF4ACC3-7D96-492B-9679-858F22664843}" type="pres">
      <dgm:prSet presAssocID="{E23FE114-A624-4DF6-9095-751A963AB271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AD26FFFD-764F-4133-9B12-AA9E65DC1A9A}" type="pres">
      <dgm:prSet presAssocID="{A7D894CA-2388-4F80-8DDB-2BF850F4C0F4}" presName="node" presStyleLbl="node1" presStyleIdx="1" presStyleCnt="2" custScaleX="84524" custScaleY="46905" custRadScaleRad="46479" custRadScaleInc="188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49B0E8-508E-4458-AF79-2B09D6094C5F}" type="pres">
      <dgm:prSet presAssocID="{5C6BD8B9-E11C-4F8B-A204-C4B72ADF26E6}" presName="sibTrans" presStyleLbl="sibTrans2D1" presStyleIdx="1" presStyleCnt="2" custAng="16204697" custScaleX="537954" custScaleY="150585" custLinFactY="120674" custLinFactNeighborX="23742" custLinFactNeighborY="200000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E6F9D36C-1F40-4D0A-9AA8-5D6F411F2DE5}" type="pres">
      <dgm:prSet presAssocID="{5C6BD8B9-E11C-4F8B-A204-C4B72ADF26E6}" presName="connectorText" presStyleLbl="sibTrans2D1" presStyleIdx="1" presStyleCnt="2"/>
      <dgm:spPr/>
      <dgm:t>
        <a:bodyPr/>
        <a:lstStyle/>
        <a:p>
          <a:endParaRPr lang="ru-RU"/>
        </a:p>
      </dgm:t>
    </dgm:pt>
  </dgm:ptLst>
  <dgm:cxnLst>
    <dgm:cxn modelId="{CD9382F8-F624-41B6-BC49-6C4A9F2A7B70}" type="presOf" srcId="{A7D894CA-2388-4F80-8DDB-2BF850F4C0F4}" destId="{AD26FFFD-764F-4133-9B12-AA9E65DC1A9A}" srcOrd="0" destOrd="0" presId="urn:microsoft.com/office/officeart/2005/8/layout/cycle7"/>
    <dgm:cxn modelId="{8B50A601-35B9-483A-8105-50E90398D310}" type="presOf" srcId="{E23FE114-A624-4DF6-9095-751A963AB271}" destId="{3F722BF8-3B5F-4F6A-8221-C864A3A4872A}" srcOrd="0" destOrd="0" presId="urn:microsoft.com/office/officeart/2005/8/layout/cycle7"/>
    <dgm:cxn modelId="{23B4F0D5-EE46-45BB-A9C9-96EBD302710C}" type="presOf" srcId="{ABA99BB8-816F-4891-ABDA-18808B79E0C6}" destId="{DB53DB61-69C7-41E5-9598-8E223BB5435A}" srcOrd="0" destOrd="0" presId="urn:microsoft.com/office/officeart/2005/8/layout/cycle7"/>
    <dgm:cxn modelId="{42B3100B-EEDC-47EB-9B50-5398B51AEB69}" srcId="{BAADA2AB-94CF-459E-89B1-1CCABE0FA4D6}" destId="{A7D894CA-2388-4F80-8DDB-2BF850F4C0F4}" srcOrd="1" destOrd="0" parTransId="{8EE53281-B5BA-4974-8ED0-A5A09986BC00}" sibTransId="{5C6BD8B9-E11C-4F8B-A204-C4B72ADF26E6}"/>
    <dgm:cxn modelId="{4739E1B2-6C4D-498C-8071-1BF3BD2A0ECA}" type="presOf" srcId="{E23FE114-A624-4DF6-9095-751A963AB271}" destId="{3FF4ACC3-7D96-492B-9679-858F22664843}" srcOrd="1" destOrd="0" presId="urn:microsoft.com/office/officeart/2005/8/layout/cycle7"/>
    <dgm:cxn modelId="{84374573-E44B-483D-9318-259DE3DE99C8}" type="presOf" srcId="{5C6BD8B9-E11C-4F8B-A204-C4B72ADF26E6}" destId="{E6F9D36C-1F40-4D0A-9AA8-5D6F411F2DE5}" srcOrd="1" destOrd="0" presId="urn:microsoft.com/office/officeart/2005/8/layout/cycle7"/>
    <dgm:cxn modelId="{884533EE-969C-40A9-9E9D-BB3F1B68960F}" type="presOf" srcId="{BAADA2AB-94CF-459E-89B1-1CCABE0FA4D6}" destId="{FC324B90-E338-43FA-8ED0-2248EEE4CB7E}" srcOrd="0" destOrd="0" presId="urn:microsoft.com/office/officeart/2005/8/layout/cycle7"/>
    <dgm:cxn modelId="{87D3F6EE-1869-4149-B8A1-6105257D03CA}" type="presOf" srcId="{5C6BD8B9-E11C-4F8B-A204-C4B72ADF26E6}" destId="{4949B0E8-508E-4458-AF79-2B09D6094C5F}" srcOrd="0" destOrd="0" presId="urn:microsoft.com/office/officeart/2005/8/layout/cycle7"/>
    <dgm:cxn modelId="{A746C837-BEEA-49FA-8832-332A976EE660}" srcId="{BAADA2AB-94CF-459E-89B1-1CCABE0FA4D6}" destId="{ABA99BB8-816F-4891-ABDA-18808B79E0C6}" srcOrd="0" destOrd="0" parTransId="{6AC497BB-257E-4CD2-9C54-439F7FF0FA38}" sibTransId="{E23FE114-A624-4DF6-9095-751A963AB271}"/>
    <dgm:cxn modelId="{88C4CD34-AE45-4A4C-8488-F371DD78B7EB}" type="presParOf" srcId="{FC324B90-E338-43FA-8ED0-2248EEE4CB7E}" destId="{DB53DB61-69C7-41E5-9598-8E223BB5435A}" srcOrd="0" destOrd="0" presId="urn:microsoft.com/office/officeart/2005/8/layout/cycle7"/>
    <dgm:cxn modelId="{147612F5-F93D-4893-B05B-CB19DB7DBE71}" type="presParOf" srcId="{FC324B90-E338-43FA-8ED0-2248EEE4CB7E}" destId="{3F722BF8-3B5F-4F6A-8221-C864A3A4872A}" srcOrd="1" destOrd="0" presId="urn:microsoft.com/office/officeart/2005/8/layout/cycle7"/>
    <dgm:cxn modelId="{027FBEEF-64BB-4445-A468-2743CE1D81B8}" type="presParOf" srcId="{3F722BF8-3B5F-4F6A-8221-C864A3A4872A}" destId="{3FF4ACC3-7D96-492B-9679-858F22664843}" srcOrd="0" destOrd="0" presId="urn:microsoft.com/office/officeart/2005/8/layout/cycle7"/>
    <dgm:cxn modelId="{BEAD4E81-4018-45F2-8243-D6F104F3395D}" type="presParOf" srcId="{FC324B90-E338-43FA-8ED0-2248EEE4CB7E}" destId="{AD26FFFD-764F-4133-9B12-AA9E65DC1A9A}" srcOrd="2" destOrd="0" presId="urn:microsoft.com/office/officeart/2005/8/layout/cycle7"/>
    <dgm:cxn modelId="{EA54CE7D-4124-4C96-BCEF-68488AA5BA2E}" type="presParOf" srcId="{FC324B90-E338-43FA-8ED0-2248EEE4CB7E}" destId="{4949B0E8-508E-4458-AF79-2B09D6094C5F}" srcOrd="3" destOrd="0" presId="urn:microsoft.com/office/officeart/2005/8/layout/cycle7"/>
    <dgm:cxn modelId="{0E7BEA2F-BAF8-4A0B-9D62-99A6BCDF71D6}" type="presParOf" srcId="{4949B0E8-508E-4458-AF79-2B09D6094C5F}" destId="{E6F9D36C-1F40-4D0A-9AA8-5D6F411F2DE5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ADA2AB-94CF-459E-89B1-1CCABE0FA4D6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A99BB8-816F-4891-ABDA-18808B79E0C6}">
      <dgm:prSet phldrT="[Текст]" custT="1"/>
      <dgm:spPr/>
      <dgm:t>
        <a:bodyPr/>
        <a:lstStyle/>
        <a:p>
          <a:r>
            <a:rPr lang="ru-RU" sz="2000" b="1" dirty="0">
              <a:latin typeface="Arial" panose="020B0604020202020204" pitchFamily="34" charset="0"/>
              <a:cs typeface="Arial" panose="020B0604020202020204" pitchFamily="34" charset="0"/>
            </a:rPr>
            <a:t>АО «ВПК „НПО машиностроения“»</a:t>
          </a:r>
        </a:p>
      </dgm:t>
    </dgm:pt>
    <dgm:pt modelId="{6AC497BB-257E-4CD2-9C54-439F7FF0FA38}" type="parTrans" cxnId="{A746C837-BEEA-49FA-8832-332A976EE660}">
      <dgm:prSet/>
      <dgm:spPr/>
      <dgm:t>
        <a:bodyPr/>
        <a:lstStyle/>
        <a:p>
          <a:endParaRPr lang="ru-RU"/>
        </a:p>
      </dgm:t>
    </dgm:pt>
    <dgm:pt modelId="{E23FE114-A624-4DF6-9095-751A963AB271}" type="sibTrans" cxnId="{A746C837-BEEA-49FA-8832-332A976EE660}">
      <dgm:prSet/>
      <dgm:spPr/>
      <dgm:t>
        <a:bodyPr/>
        <a:lstStyle/>
        <a:p>
          <a:endParaRPr lang="ru-RU"/>
        </a:p>
      </dgm:t>
    </dgm:pt>
    <dgm:pt modelId="{A7D894CA-2388-4F80-8DDB-2BF850F4C0F4}">
      <dgm:prSet custT="1"/>
      <dgm:spPr/>
      <dgm:t>
        <a:bodyPr/>
        <a:lstStyle/>
        <a:p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«Кондор-ФКА»</a:t>
          </a:r>
          <a:b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2 + </a:t>
          </a:r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2 КА </a:t>
          </a:r>
        </a:p>
      </dgm:t>
    </dgm:pt>
    <dgm:pt modelId="{8EE53281-B5BA-4974-8ED0-A5A09986BC00}" type="parTrans" cxnId="{42B3100B-EEDC-47EB-9B50-5398B51AEB69}">
      <dgm:prSet/>
      <dgm:spPr/>
      <dgm:t>
        <a:bodyPr/>
        <a:lstStyle/>
        <a:p>
          <a:endParaRPr lang="ru-RU"/>
        </a:p>
      </dgm:t>
    </dgm:pt>
    <dgm:pt modelId="{5C6BD8B9-E11C-4F8B-A204-C4B72ADF26E6}" type="sibTrans" cxnId="{42B3100B-EEDC-47EB-9B50-5398B51AEB69}">
      <dgm:prSet custT="1"/>
      <dgm:spPr/>
      <dgm:t>
        <a:bodyPr/>
        <a:lstStyle/>
        <a:p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АО «НПП «Геофизика космос»</a:t>
          </a:r>
        </a:p>
      </dgm:t>
    </dgm:pt>
    <dgm:pt modelId="{FC324B90-E338-43FA-8ED0-2248EEE4CB7E}" type="pres">
      <dgm:prSet presAssocID="{BAADA2AB-94CF-459E-89B1-1CCABE0FA4D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53DB61-69C7-41E5-9598-8E223BB5435A}" type="pres">
      <dgm:prSet presAssocID="{ABA99BB8-816F-4891-ABDA-18808B79E0C6}" presName="node" presStyleLbl="node1" presStyleIdx="0" presStyleCnt="2" custScaleX="98137" custScaleY="107390" custRadScaleRad="65412" custRadScaleInc="-150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722BF8-3B5F-4F6A-8221-C864A3A4872A}" type="pres">
      <dgm:prSet presAssocID="{E23FE114-A624-4DF6-9095-751A963AB271}" presName="sibTrans" presStyleLbl="sibTrans2D1" presStyleIdx="0" presStyleCnt="2" custAng="298943" custFlipVert="1" custScaleX="124799" custScaleY="71319" custLinFactNeighborX="2215" custLinFactNeighborY="1924"/>
      <dgm:spPr/>
      <dgm:t>
        <a:bodyPr/>
        <a:lstStyle/>
        <a:p>
          <a:endParaRPr lang="ru-RU"/>
        </a:p>
      </dgm:t>
    </dgm:pt>
    <dgm:pt modelId="{3FF4ACC3-7D96-492B-9679-858F22664843}" type="pres">
      <dgm:prSet presAssocID="{E23FE114-A624-4DF6-9095-751A963AB271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AD26FFFD-764F-4133-9B12-AA9E65DC1A9A}" type="pres">
      <dgm:prSet presAssocID="{A7D894CA-2388-4F80-8DDB-2BF850F4C0F4}" presName="node" presStyleLbl="node1" presStyleIdx="1" presStyleCnt="2" custAng="0" custScaleX="84524" custScaleY="44847" custRadScaleRad="46392" custRadScaleInc="79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49B0E8-508E-4458-AF79-2B09D6094C5F}" type="pres">
      <dgm:prSet presAssocID="{5C6BD8B9-E11C-4F8B-A204-C4B72ADF26E6}" presName="sibTrans" presStyleLbl="sibTrans2D1" presStyleIdx="1" presStyleCnt="2" custAng="16498943" custScaleX="519525" custScaleY="147439" custLinFactY="100000" custLinFactNeighborX="18522" custLinFactNeighborY="197609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E6F9D36C-1F40-4D0A-9AA8-5D6F411F2DE5}" type="pres">
      <dgm:prSet presAssocID="{5C6BD8B9-E11C-4F8B-A204-C4B72ADF26E6}" presName="connectorText" presStyleLbl="sibTrans2D1" presStyleIdx="1" presStyleCnt="2"/>
      <dgm:spPr/>
      <dgm:t>
        <a:bodyPr/>
        <a:lstStyle/>
        <a:p>
          <a:endParaRPr lang="ru-RU"/>
        </a:p>
      </dgm:t>
    </dgm:pt>
  </dgm:ptLst>
  <dgm:cxnLst>
    <dgm:cxn modelId="{CD9382F8-F624-41B6-BC49-6C4A9F2A7B70}" type="presOf" srcId="{A7D894CA-2388-4F80-8DDB-2BF850F4C0F4}" destId="{AD26FFFD-764F-4133-9B12-AA9E65DC1A9A}" srcOrd="0" destOrd="0" presId="urn:microsoft.com/office/officeart/2005/8/layout/cycle7"/>
    <dgm:cxn modelId="{8B50A601-35B9-483A-8105-50E90398D310}" type="presOf" srcId="{E23FE114-A624-4DF6-9095-751A963AB271}" destId="{3F722BF8-3B5F-4F6A-8221-C864A3A4872A}" srcOrd="0" destOrd="0" presId="urn:microsoft.com/office/officeart/2005/8/layout/cycle7"/>
    <dgm:cxn modelId="{23B4F0D5-EE46-45BB-A9C9-96EBD302710C}" type="presOf" srcId="{ABA99BB8-816F-4891-ABDA-18808B79E0C6}" destId="{DB53DB61-69C7-41E5-9598-8E223BB5435A}" srcOrd="0" destOrd="0" presId="urn:microsoft.com/office/officeart/2005/8/layout/cycle7"/>
    <dgm:cxn modelId="{42B3100B-EEDC-47EB-9B50-5398B51AEB69}" srcId="{BAADA2AB-94CF-459E-89B1-1CCABE0FA4D6}" destId="{A7D894CA-2388-4F80-8DDB-2BF850F4C0F4}" srcOrd="1" destOrd="0" parTransId="{8EE53281-B5BA-4974-8ED0-A5A09986BC00}" sibTransId="{5C6BD8B9-E11C-4F8B-A204-C4B72ADF26E6}"/>
    <dgm:cxn modelId="{4739E1B2-6C4D-498C-8071-1BF3BD2A0ECA}" type="presOf" srcId="{E23FE114-A624-4DF6-9095-751A963AB271}" destId="{3FF4ACC3-7D96-492B-9679-858F22664843}" srcOrd="1" destOrd="0" presId="urn:microsoft.com/office/officeart/2005/8/layout/cycle7"/>
    <dgm:cxn modelId="{84374573-E44B-483D-9318-259DE3DE99C8}" type="presOf" srcId="{5C6BD8B9-E11C-4F8B-A204-C4B72ADF26E6}" destId="{E6F9D36C-1F40-4D0A-9AA8-5D6F411F2DE5}" srcOrd="1" destOrd="0" presId="urn:microsoft.com/office/officeart/2005/8/layout/cycle7"/>
    <dgm:cxn modelId="{884533EE-969C-40A9-9E9D-BB3F1B68960F}" type="presOf" srcId="{BAADA2AB-94CF-459E-89B1-1CCABE0FA4D6}" destId="{FC324B90-E338-43FA-8ED0-2248EEE4CB7E}" srcOrd="0" destOrd="0" presId="urn:microsoft.com/office/officeart/2005/8/layout/cycle7"/>
    <dgm:cxn modelId="{87D3F6EE-1869-4149-B8A1-6105257D03CA}" type="presOf" srcId="{5C6BD8B9-E11C-4F8B-A204-C4B72ADF26E6}" destId="{4949B0E8-508E-4458-AF79-2B09D6094C5F}" srcOrd="0" destOrd="0" presId="urn:microsoft.com/office/officeart/2005/8/layout/cycle7"/>
    <dgm:cxn modelId="{A746C837-BEEA-49FA-8832-332A976EE660}" srcId="{BAADA2AB-94CF-459E-89B1-1CCABE0FA4D6}" destId="{ABA99BB8-816F-4891-ABDA-18808B79E0C6}" srcOrd="0" destOrd="0" parTransId="{6AC497BB-257E-4CD2-9C54-439F7FF0FA38}" sibTransId="{E23FE114-A624-4DF6-9095-751A963AB271}"/>
    <dgm:cxn modelId="{88C4CD34-AE45-4A4C-8488-F371DD78B7EB}" type="presParOf" srcId="{FC324B90-E338-43FA-8ED0-2248EEE4CB7E}" destId="{DB53DB61-69C7-41E5-9598-8E223BB5435A}" srcOrd="0" destOrd="0" presId="urn:microsoft.com/office/officeart/2005/8/layout/cycle7"/>
    <dgm:cxn modelId="{147612F5-F93D-4893-B05B-CB19DB7DBE71}" type="presParOf" srcId="{FC324B90-E338-43FA-8ED0-2248EEE4CB7E}" destId="{3F722BF8-3B5F-4F6A-8221-C864A3A4872A}" srcOrd="1" destOrd="0" presId="urn:microsoft.com/office/officeart/2005/8/layout/cycle7"/>
    <dgm:cxn modelId="{027FBEEF-64BB-4445-A468-2743CE1D81B8}" type="presParOf" srcId="{3F722BF8-3B5F-4F6A-8221-C864A3A4872A}" destId="{3FF4ACC3-7D96-492B-9679-858F22664843}" srcOrd="0" destOrd="0" presId="urn:microsoft.com/office/officeart/2005/8/layout/cycle7"/>
    <dgm:cxn modelId="{BEAD4E81-4018-45F2-8243-D6F104F3395D}" type="presParOf" srcId="{FC324B90-E338-43FA-8ED0-2248EEE4CB7E}" destId="{AD26FFFD-764F-4133-9B12-AA9E65DC1A9A}" srcOrd="2" destOrd="0" presId="urn:microsoft.com/office/officeart/2005/8/layout/cycle7"/>
    <dgm:cxn modelId="{EA54CE7D-4124-4C96-BCEF-68488AA5BA2E}" type="presParOf" srcId="{FC324B90-E338-43FA-8ED0-2248EEE4CB7E}" destId="{4949B0E8-508E-4458-AF79-2B09D6094C5F}" srcOrd="3" destOrd="0" presId="urn:microsoft.com/office/officeart/2005/8/layout/cycle7"/>
    <dgm:cxn modelId="{0E7BEA2F-BAF8-4A0B-9D62-99A6BCDF71D6}" type="presParOf" srcId="{4949B0E8-508E-4458-AF79-2B09D6094C5F}" destId="{E6F9D36C-1F40-4D0A-9AA8-5D6F411F2DE5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53DB61-69C7-41E5-9598-8E223BB5435A}">
      <dsp:nvSpPr>
        <dsp:cNvPr id="0" name=""/>
        <dsp:cNvSpPr/>
      </dsp:nvSpPr>
      <dsp:spPr>
        <a:xfrm>
          <a:off x="271771" y="881649"/>
          <a:ext cx="3355759" cy="18842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latin typeface="Arial" panose="020B0604020202020204" pitchFamily="34" charset="0"/>
              <a:cs typeface="Arial" panose="020B0604020202020204" pitchFamily="34" charset="0"/>
            </a:rPr>
            <a:t>АО Информационные спутниковые системы имени академика М. Ф. </a:t>
          </a:r>
          <a:r>
            <a:rPr lang="ru-RU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Решетнёва</a:t>
          </a:r>
          <a:endParaRPr lang="ru-RU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6958" y="936836"/>
        <a:ext cx="3245385" cy="1773840"/>
      </dsp:txXfrm>
    </dsp:sp>
    <dsp:sp modelId="{3F722BF8-3B5F-4F6A-8221-C864A3A4872A}">
      <dsp:nvSpPr>
        <dsp:cNvPr id="0" name=""/>
        <dsp:cNvSpPr/>
      </dsp:nvSpPr>
      <dsp:spPr>
        <a:xfrm rot="3955715">
          <a:off x="2374096" y="2911735"/>
          <a:ext cx="527684" cy="26422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2453363" y="2964579"/>
        <a:ext cx="369150" cy="158534"/>
      </dsp:txXfrm>
    </dsp:sp>
    <dsp:sp modelId="{79B613A7-47FB-4EA3-AA59-DEB45098AAE5}">
      <dsp:nvSpPr>
        <dsp:cNvPr id="0" name=""/>
        <dsp:cNvSpPr/>
      </dsp:nvSpPr>
      <dsp:spPr>
        <a:xfrm>
          <a:off x="2146689" y="3321828"/>
          <a:ext cx="1722005" cy="754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Глонасс-К2</a:t>
          </a:r>
          <a:b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22 + 3 КА</a:t>
          </a:r>
        </a:p>
      </dsp:txBody>
      <dsp:txXfrm>
        <a:off x="2168800" y="3343939"/>
        <a:ext cx="1677783" cy="710699"/>
      </dsp:txXfrm>
    </dsp:sp>
    <dsp:sp modelId="{688DA6CD-42CE-48D9-AD30-E33AB5A6E3AF}">
      <dsp:nvSpPr>
        <dsp:cNvPr id="0" name=""/>
        <dsp:cNvSpPr/>
      </dsp:nvSpPr>
      <dsp:spPr>
        <a:xfrm rot="10800000">
          <a:off x="386059" y="4346492"/>
          <a:ext cx="3027473" cy="78005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АО «НПП КП «КВАНТ»</a:t>
          </a:r>
        </a:p>
      </dsp:txBody>
      <dsp:txXfrm rot="10800000">
        <a:off x="620075" y="4502503"/>
        <a:ext cx="2559441" cy="468031"/>
      </dsp:txXfrm>
    </dsp:sp>
    <dsp:sp modelId="{2526BC66-37BC-41D8-A74F-9F1F8CAE8679}">
      <dsp:nvSpPr>
        <dsp:cNvPr id="0" name=""/>
        <dsp:cNvSpPr/>
      </dsp:nvSpPr>
      <dsp:spPr>
        <a:xfrm>
          <a:off x="157383" y="3365572"/>
          <a:ext cx="1509842" cy="6586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Ямал</a:t>
          </a:r>
          <a:b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5 + 2 КА</a:t>
          </a:r>
        </a:p>
      </dsp:txBody>
      <dsp:txXfrm>
        <a:off x="176674" y="3384863"/>
        <a:ext cx="1471260" cy="620063"/>
      </dsp:txXfrm>
    </dsp:sp>
    <dsp:sp modelId="{6B7BB224-076F-4C78-BC2A-5ECA91F491B1}">
      <dsp:nvSpPr>
        <dsp:cNvPr id="0" name=""/>
        <dsp:cNvSpPr/>
      </dsp:nvSpPr>
      <dsp:spPr>
        <a:xfrm rot="17541748">
          <a:off x="903538" y="2939074"/>
          <a:ext cx="536740" cy="26422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982805" y="2991918"/>
        <a:ext cx="378206" cy="1585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53DB61-69C7-41E5-9598-8E223BB5435A}">
      <dsp:nvSpPr>
        <dsp:cNvPr id="0" name=""/>
        <dsp:cNvSpPr/>
      </dsp:nvSpPr>
      <dsp:spPr>
        <a:xfrm>
          <a:off x="816037" y="788946"/>
          <a:ext cx="3006673" cy="16450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latin typeface="Arial" panose="020B0604020202020204" pitchFamily="34" charset="0"/>
              <a:cs typeface="Arial" panose="020B0604020202020204" pitchFamily="34" charset="0"/>
            </a:rPr>
            <a:t>АО «Корпорация «ВНИИЭМ»</a:t>
          </a:r>
        </a:p>
      </dsp:txBody>
      <dsp:txXfrm>
        <a:off x="864220" y="837129"/>
        <a:ext cx="2910307" cy="1548715"/>
      </dsp:txXfrm>
    </dsp:sp>
    <dsp:sp modelId="{3F722BF8-3B5F-4F6A-8221-C864A3A4872A}">
      <dsp:nvSpPr>
        <dsp:cNvPr id="0" name=""/>
        <dsp:cNvSpPr/>
      </dsp:nvSpPr>
      <dsp:spPr>
        <a:xfrm rot="16200268" flipV="1">
          <a:off x="1945016" y="2619532"/>
          <a:ext cx="752180" cy="38238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-10800000">
        <a:off x="2059730" y="2696008"/>
        <a:ext cx="522752" cy="229429"/>
      </dsp:txXfrm>
    </dsp:sp>
    <dsp:sp modelId="{AD26FFFD-764F-4133-9B12-AA9E65DC1A9A}">
      <dsp:nvSpPr>
        <dsp:cNvPr id="0" name=""/>
        <dsp:cNvSpPr/>
      </dsp:nvSpPr>
      <dsp:spPr>
        <a:xfrm>
          <a:off x="1027366" y="3187418"/>
          <a:ext cx="2589605" cy="7185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Метеор М</a:t>
          </a:r>
          <a:b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1 + 4 КА</a:t>
          </a:r>
        </a:p>
      </dsp:txBody>
      <dsp:txXfrm>
        <a:off x="1048411" y="3208463"/>
        <a:ext cx="2547515" cy="676436"/>
      </dsp:txXfrm>
    </dsp:sp>
    <dsp:sp modelId="{4949B0E8-508E-4458-AF79-2B09D6094C5F}">
      <dsp:nvSpPr>
        <dsp:cNvPr id="0" name=""/>
        <dsp:cNvSpPr/>
      </dsp:nvSpPr>
      <dsp:spPr>
        <a:xfrm rot="10799732">
          <a:off x="843042" y="4126351"/>
          <a:ext cx="3242320" cy="80737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ОНПЦ АО «ВНИИЭМ»</a:t>
          </a:r>
        </a:p>
      </dsp:txBody>
      <dsp:txXfrm rot="10800000">
        <a:off x="1085253" y="4287825"/>
        <a:ext cx="2757898" cy="4844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53DB61-69C7-41E5-9598-8E223BB5435A}">
      <dsp:nvSpPr>
        <dsp:cNvPr id="0" name=""/>
        <dsp:cNvSpPr/>
      </dsp:nvSpPr>
      <dsp:spPr>
        <a:xfrm>
          <a:off x="973575" y="822964"/>
          <a:ext cx="2993963" cy="1638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latin typeface="Arial" panose="020B0604020202020204" pitchFamily="34" charset="0"/>
              <a:cs typeface="Arial" panose="020B0604020202020204" pitchFamily="34" charset="0"/>
            </a:rPr>
            <a:t>АО «ВПК „НПО машиностроения“»</a:t>
          </a:r>
        </a:p>
      </dsp:txBody>
      <dsp:txXfrm>
        <a:off x="1021554" y="870943"/>
        <a:ext cx="2898005" cy="1542168"/>
      </dsp:txXfrm>
    </dsp:sp>
    <dsp:sp modelId="{3F722BF8-3B5F-4F6A-8221-C864A3A4872A}">
      <dsp:nvSpPr>
        <dsp:cNvPr id="0" name=""/>
        <dsp:cNvSpPr/>
      </dsp:nvSpPr>
      <dsp:spPr>
        <a:xfrm rot="16200000" flipV="1">
          <a:off x="2205116" y="2664009"/>
          <a:ext cx="767727" cy="380764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-10800000">
        <a:off x="2319345" y="2740162"/>
        <a:ext cx="539269" cy="228458"/>
      </dsp:txXfrm>
    </dsp:sp>
    <dsp:sp modelId="{AD26FFFD-764F-4133-9B12-AA9E65DC1A9A}">
      <dsp:nvSpPr>
        <dsp:cNvPr id="0" name=""/>
        <dsp:cNvSpPr/>
      </dsp:nvSpPr>
      <dsp:spPr>
        <a:xfrm>
          <a:off x="1349236" y="3227149"/>
          <a:ext cx="2578657" cy="6840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«Кондор-ФКА»</a:t>
          </a:r>
          <a:b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2 + </a:t>
          </a: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2 КА </a:t>
          </a:r>
        </a:p>
      </dsp:txBody>
      <dsp:txXfrm>
        <a:off x="1369272" y="3247185"/>
        <a:ext cx="2538585" cy="644024"/>
      </dsp:txXfrm>
    </dsp:sp>
    <dsp:sp modelId="{4949B0E8-508E-4458-AF79-2B09D6094C5F}">
      <dsp:nvSpPr>
        <dsp:cNvPr id="0" name=""/>
        <dsp:cNvSpPr/>
      </dsp:nvSpPr>
      <dsp:spPr>
        <a:xfrm rot="10800000">
          <a:off x="1091312" y="4039443"/>
          <a:ext cx="3195966" cy="78716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АО «НПП «Геофизика космос»</a:t>
          </a:r>
        </a:p>
      </dsp:txBody>
      <dsp:txXfrm rot="10800000">
        <a:off x="1327461" y="4196875"/>
        <a:ext cx="2723668" cy="4722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69864A-F32C-4E65-B84A-2161AB79B414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34338-882D-4C69-8FFE-969075E7F4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150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CC50C-493A-4AE9-9742-34920A616CF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86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CC50C-493A-4AE9-9742-34920A616CF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741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CC50C-493A-4AE9-9742-34920A616CF5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6947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08.12.2022</a:t>
            </a:r>
          </a:p>
        </p:txBody>
      </p:sp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08.12.2022</a:t>
            </a:r>
          </a:p>
        </p:txBody>
      </p:sp>
      <p:sp>
        <p:nvSpPr>
          <p:cNvPr id="45" name="Shape 4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08.12.2022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4" name="Shape 5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08.12.2022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08.12.2022</a:t>
            </a:r>
          </a:p>
        </p:txBody>
      </p:sp>
      <p:sp>
        <p:nvSpPr>
          <p:cNvPr id="49" name="Shape 4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08.12.2022</a:t>
            </a:r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08.12.2022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8" name="Shape 3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08.12.2022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08.12.2022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08.12.2022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EA6657-4E3A-CD2A-341B-AD70531B3B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60BB8-AE64-A55C-3DB5-084F3467C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ACA0831-F3A0-A70A-D84B-E250B1E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E5E9B-5D3E-4A1F-A19B-96A4342D7AE4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39A95C1-2091-25FF-F6F3-95DA1B11A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95A6518-9F0C-FAF9-B182-7040BD58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E959A-4985-4870-A287-3555A744AD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433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08.12.2022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microsoft.com/office/2018/10/relationships/comments" Target="../comments/modernComment_108_C542583F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xmlns="" id="{508F8D77-118B-D53B-6611-AD4879EF4B1F}"/>
              </a:ext>
            </a:extLst>
          </p:cNvPr>
          <p:cNvSpPr/>
          <p:nvPr/>
        </p:nvSpPr>
        <p:spPr>
          <a:xfrm>
            <a:off x="141288" y="158650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rgbClr val="008C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E29194A-57BB-E5F8-4219-9888BE862C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99686781-8D6C-8A3C-F729-88CE032CD7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C61380-EA3F-E41B-9587-349C4C5F9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801" y="683008"/>
            <a:ext cx="9494067" cy="2368350"/>
          </a:xfrm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ru-RU" b="1" spc="-150" dirty="0">
                <a:solidFill>
                  <a:schemeClr val="bg1"/>
                </a:solidFill>
                <a:highlight>
                  <a:srgbClr val="008C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«КОСМИЧЕСКИЙ КОМПАС»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CDA8DFA-14A1-E275-659A-F2890E3259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800" y="5296286"/>
            <a:ext cx="6109763" cy="882131"/>
          </a:xfrm>
          <a:noFill/>
        </p:spPr>
        <p:txBody>
          <a:bodyPr>
            <a:noAutofit/>
          </a:bodyPr>
          <a:lstStyle/>
          <a:p>
            <a:pPr algn="l">
              <a:lnSpc>
                <a:spcPct val="60000"/>
              </a:lnSpc>
            </a:pPr>
            <a:r>
              <a:rPr lang="ru-RU" sz="2000" b="1" dirty="0">
                <a:solidFill>
                  <a:schemeClr val="bg1">
                    <a:alpha val="80000"/>
                  </a:schemeClr>
                </a:solidFill>
                <a:highlight>
                  <a:srgbClr val="008C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Мельников Александр Викторович</a:t>
            </a:r>
          </a:p>
          <a:p>
            <a:pPr algn="l">
              <a:lnSpc>
                <a:spcPct val="60000"/>
              </a:lnSpc>
            </a:pPr>
            <a:r>
              <a:rPr lang="ru-RU" sz="2000" dirty="0">
                <a:solidFill>
                  <a:schemeClr val="bg1">
                    <a:alpha val="80000"/>
                  </a:schemeClr>
                </a:solidFill>
                <a:highlight>
                  <a:srgbClr val="008C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Аспирант </a:t>
            </a:r>
            <a:r>
              <a:rPr lang="ru-RU" sz="2000" dirty="0" err="1">
                <a:solidFill>
                  <a:schemeClr val="bg1">
                    <a:alpha val="80000"/>
                  </a:schemeClr>
                </a:solidFill>
                <a:highlight>
                  <a:srgbClr val="008C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МИИГАиК</a:t>
            </a:r>
            <a:endParaRPr lang="ru-RU" sz="2000" dirty="0">
              <a:solidFill>
                <a:schemeClr val="bg1">
                  <a:alpha val="80000"/>
                </a:schemeClr>
              </a:solidFill>
              <a:highlight>
                <a:srgbClr val="008C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60000"/>
              </a:lnSpc>
            </a:pPr>
            <a:r>
              <a:rPr lang="ru-RU" sz="2000" dirty="0">
                <a:solidFill>
                  <a:schemeClr val="bg1">
                    <a:alpha val="80000"/>
                  </a:schemeClr>
                </a:solidFill>
                <a:highlight>
                  <a:srgbClr val="008C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Ведущий инженер АО «ВНИИЭМ»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C06F96D-5E8E-4B2E-B163-6B58374C7C56}"/>
              </a:ext>
            </a:extLst>
          </p:cNvPr>
          <p:cNvSpPr txBox="1"/>
          <p:nvPr/>
        </p:nvSpPr>
        <p:spPr>
          <a:xfrm>
            <a:off x="7601896" y="5214132"/>
            <a:ext cx="4267198" cy="5232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highlight>
                  <a:srgbClr val="008C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АКСЕЛЕРАЦИОННАЯ</a:t>
            </a:r>
            <a:r>
              <a:rPr lang="en-US" sz="1400" dirty="0">
                <a:solidFill>
                  <a:schemeClr val="bg1"/>
                </a:solidFill>
                <a:highlight>
                  <a:srgbClr val="008C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highlight>
                  <a:srgbClr val="008C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ПРОГРАММА</a:t>
            </a:r>
            <a:br>
              <a:rPr lang="ru-RU" sz="1400" dirty="0">
                <a:solidFill>
                  <a:schemeClr val="bg1"/>
                </a:solidFill>
                <a:highlight>
                  <a:srgbClr val="008CFF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highlight>
                  <a:srgbClr val="008C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В СФЕРЕ</a:t>
            </a:r>
            <a:r>
              <a:rPr lang="en-US" sz="1400" dirty="0">
                <a:solidFill>
                  <a:schemeClr val="bg1"/>
                </a:solidFill>
                <a:highlight>
                  <a:srgbClr val="008C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highlight>
                  <a:srgbClr val="008C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ПРОСТРАНСТВЕННЫХ</a:t>
            </a:r>
            <a:r>
              <a:rPr lang="en-US" sz="1400" dirty="0">
                <a:solidFill>
                  <a:schemeClr val="bg1"/>
                </a:solidFill>
                <a:highlight>
                  <a:srgbClr val="008C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highlight>
                  <a:srgbClr val="008C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ДАННЫХ</a:t>
            </a:r>
            <a:endParaRPr lang="ru-RU" sz="1400" dirty="0">
              <a:highlight>
                <a:srgbClr val="008C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779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xmlns="" id="{B60E0D10-6B6A-578A-AF49-B869EDBC1141}"/>
              </a:ext>
            </a:extLst>
          </p:cNvPr>
          <p:cNvSpPr/>
          <p:nvPr/>
        </p:nvSpPr>
        <p:spPr>
          <a:xfrm>
            <a:off x="-190500" y="-203200"/>
            <a:ext cx="12611100" cy="73025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8C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xmlns="" id="{508F8D77-118B-D53B-6611-AD4879EF4B1F}"/>
              </a:ext>
            </a:extLst>
          </p:cNvPr>
          <p:cNvSpPr/>
          <p:nvPr/>
        </p:nvSpPr>
        <p:spPr>
          <a:xfrm>
            <a:off x="141288" y="158650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xmlns="" id="{C55D8DA9-1E22-3657-E546-E92FC7F69205}"/>
              </a:ext>
            </a:extLst>
          </p:cNvPr>
          <p:cNvSpPr txBox="1">
            <a:spLocks/>
          </p:cNvSpPr>
          <p:nvPr/>
        </p:nvSpPr>
        <p:spPr>
          <a:xfrm>
            <a:off x="7373257" y="1517740"/>
            <a:ext cx="4542972" cy="264263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— 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Запрос на повышение точности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и надежности данных при реализации космических проектов </a:t>
            </a:r>
          </a:p>
          <a:p>
            <a:pPr algn="l"/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— 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Тенденция к росту числа малых космических аппаратов (МКА)</a:t>
            </a:r>
          </a:p>
          <a:p>
            <a:pPr algn="l"/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— 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Насыщение корпуса КА полезной нагрузкой</a:t>
            </a:r>
          </a:p>
        </p:txBody>
      </p:sp>
      <p:pic>
        <p:nvPicPr>
          <p:cNvPr id="7" name="Рисунок 6" descr="C:\Users\WORK\Desktop\Работа\НТС\Рисунок РЭ(цв)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9" t="16278" r="18048" b="24530"/>
          <a:stretch/>
        </p:blipFill>
        <p:spPr bwMode="auto">
          <a:xfrm>
            <a:off x="8403546" y="3309573"/>
            <a:ext cx="1768142" cy="254892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Прямоугольник: скругленные противолежащие углы 2">
            <a:extLst>
              <a:ext uri="{FF2B5EF4-FFF2-40B4-BE49-F238E27FC236}">
                <a16:creationId xmlns:a16="http://schemas.microsoft.com/office/drawing/2014/main" xmlns="" id="{431F926B-1FD6-3F49-7930-76C1CAAF0042}"/>
              </a:ext>
            </a:extLst>
          </p:cNvPr>
          <p:cNvSpPr/>
          <p:nvPr/>
        </p:nvSpPr>
        <p:spPr>
          <a:xfrm>
            <a:off x="399194" y="1614163"/>
            <a:ext cx="6521583" cy="4244332"/>
          </a:xfrm>
          <a:prstGeom prst="round2DiagRect">
            <a:avLst>
              <a:gd name="adj1" fmla="val 5825"/>
              <a:gd name="adj2" fmla="val 6213"/>
            </a:avLst>
          </a:prstGeom>
          <a:blipFill dpi="0" rotWithShape="1">
            <a:blip r:embed="rId4"/>
            <a:srcRect/>
            <a:stretch>
              <a:fillRect/>
            </a:stretch>
          </a:blipFill>
          <a:ln>
            <a:solidFill>
              <a:srgbClr val="008CFF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xmlns="" id="{C55D8DA9-1E22-3657-E546-E92FC7F69205}"/>
              </a:ext>
            </a:extLst>
          </p:cNvPr>
          <p:cNvSpPr txBox="1">
            <a:spLocks/>
          </p:cNvSpPr>
          <p:nvPr/>
        </p:nvSpPr>
        <p:spPr>
          <a:xfrm>
            <a:off x="2313740" y="6007796"/>
            <a:ext cx="2692489" cy="47966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sz="1400" b="1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 «Метеор-М» №2</a:t>
            </a:r>
            <a:endParaRPr lang="ru-RU" sz="1100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88">
            <a:extLst>
              <a:ext uri="{FF2B5EF4-FFF2-40B4-BE49-F238E27FC236}">
                <a16:creationId xmlns:a16="http://schemas.microsoft.com/office/drawing/2014/main" xmlns="" id="{7193A517-538C-592A-CC1D-89A0F2E7029F}"/>
              </a:ext>
            </a:extLst>
          </p:cNvPr>
          <p:cNvSpPr txBox="1">
            <a:spLocks/>
          </p:cNvSpPr>
          <p:nvPr/>
        </p:nvSpPr>
        <p:spPr>
          <a:xfrm>
            <a:off x="575840" y="680123"/>
            <a:ext cx="10598899" cy="1655568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>
            <a:defPPr>
              <a:defRPr/>
            </a:defPPr>
            <a:lvl1pPr lvl="0" algn="ctr">
              <a:lnSpc>
                <a:spcPct val="90000"/>
              </a:lnSpc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kern="0" spc="-150" dirty="0">
                <a:solidFill>
                  <a:srgbClr val="008CFF"/>
                </a:solidFill>
                <a:latin typeface="Arial" panose="020B0604020202020204" pitchFamily="34" charset="0"/>
                <a:ea typeface="Circe Rounded"/>
                <a:cs typeface="Arial" panose="020B0604020202020204" pitchFamily="34" charset="0"/>
              </a:rPr>
              <a:t>АКТУАЛЬНОСТЬ И ПРОБЛЕМА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C55D8DA9-1E22-3657-E546-E92FC7F69205}"/>
              </a:ext>
            </a:extLst>
          </p:cNvPr>
          <p:cNvSpPr txBox="1">
            <a:spLocks/>
          </p:cNvSpPr>
          <p:nvPr/>
        </p:nvSpPr>
        <p:spPr>
          <a:xfrm>
            <a:off x="8021733" y="6007796"/>
            <a:ext cx="2692489" cy="47966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sz="1400" b="1" dirty="0" smtClean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ПМВ 8201М1</a:t>
            </a:r>
            <a:endParaRPr lang="ru-RU" sz="1100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0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-190500" y="-203200"/>
            <a:ext cx="12611100" cy="73025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8C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141287" y="158649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lvl="0"/>
            <a:endParaRPr lang="ru-RU" dirty="0">
              <a:latin typeface="Circe" panose="020B0502020203020203" pitchFamily="34" charset="-52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575840" y="680123"/>
            <a:ext cx="10598899" cy="1655568"/>
          </a:xfrm>
          <a:prstGeom prst="rect">
            <a:avLst/>
          </a:prstGeom>
        </p:spPr>
        <p:txBody>
          <a:bodyPr anchor="t">
            <a:noAutofit/>
          </a:bodyPr>
          <a:lstStyle>
            <a:defPPr/>
            <a:lvl1pPr lvl="0"/>
          </a:lstStyle>
          <a:p>
            <a:pPr algn="l"/>
            <a:r>
              <a:rPr lang="ru-RU" sz="4000" b="1" spc="-150" dirty="0">
                <a:solidFill>
                  <a:srgbClr val="008CFF"/>
                </a:solidFill>
                <a:latin typeface="Arial" panose="020B0604020202020204" pitchFamily="34" charset="0"/>
                <a:ea typeface="Circe Rounded"/>
                <a:cs typeface="Arial" panose="020B0604020202020204" pitchFamily="34" charset="0"/>
              </a:rPr>
              <a:t>РЫНОК И КОНКУРЕНТЫ 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332124055"/>
              </p:ext>
            </p:extLst>
          </p:nvPr>
        </p:nvGraphicFramePr>
        <p:xfrm>
          <a:off x="575840" y="950075"/>
          <a:ext cx="4005384" cy="5242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225098147"/>
              </p:ext>
            </p:extLst>
          </p:nvPr>
        </p:nvGraphicFramePr>
        <p:xfrm>
          <a:off x="3966004" y="1130548"/>
          <a:ext cx="5092989" cy="5061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205961014"/>
              </p:ext>
            </p:extLst>
          </p:nvPr>
        </p:nvGraphicFramePr>
        <p:xfrm>
          <a:off x="7483808" y="1122120"/>
          <a:ext cx="5452040" cy="5042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269852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-190500" y="-203200"/>
            <a:ext cx="12611100" cy="73025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8C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141287" y="158649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575840" y="680123"/>
            <a:ext cx="10598899" cy="1655568"/>
          </a:xfrm>
          <a:prstGeom prst="rect">
            <a:avLst/>
          </a:prstGeom>
        </p:spPr>
        <p:txBody>
          <a:bodyPr anchor="t">
            <a:noAutofit/>
          </a:bodyPr>
          <a:lstStyle>
            <a:defPPr/>
            <a:lvl1pPr lvl="0"/>
          </a:lstStyle>
          <a:p>
            <a:pPr algn="l"/>
            <a:r>
              <a:rPr lang="ru-RU" sz="4000" b="1" spc="-150" dirty="0">
                <a:solidFill>
                  <a:srgbClr val="008CFF"/>
                </a:solidFill>
                <a:latin typeface="Arial" panose="020B0604020202020204" pitchFamily="34" charset="0"/>
                <a:ea typeface="Circe Rounded"/>
                <a:cs typeface="Arial" panose="020B0604020202020204" pitchFamily="34" charset="0"/>
              </a:rPr>
              <a:t>РЕШЕНИЕ ПРОБЛЕМЫ </a:t>
            </a:r>
          </a:p>
        </p:txBody>
      </p:sp>
      <p:sp>
        <p:nvSpPr>
          <p:cNvPr id="10" name="Прямоугольник: скругленные противолежащие углы 2">
            <a:extLst>
              <a:ext uri="{FF2B5EF4-FFF2-40B4-BE49-F238E27FC236}">
                <a16:creationId xmlns:a16="http://schemas.microsoft.com/office/drawing/2014/main" xmlns="" id="{431F926B-1FD6-3F49-7930-76C1CAAF0042}"/>
              </a:ext>
            </a:extLst>
          </p:cNvPr>
          <p:cNvSpPr/>
          <p:nvPr/>
        </p:nvSpPr>
        <p:spPr>
          <a:xfrm>
            <a:off x="1205714" y="1485011"/>
            <a:ext cx="4444718" cy="5066365"/>
          </a:xfrm>
          <a:prstGeom prst="round2DiagRect">
            <a:avLst>
              <a:gd name="adj1" fmla="val 5825"/>
              <a:gd name="adj2" fmla="val 6213"/>
            </a:avLst>
          </a:prstGeom>
          <a:blipFill dpi="0" rotWithShape="1">
            <a:blip r:embed="rId2"/>
            <a:srcRect/>
            <a:stretch>
              <a:fillRect/>
            </a:stretch>
          </a:blipFill>
          <a:ln>
            <a:solidFill>
              <a:srgbClr val="008CFF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: скругленные противолежащие углы 2">
            <a:extLst>
              <a:ext uri="{FF2B5EF4-FFF2-40B4-BE49-F238E27FC236}">
                <a16:creationId xmlns:a16="http://schemas.microsoft.com/office/drawing/2014/main" xmlns="" id="{431F926B-1FD6-3F49-7930-76C1CAAF0042}"/>
              </a:ext>
            </a:extLst>
          </p:cNvPr>
          <p:cNvSpPr/>
          <p:nvPr/>
        </p:nvSpPr>
        <p:spPr>
          <a:xfrm>
            <a:off x="6129660" y="3667554"/>
            <a:ext cx="3024115" cy="2883821"/>
          </a:xfrm>
          <a:prstGeom prst="round2DiagRect">
            <a:avLst>
              <a:gd name="adj1" fmla="val 5825"/>
              <a:gd name="adj2" fmla="val 6213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solidFill>
              <a:srgbClr val="008CFF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xmlns="" id="{EAF95B83-C774-E5D8-4455-09F8E059612C}"/>
              </a:ext>
            </a:extLst>
          </p:cNvPr>
          <p:cNvSpPr txBox="1">
            <a:spLocks/>
          </p:cNvSpPr>
          <p:nvPr/>
        </p:nvSpPr>
        <p:spPr>
          <a:xfrm>
            <a:off x="6129660" y="1439746"/>
            <a:ext cx="5441824" cy="218254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irce Extra Bold"/>
                <a:cs typeface="Arial" panose="020B0604020202020204" pitchFamily="34" charset="0"/>
              </a:rPr>
              <a:t>ПМВ статического типа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Снижение стоимости и повышение надежности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за счет исключения механических узлов 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irce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Сохранение точности и повышение помехоустойчивости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Упрощенное размещение и применение прибора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в составе сверхмалых КА</a:t>
            </a:r>
          </a:p>
        </p:txBody>
      </p:sp>
    </p:spTree>
    <p:extLst>
      <p:ext uri="{BB962C8B-B14F-4D97-AF65-F5344CB8AC3E}">
        <p14:creationId xmlns:p14="http://schemas.microsoft.com/office/powerpoint/2010/main" val="4233847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xmlns="" id="{B60E0D10-6B6A-578A-AF49-B869EDBC1141}"/>
              </a:ext>
            </a:extLst>
          </p:cNvPr>
          <p:cNvSpPr/>
          <p:nvPr/>
        </p:nvSpPr>
        <p:spPr>
          <a:xfrm>
            <a:off x="-190500" y="-203200"/>
            <a:ext cx="12611100" cy="73025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8C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xmlns="" id="{508F8D77-118B-D53B-6611-AD4879EF4B1F}"/>
              </a:ext>
            </a:extLst>
          </p:cNvPr>
          <p:cNvSpPr/>
          <p:nvPr/>
        </p:nvSpPr>
        <p:spPr>
          <a:xfrm>
            <a:off x="141288" y="158650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2" descr="ОКБ «АСТРОН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191" y="4378554"/>
            <a:ext cx="3040281" cy="646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Вакансии от АО Корпорация ВНИИЭМ, ИНН 770856123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72" y="2045229"/>
            <a:ext cx="1595762" cy="159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Современный герб МИИГАиК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961" y="1725064"/>
            <a:ext cx="1580280" cy="2236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xmlns="" id="{C55D8DA9-1E22-3657-E546-E92FC7F69205}"/>
              </a:ext>
            </a:extLst>
          </p:cNvPr>
          <p:cNvSpPr txBox="1">
            <a:spLocks/>
          </p:cNvSpPr>
          <p:nvPr/>
        </p:nvSpPr>
        <p:spPr>
          <a:xfrm>
            <a:off x="5253523" y="1617039"/>
            <a:ext cx="5935177" cy="302091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</a:pPr>
            <a:r>
              <a:rPr lang="ru-RU" sz="1600" dirty="0">
                <a:solidFill>
                  <a:schemeClr val="tx1">
                    <a:alpha val="80000"/>
                  </a:schemeClr>
                </a:solidFill>
                <a:latin typeface="Circe"/>
              </a:rPr>
              <a:t>Данная инициативная работа была представлена на НТС </a:t>
            </a:r>
            <a:r>
              <a:rPr lang="ru-RU" sz="2000" b="1" dirty="0">
                <a:solidFill>
                  <a:schemeClr val="tx1">
                    <a:alpha val="80000"/>
                  </a:schemeClr>
                </a:solidFill>
                <a:latin typeface="Circe Extra Bold"/>
              </a:rPr>
              <a:t>АО «Корпорация «ВНИИЭМ»</a:t>
            </a:r>
            <a:r>
              <a:rPr lang="ru-RU" sz="1600" dirty="0">
                <a:solidFill>
                  <a:schemeClr val="tx1">
                    <a:alpha val="80000"/>
                  </a:schemeClr>
                </a:solidFill>
                <a:latin typeface="Circe"/>
              </a:rPr>
              <a:t> по результатам которого было принято решение продолжить работы по разработке, макетированию и внедрению вариантов ИК ПМВ.</a:t>
            </a:r>
          </a:p>
          <a:p>
            <a:pPr algn="l">
              <a:lnSpc>
                <a:spcPct val="110000"/>
              </a:lnSpc>
            </a:pPr>
            <a:r>
              <a:rPr lang="ru-RU" sz="1600" dirty="0">
                <a:solidFill>
                  <a:schemeClr val="tx1">
                    <a:alpha val="80000"/>
                  </a:schemeClr>
                </a:solidFill>
                <a:latin typeface="Circe"/>
              </a:rPr>
              <a:t>В настоящее время совместно с </a:t>
            </a:r>
            <a:r>
              <a:rPr lang="ru-RU" sz="2000" b="1" dirty="0">
                <a:solidFill>
                  <a:schemeClr val="tx1">
                    <a:alpha val="80000"/>
                  </a:schemeClr>
                </a:solidFill>
                <a:latin typeface="Circe Extra Bold" panose="020B0802020203020203"/>
              </a:rPr>
              <a:t>«МИИГАиК» </a:t>
            </a:r>
            <a:r>
              <a:rPr lang="ru-RU" sz="1600" dirty="0">
                <a:solidFill>
                  <a:schemeClr val="tx1">
                    <a:alpha val="80000"/>
                  </a:schemeClr>
                </a:solidFill>
                <a:latin typeface="Circe"/>
              </a:rPr>
              <a:t>ведутся консультации с производителями </a:t>
            </a:r>
            <a:r>
              <a:rPr lang="ru-RU" sz="1600" dirty="0" err="1">
                <a:solidFill>
                  <a:schemeClr val="tx1">
                    <a:alpha val="80000"/>
                  </a:schemeClr>
                </a:solidFill>
                <a:latin typeface="Circe"/>
              </a:rPr>
              <a:t>микроболометрических</a:t>
            </a:r>
            <a:r>
              <a:rPr lang="ru-RU" sz="1600" dirty="0">
                <a:solidFill>
                  <a:schemeClr val="tx1">
                    <a:alpha val="80000"/>
                  </a:schemeClr>
                </a:solidFill>
                <a:latin typeface="Circe"/>
              </a:rPr>
              <a:t> матриц </a:t>
            </a:r>
            <a:r>
              <a:rPr lang="ru-RU" sz="2000" b="1" dirty="0">
                <a:solidFill>
                  <a:schemeClr val="tx1">
                    <a:alpha val="80000"/>
                  </a:schemeClr>
                </a:solidFill>
                <a:latin typeface="Circe Extra Bold" panose="020B0802020203020203"/>
              </a:rPr>
              <a:t>ОКБ «</a:t>
            </a:r>
            <a:r>
              <a:rPr lang="ru-RU" sz="2000" b="1" dirty="0" err="1">
                <a:solidFill>
                  <a:schemeClr val="tx1">
                    <a:alpha val="80000"/>
                  </a:schemeClr>
                </a:solidFill>
                <a:latin typeface="Circe Extra Bold" panose="020B0802020203020203"/>
              </a:rPr>
              <a:t>Астрон</a:t>
            </a:r>
            <a:r>
              <a:rPr lang="ru-RU" sz="2000" b="1" dirty="0">
                <a:solidFill>
                  <a:schemeClr val="tx1">
                    <a:alpha val="80000"/>
                  </a:schemeClr>
                </a:solidFill>
                <a:latin typeface="Circe Extra Bold" panose="020B0802020203020203"/>
              </a:rPr>
              <a:t>».</a:t>
            </a:r>
            <a:endParaRPr lang="ru-RU" sz="1600" dirty="0">
              <a:solidFill>
                <a:schemeClr val="tx1">
                  <a:alpha val="80000"/>
                </a:schemeClr>
              </a:solidFill>
              <a:latin typeface="Circe"/>
            </a:endParaRPr>
          </a:p>
          <a:p>
            <a:pPr algn="l">
              <a:lnSpc>
                <a:spcPct val="110000"/>
              </a:lnSpc>
            </a:pPr>
            <a:r>
              <a:rPr lang="ru-RU" sz="1600" dirty="0">
                <a:solidFill>
                  <a:schemeClr val="tx1">
                    <a:alpha val="80000"/>
                  </a:schemeClr>
                </a:solidFill>
                <a:latin typeface="Circe"/>
              </a:rPr>
              <a:t>Проведение летных испытаний возможно на базе КА серии «Метеор-М» производства АО «Корпорация «ВНИИЭМ».</a:t>
            </a:r>
          </a:p>
        </p:txBody>
      </p:sp>
      <p:sp>
        <p:nvSpPr>
          <p:cNvPr id="6" name="Shape 88">
            <a:extLst>
              <a:ext uri="{FF2B5EF4-FFF2-40B4-BE49-F238E27FC236}">
                <a16:creationId xmlns:a16="http://schemas.microsoft.com/office/drawing/2014/main" xmlns="" id="{AAA6427C-6D4F-D603-24E4-271E3266E1AD}"/>
              </a:ext>
            </a:extLst>
          </p:cNvPr>
          <p:cNvSpPr txBox="1">
            <a:spLocks/>
          </p:cNvSpPr>
          <p:nvPr/>
        </p:nvSpPr>
        <p:spPr>
          <a:xfrm>
            <a:off x="575840" y="680123"/>
            <a:ext cx="10598899" cy="1655568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>
            <a:defPPr>
              <a:defRPr/>
            </a:defPPr>
            <a:lvl1pPr lvl="0" algn="ctr">
              <a:lnSpc>
                <a:spcPct val="90000"/>
              </a:lnSpc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kern="0" spc="-150" dirty="0">
                <a:solidFill>
                  <a:srgbClr val="008CFF"/>
                </a:solidFill>
                <a:latin typeface="Arial" panose="020B0604020202020204" pitchFamily="34" charset="0"/>
                <a:ea typeface="Circe Rounded"/>
                <a:cs typeface="Arial" panose="020B0604020202020204" pitchFamily="34" charset="0"/>
              </a:rPr>
              <a:t>ПАРТНЁРЫ</a:t>
            </a:r>
          </a:p>
        </p:txBody>
      </p:sp>
    </p:spTree>
    <p:extLst>
      <p:ext uri="{BB962C8B-B14F-4D97-AF65-F5344CB8AC3E}">
        <p14:creationId xmlns:p14="http://schemas.microsoft.com/office/powerpoint/2010/main" val="3451961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-190500" y="-203200"/>
            <a:ext cx="12611100" cy="73025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8C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141287" y="158649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575840" y="680123"/>
            <a:ext cx="10598899" cy="1655568"/>
          </a:xfrm>
          <a:prstGeom prst="rect">
            <a:avLst/>
          </a:prstGeom>
        </p:spPr>
        <p:txBody>
          <a:bodyPr anchor="t">
            <a:noAutofit/>
          </a:bodyPr>
          <a:lstStyle>
            <a:defPPr/>
            <a:lvl1pPr lvl="0"/>
          </a:lstStyle>
          <a:p>
            <a:pPr algn="l"/>
            <a:r>
              <a:rPr lang="ru-RU" sz="4000" b="1" spc="-150" dirty="0">
                <a:solidFill>
                  <a:srgbClr val="008CFF"/>
                </a:solidFill>
                <a:latin typeface="Arial" panose="020B0604020202020204" pitchFamily="34" charset="0"/>
                <a:ea typeface="Circe Rounded"/>
                <a:cs typeface="Arial" panose="020B0604020202020204" pitchFamily="34" charset="0"/>
              </a:rPr>
              <a:t>ПЛАН ПРОЕКТА</a:t>
            </a:r>
          </a:p>
        </p:txBody>
      </p:sp>
      <p:sp>
        <p:nvSpPr>
          <p:cNvPr id="89" name="Shape 89"/>
          <p:cNvSpPr txBox="1"/>
          <p:nvPr/>
        </p:nvSpPr>
        <p:spPr>
          <a:xfrm>
            <a:off x="839195" y="1507907"/>
            <a:ext cx="10598061" cy="3492818"/>
          </a:xfrm>
          <a:prstGeom prst="rect">
            <a:avLst/>
          </a:prstGeom>
          <a:noFill/>
        </p:spPr>
        <p:txBody>
          <a:bodyPr vert="horz" lIns="91440" tIns="45720" rIns="91440" bIns="45720">
            <a:normAutofit/>
          </a:bodyPr>
          <a:lstStyle>
            <a:defPPr/>
            <a:lvl1pPr marL="0" lvl="0" indent="0" algn="ctr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Разработана конструкторская документация для различных с точки зрения функционала и сложности изготовления оптических блоков приборов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Ведется диалог с 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</a:rPr>
              <a:t>АО «ВПК „НПО машиностроения“» 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в целях определения устранения недостатков известных приборов-аналогов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Начата работа по макетированию данного прибора на основе модуля ОКБ «АСТРОН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»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Circe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В дальнейшем необходима 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реализация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разработанного алгоритма обработки сигнала  на имитационном оборудовании 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irce"/>
                <a:cs typeface="Arial" panose="020B0604020202020204" pitchFamily="34" charset="0"/>
              </a:rPr>
              <a:t>ОНПЦ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Circe"/>
              <a:cs typeface="Arial" panose="020B0604020202020204" pitchFamily="34" charset="0"/>
            </a:endParaRPr>
          </a:p>
        </p:txBody>
      </p:sp>
      <p:sp>
        <p:nvSpPr>
          <p:cNvPr id="11" name="Прямоугольник: скругленные противолежащие углы 2">
            <a:extLst>
              <a:ext uri="{FF2B5EF4-FFF2-40B4-BE49-F238E27FC236}">
                <a16:creationId xmlns:a16="http://schemas.microsoft.com/office/drawing/2014/main" xmlns="" id="{431F926B-1FD6-3F49-7930-76C1CAAF0042}"/>
              </a:ext>
            </a:extLst>
          </p:cNvPr>
          <p:cNvSpPr/>
          <p:nvPr/>
        </p:nvSpPr>
        <p:spPr>
          <a:xfrm>
            <a:off x="6222742" y="3677192"/>
            <a:ext cx="2674515" cy="2790019"/>
          </a:xfrm>
          <a:prstGeom prst="round2DiagRect">
            <a:avLst>
              <a:gd name="adj1" fmla="val 5825"/>
              <a:gd name="adj2" fmla="val 6213"/>
            </a:avLst>
          </a:prstGeom>
          <a:blipFill dpi="0" rotWithShape="1">
            <a:blip r:embed="rId2"/>
            <a:srcRect/>
            <a:stretch>
              <a:fillRect/>
            </a:stretch>
          </a:blipFill>
          <a:ln>
            <a:solidFill>
              <a:srgbClr val="008CFF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: скругленные противолежащие углы 2">
            <a:extLst>
              <a:ext uri="{FF2B5EF4-FFF2-40B4-BE49-F238E27FC236}">
                <a16:creationId xmlns:a16="http://schemas.microsoft.com/office/drawing/2014/main" xmlns="" id="{431F926B-1FD6-3F49-7930-76C1CAAF0042}"/>
              </a:ext>
            </a:extLst>
          </p:cNvPr>
          <p:cNvSpPr/>
          <p:nvPr/>
        </p:nvSpPr>
        <p:spPr>
          <a:xfrm>
            <a:off x="2387150" y="3677191"/>
            <a:ext cx="3147802" cy="2790020"/>
          </a:xfrm>
          <a:prstGeom prst="round2DiagRect">
            <a:avLst>
              <a:gd name="adj1" fmla="val 5825"/>
              <a:gd name="adj2" fmla="val 6213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solidFill>
              <a:srgbClr val="008CFF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8900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-190500" y="-203200"/>
            <a:ext cx="12611100" cy="73025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8C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141287" y="158649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575840" y="680123"/>
            <a:ext cx="10598899" cy="1655568"/>
          </a:xfrm>
          <a:prstGeom prst="rect">
            <a:avLst/>
          </a:prstGeom>
        </p:spPr>
        <p:txBody>
          <a:bodyPr anchor="t">
            <a:noAutofit/>
          </a:bodyPr>
          <a:lstStyle>
            <a:defPPr/>
            <a:lvl1pPr lvl="0"/>
          </a:lstStyle>
          <a:p>
            <a:pPr algn="l"/>
            <a:r>
              <a:rPr lang="ru-RU" sz="4000" b="1" spc="-150" dirty="0">
                <a:solidFill>
                  <a:srgbClr val="008CFF"/>
                </a:solidFill>
                <a:latin typeface="Arial" panose="020B0604020202020204" pitchFamily="34" charset="0"/>
                <a:ea typeface="Circe Rounded"/>
                <a:cs typeface="Arial" panose="020B0604020202020204" pitchFamily="34" charset="0"/>
              </a:rPr>
              <a:t>МОНЕТИЗАЦИЯ</a:t>
            </a:r>
          </a:p>
        </p:txBody>
      </p:sp>
      <p:sp>
        <p:nvSpPr>
          <p:cNvPr id="89" name="Shape 89"/>
          <p:cNvSpPr txBox="1"/>
          <p:nvPr/>
        </p:nvSpPr>
        <p:spPr>
          <a:xfrm>
            <a:off x="631460" y="1907856"/>
            <a:ext cx="9110069" cy="4246201"/>
          </a:xfrm>
          <a:prstGeom prst="rect">
            <a:avLst/>
          </a:prstGeom>
          <a:noFill/>
        </p:spPr>
        <p:txBody>
          <a:bodyPr vert="horz" lIns="91440" tIns="45720" rIns="91440" bIns="45720">
            <a:noAutofit/>
          </a:bodyPr>
          <a:lstStyle>
            <a:defPPr/>
            <a:lvl1pPr marL="0" lvl="0" indent="0" algn="ctr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  <a:t> Проект относится к категории научных разработок для обеспечения технологического суверенитета России, реализуется в партнерстве с ключевыми профильными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  <a:t>институтами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  <a:t>развития.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Circe"/>
              <a:cs typeface="Arial" panose="020B0604020202020204" pitchFamily="34" charset="0"/>
            </a:endParaRP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  <a:t>При достаточной стартовой базе (наличие макетного образца, технической документации) закупка технологии производится в целевом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  <a:t>формате. 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Circe"/>
              <a:cs typeface="Arial" panose="020B0604020202020204" pitchFamily="34" charset="0"/>
            </a:endParaRP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  <a:t>Срок окупаемости проекта после согласования целевой закупки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  <a:t>—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  <a:t> 3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  <a:t>года.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Circe"/>
              <a:cs typeface="Arial" panose="020B0604020202020204" pitchFamily="34" charset="0"/>
            </a:endParaRP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  <a:t>Подготовительный период : разработка опытных образцов, согласование модели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  <a:t>с партнерами, переговорный процесс, запуск. Ориентировочный срок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  <a:t>—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  <a:t> 2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  <a:t>года.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Circe"/>
              <a:cs typeface="Arial" panose="020B0604020202020204" pitchFamily="34" charset="0"/>
            </a:endParaRP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irce"/>
                <a:cs typeface="Arial" panose="020B0604020202020204" pitchFamily="34" charset="0"/>
              </a:rPr>
              <a:t>Инвестиции в проект: профильные фонды, корпорации развития. </a:t>
            </a:r>
            <a:endParaRPr lang="x-none" sz="1600" dirty="0">
              <a:solidFill>
                <a:schemeClr val="tx1">
                  <a:lumMod val="75000"/>
                  <a:lumOff val="25000"/>
                </a:schemeClr>
              </a:solidFill>
              <a:latin typeface="Circe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988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-190500" y="-203200"/>
            <a:ext cx="12611100" cy="73025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8C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141287" y="158649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575840" y="680123"/>
            <a:ext cx="10598899" cy="1655568"/>
          </a:xfrm>
          <a:prstGeom prst="rect">
            <a:avLst/>
          </a:prstGeom>
        </p:spPr>
        <p:txBody>
          <a:bodyPr anchor="t">
            <a:noAutofit/>
          </a:bodyPr>
          <a:lstStyle>
            <a:defPPr/>
            <a:lvl1pPr lvl="0"/>
          </a:lstStyle>
          <a:p>
            <a:pPr algn="l"/>
            <a:r>
              <a:rPr lang="ru-RU" sz="4000" b="1" spc="-150" dirty="0">
                <a:solidFill>
                  <a:srgbClr val="008CFF"/>
                </a:solidFill>
                <a:latin typeface="Arial" panose="020B0604020202020204" pitchFamily="34" charset="0"/>
                <a:ea typeface="Circe Rounded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89" name="Shape 89"/>
          <p:cNvSpPr txBox="1"/>
          <p:nvPr/>
        </p:nvSpPr>
        <p:spPr>
          <a:xfrm>
            <a:off x="820146" y="1907857"/>
            <a:ext cx="7228385" cy="3454718"/>
          </a:xfrm>
          <a:prstGeom prst="rect">
            <a:avLst/>
          </a:prstGeom>
          <a:noFill/>
        </p:spPr>
        <p:txBody>
          <a:bodyPr vert="horz" lIns="91440" tIns="45720" rIns="91440" bIns="45720">
            <a:normAutofit lnSpcReduction="10000"/>
          </a:bodyPr>
          <a:lstStyle>
            <a:defPPr/>
            <a:lvl1pPr marL="0" lvl="0" indent="0" algn="ctr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</a:pPr>
            <a:r>
              <a:rPr lang="ru-RU" sz="2000" b="1" dirty="0">
                <a:solidFill>
                  <a:srgbClr val="00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Мельников Александр Викторович</a:t>
            </a:r>
            <a:r>
              <a:rPr lang="ru-RU" sz="1600" dirty="0">
                <a:solidFill>
                  <a:srgbClr val="00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аспирант </a:t>
            </a:r>
            <a:r>
              <a:rPr lang="ru-RU" sz="1600" dirty="0" err="1">
                <a:solidFill>
                  <a:srgbClr val="00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МИИГАиК</a:t>
            </a:r>
            <a:r>
              <a:rPr lang="ru-RU" sz="1600" dirty="0">
                <a:solidFill>
                  <a:srgbClr val="00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ведущий инженер ОНПЦ АО «Корпорация «ВНИИЭМ»</a:t>
            </a:r>
            <a:endParaRPr lang="en-US" sz="1600" dirty="0">
              <a:solidFill>
                <a:srgbClr val="000000">
                  <a:alpha val="8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ru-RU" sz="1600" dirty="0">
                <a:solidFill>
                  <a:srgbClr val="00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>
                <a:solidFill>
                  <a:srgbClr val="00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00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Соломатин Владимир Алексеевич</a:t>
            </a:r>
            <a:r>
              <a:rPr lang="ru-RU" sz="1600" dirty="0">
                <a:solidFill>
                  <a:srgbClr val="00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д.т.н., профессор, начальник кафедры оптико-электронных приборов </a:t>
            </a:r>
            <a:r>
              <a:rPr lang="ru-RU" sz="1600" dirty="0" err="1">
                <a:solidFill>
                  <a:srgbClr val="00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МИИГАиК</a:t>
            </a:r>
            <a:endParaRPr lang="en-US" sz="1600" dirty="0">
              <a:solidFill>
                <a:srgbClr val="000000">
                  <a:alpha val="8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endParaRPr lang="ru-RU" sz="1600" dirty="0">
              <a:solidFill>
                <a:srgbClr val="000000">
                  <a:alpha val="8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ru-RU" sz="2000" b="1" dirty="0" err="1">
                <a:solidFill>
                  <a:srgbClr val="00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Рабовский</a:t>
            </a:r>
            <a:r>
              <a:rPr lang="ru-RU" sz="2000" b="1" dirty="0">
                <a:solidFill>
                  <a:srgbClr val="00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Александр Ефимович</a:t>
            </a:r>
            <a:r>
              <a:rPr lang="ru-RU" sz="1600" dirty="0">
                <a:solidFill>
                  <a:srgbClr val="00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к.т.н., старший научный сотрудник ОНПЦ АО «Корпорация «ВНИИЭМ»</a:t>
            </a:r>
          </a:p>
          <a:p>
            <a:pPr algn="l">
              <a:lnSpc>
                <a:spcPct val="110000"/>
              </a:lnSpc>
            </a:pPr>
            <a:endParaRPr lang="ru-RU" sz="1600" dirty="0">
              <a:solidFill>
                <a:srgbClr val="000000">
                  <a:alpha val="8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ru-RU" sz="2000" b="1" dirty="0">
                <a:solidFill>
                  <a:srgbClr val="00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Бубнов Александр Юрьевич</a:t>
            </a:r>
            <a:r>
              <a:rPr lang="ru-RU" sz="1600" dirty="0">
                <a:solidFill>
                  <a:srgbClr val="00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эксперт ОКБ «АСТРОН»</a:t>
            </a:r>
          </a:p>
        </p:txBody>
      </p:sp>
    </p:spTree>
    <p:extLst>
      <p:ext uri="{BB962C8B-B14F-4D97-AF65-F5344CB8AC3E}">
        <p14:creationId xmlns:p14="http://schemas.microsoft.com/office/powerpoint/2010/main" val="1290587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xmlns="" id="{508F8D77-118B-D53B-6611-AD4879EF4B1F}"/>
              </a:ext>
            </a:extLst>
          </p:cNvPr>
          <p:cNvSpPr/>
          <p:nvPr/>
        </p:nvSpPr>
        <p:spPr>
          <a:xfrm>
            <a:off x="141288" y="158650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rgbClr val="008C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E29194A-57BB-E5F8-4219-9888BE862C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DBF9EA6-D7F3-298C-7942-5EB8187EA5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C61380-EA3F-E41B-9587-349C4C5F9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801" y="601531"/>
            <a:ext cx="9568187" cy="3626442"/>
          </a:xfrm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ru-RU" sz="3800" dirty="0">
                <a:solidFill>
                  <a:schemeClr val="bg1"/>
                </a:solidFill>
                <a:highlight>
                  <a:srgbClr val="008CFF"/>
                </a:highlight>
                <a:latin typeface="Circe Rounded" panose="020F0502020203020203" pitchFamily="34" charset="-52"/>
              </a:rPr>
              <a:t>АКСЕЛЕРАЦИОННАЯ</a:t>
            </a:r>
            <a:br>
              <a:rPr lang="ru-RU" sz="3800" dirty="0">
                <a:solidFill>
                  <a:schemeClr val="bg1"/>
                </a:solidFill>
                <a:highlight>
                  <a:srgbClr val="008CFF"/>
                </a:highlight>
                <a:latin typeface="Circe Rounded" panose="020F0502020203020203" pitchFamily="34" charset="-52"/>
              </a:rPr>
            </a:br>
            <a:r>
              <a:rPr lang="ru-RU" sz="3800" dirty="0">
                <a:solidFill>
                  <a:schemeClr val="bg1"/>
                </a:solidFill>
                <a:highlight>
                  <a:srgbClr val="008CFF"/>
                </a:highlight>
                <a:latin typeface="Circe Rounded" panose="020F0502020203020203" pitchFamily="34" charset="-52"/>
              </a:rPr>
              <a:t>ПРОГРАММА</a:t>
            </a:r>
            <a:br>
              <a:rPr lang="ru-RU" sz="3800" dirty="0">
                <a:solidFill>
                  <a:schemeClr val="bg1"/>
                </a:solidFill>
                <a:highlight>
                  <a:srgbClr val="008CFF"/>
                </a:highlight>
                <a:latin typeface="Circe Rounded" panose="020F0502020203020203" pitchFamily="34" charset="-52"/>
              </a:rPr>
            </a:br>
            <a:r>
              <a:rPr lang="ru-RU" sz="3800" dirty="0">
                <a:solidFill>
                  <a:schemeClr val="bg1"/>
                </a:solidFill>
                <a:highlight>
                  <a:srgbClr val="008CFF"/>
                </a:highlight>
                <a:latin typeface="Circe Rounded" panose="020F0502020203020203" pitchFamily="34" charset="-52"/>
              </a:rPr>
              <a:t>В СФЕРЕ</a:t>
            </a:r>
            <a:br>
              <a:rPr lang="ru-RU" sz="3800" dirty="0">
                <a:solidFill>
                  <a:schemeClr val="bg1"/>
                </a:solidFill>
                <a:highlight>
                  <a:srgbClr val="008CFF"/>
                </a:highlight>
                <a:latin typeface="Circe Rounded" panose="020F0502020203020203" pitchFamily="34" charset="-52"/>
              </a:rPr>
            </a:br>
            <a:r>
              <a:rPr lang="ru-RU" sz="3800" dirty="0">
                <a:solidFill>
                  <a:schemeClr val="bg1"/>
                </a:solidFill>
                <a:highlight>
                  <a:srgbClr val="008CFF"/>
                </a:highlight>
                <a:latin typeface="Circe Rounded" panose="020F0502020203020203" pitchFamily="34" charset="-52"/>
              </a:rPr>
              <a:t>ПРОСТРАНСТВЕННЫХ</a:t>
            </a:r>
            <a:br>
              <a:rPr lang="ru-RU" sz="3800" dirty="0">
                <a:solidFill>
                  <a:schemeClr val="bg1"/>
                </a:solidFill>
                <a:highlight>
                  <a:srgbClr val="008CFF"/>
                </a:highlight>
                <a:latin typeface="Circe Rounded" panose="020F0502020203020203" pitchFamily="34" charset="-52"/>
              </a:rPr>
            </a:br>
            <a:r>
              <a:rPr lang="ru-RU" sz="3800" dirty="0">
                <a:solidFill>
                  <a:schemeClr val="bg1"/>
                </a:solidFill>
                <a:highlight>
                  <a:srgbClr val="008CFF"/>
                </a:highlight>
                <a:latin typeface="Circe Rounded" panose="020F0502020203020203" pitchFamily="34" charset="-52"/>
              </a:rPr>
              <a:t>ДАННЫХ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CDA8DFA-14A1-E275-659A-F2890E3259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801" y="5702410"/>
            <a:ext cx="3982199" cy="956209"/>
          </a:xfrm>
          <a:noFill/>
        </p:spPr>
        <p:txBody>
          <a:bodyPr>
            <a:normAutofit/>
          </a:bodyPr>
          <a:lstStyle/>
          <a:p>
            <a:pPr algn="l">
              <a:lnSpc>
                <a:spcPct val="60000"/>
              </a:lnSpc>
            </a:pPr>
            <a:r>
              <a:rPr lang="en-US" sz="2000" dirty="0">
                <a:solidFill>
                  <a:schemeClr val="bg1">
                    <a:alpha val="80000"/>
                  </a:schemeClr>
                </a:solidFill>
                <a:highlight>
                  <a:srgbClr val="008CFF"/>
                </a:highlight>
              </a:rPr>
              <a:t>16.12.</a:t>
            </a:r>
            <a:r>
              <a:rPr lang="ru-RU" sz="2000" dirty="0">
                <a:solidFill>
                  <a:schemeClr val="bg1">
                    <a:alpha val="80000"/>
                  </a:schemeClr>
                </a:solidFill>
                <a:highlight>
                  <a:srgbClr val="008CFF"/>
                </a:highlight>
              </a:rPr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3309459519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4"/>
    </p:ext>
  </p:extLs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608</TotalTime>
  <Words>298</Words>
  <Application>Microsoft Office PowerPoint</Application>
  <DocSecurity>0</DocSecurity>
  <PresentationFormat>Произвольный</PresentationFormat>
  <Paragraphs>54</Paragraphs>
  <Slides>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«КОСМИЧЕСКИЙ КОМПАС»</vt:lpstr>
      <vt:lpstr>Презентация PowerPoint</vt:lpstr>
      <vt:lpstr>РЫНОК И КОНКУРЕНТЫ </vt:lpstr>
      <vt:lpstr>РЕШЕНИЕ ПРОБЛЕМЫ </vt:lpstr>
      <vt:lpstr>Презентация PowerPoint</vt:lpstr>
      <vt:lpstr>ПЛАН ПРОЕКТА</vt:lpstr>
      <vt:lpstr>МОНЕТИЗАЦИЯ</vt:lpstr>
      <vt:lpstr>КОМАНДА</vt:lpstr>
      <vt:lpstr>АКСЕЛЕРАЦИОННАЯ ПРОГРАММА В СФЕРЕ ПРОСТРАНСТВЕННЫХ ДАННЫХ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Axelerator MIIGAIK Melnikov</dc:title>
  <dc:creator>ekaterinan</dc:creator>
  <cp:lastModifiedBy>WORK</cp:lastModifiedBy>
  <cp:revision>66</cp:revision>
  <dcterms:modified xsi:type="dcterms:W3CDTF">2022-12-16T06:39:10Z</dcterms:modified>
</cp:coreProperties>
</file>