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7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8F8B"/>
    <a:srgbClr val="F1D6BB"/>
    <a:srgbClr val="D46069"/>
    <a:srgbClr val="1A6021"/>
    <a:srgbClr val="0170BC"/>
    <a:srgbClr val="63A7CB"/>
    <a:srgbClr val="DBF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219324B-5D74-4368-9015-7811CDBD5FFE}">
  <a:tblStyle styleId="{F219324B-5D74-4368-9015-7811CDBD5FF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 snapToGrid="0">
      <p:cViewPr varScale="1">
        <p:scale>
          <a:sx n="152" d="100"/>
          <a:sy n="152" d="100"/>
        </p:scale>
        <p:origin x="444" y="2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0904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4944" b="609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Google Shape;54;p13"/>
          <p:cNvSpPr txBox="1"/>
          <p:nvPr/>
        </p:nvSpPr>
        <p:spPr>
          <a:xfrm>
            <a:off x="-1" y="0"/>
            <a:ext cx="4042279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200" b="1" dirty="0" smtClean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Сублимированные</a:t>
            </a:r>
            <a:r>
              <a:rPr lang="ru" sz="2400" b="1" dirty="0" smtClean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 продукты</a:t>
            </a:r>
            <a:endParaRPr sz="2400" b="1" i="0" u="none" strike="noStrike" cap="none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sp>
        <p:nvSpPr>
          <p:cNvPr id="17" name="Google Shape;63;p13"/>
          <p:cNvSpPr txBox="1"/>
          <p:nvPr/>
        </p:nvSpPr>
        <p:spPr>
          <a:xfrm>
            <a:off x="4042278" y="0"/>
            <a:ext cx="5101722" cy="731520"/>
          </a:xfrm>
          <a:prstGeom prst="rect">
            <a:avLst/>
          </a:prstGeom>
          <a:solidFill>
            <a:srgbClr val="0170BC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</a:rPr>
              <a:t>Министерство </a:t>
            </a:r>
            <a:r>
              <a:rPr lang="ru-RU" sz="800" b="1" dirty="0">
                <a:solidFill>
                  <a:schemeClr val="bg1"/>
                </a:solidFill>
              </a:rPr>
              <a:t>науки и высшего образования Российской Федерации</a:t>
            </a:r>
          </a:p>
          <a:p>
            <a:pPr algn="ctr"/>
            <a:r>
              <a:rPr lang="ru-RU" sz="800" b="1" dirty="0">
                <a:solidFill>
                  <a:schemeClr val="bg1"/>
                </a:solidFill>
              </a:rPr>
              <a:t>Федеральное государственное бюджетное образовательное </a:t>
            </a:r>
            <a:r>
              <a:rPr lang="ru-RU" sz="800" b="1" dirty="0" smtClean="0">
                <a:solidFill>
                  <a:schemeClr val="bg1"/>
                </a:solidFill>
              </a:rPr>
              <a:t>учреждение высшего </a:t>
            </a:r>
            <a:r>
              <a:rPr lang="ru-RU" sz="800" b="1" dirty="0">
                <a:solidFill>
                  <a:schemeClr val="bg1"/>
                </a:solidFill>
              </a:rPr>
              <a:t>образования</a:t>
            </a:r>
          </a:p>
          <a:p>
            <a:pPr algn="ctr"/>
            <a:r>
              <a:rPr lang="ru-RU" sz="800" b="1" dirty="0">
                <a:solidFill>
                  <a:schemeClr val="bg1"/>
                </a:solidFill>
              </a:rPr>
              <a:t>«Московский государственный университет технологий и управления имени </a:t>
            </a:r>
            <a:r>
              <a:rPr lang="ru-RU" sz="800" b="1" dirty="0" err="1">
                <a:solidFill>
                  <a:schemeClr val="bg1"/>
                </a:solidFill>
              </a:rPr>
              <a:t>К.Г.Разумовского</a:t>
            </a:r>
            <a:endParaRPr lang="ru-RU" sz="800" b="1" dirty="0">
              <a:solidFill>
                <a:schemeClr val="bg1"/>
              </a:solidFill>
            </a:endParaRPr>
          </a:p>
          <a:p>
            <a:pPr algn="ctr"/>
            <a:r>
              <a:rPr lang="ru-RU" sz="800" b="1" dirty="0">
                <a:solidFill>
                  <a:schemeClr val="bg1"/>
                </a:solidFill>
              </a:rPr>
              <a:t>(Первый казачий университет)»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 dirty="0" smtClean="0">
              <a:solidFill>
                <a:schemeClr val="bg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8" name="Google Shape;55;p13"/>
          <p:cNvSpPr txBox="1"/>
          <p:nvPr/>
        </p:nvSpPr>
        <p:spPr>
          <a:xfrm>
            <a:off x="-1" y="1639613"/>
            <a:ext cx="2970223" cy="2661219"/>
          </a:xfrm>
          <a:prstGeom prst="rect">
            <a:avLst/>
          </a:prstGeom>
          <a:solidFill>
            <a:srgbClr val="1A6021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solidFill>
                  <a:schemeClr val="bg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Какую проблему решаем:</a:t>
            </a:r>
            <a:endParaRPr sz="900" b="1" dirty="0">
              <a:solidFill>
                <a:schemeClr val="bg1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Наш</a:t>
            </a:r>
            <a:r>
              <a:rPr lang="ru" sz="900" dirty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	</a:t>
            </a:r>
            <a:r>
              <a:rPr lang="ru" sz="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[сети магазинов здорового и 	туристического питания] </a:t>
            </a:r>
            <a:endParaRPr sz="900" b="1" dirty="0">
              <a:solidFill>
                <a:schemeClr val="bg1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хочет	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[</a:t>
            </a:r>
            <a:r>
              <a:rPr lang="ru" sz="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создать лёгкий, полезный 	продукт, способный долгое 	время сохранять витамины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], </a:t>
            </a:r>
            <a:r>
              <a:rPr lang="ru" sz="900" dirty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/>
            </a:r>
            <a:br>
              <a:rPr lang="ru" sz="900" dirty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</a:br>
            <a:endParaRPr sz="900" dirty="0">
              <a:solidFill>
                <a:schemeClr val="bg1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но не может, потому что </a:t>
            </a:r>
            <a:endParaRPr sz="900" dirty="0">
              <a:solidFill>
                <a:schemeClr val="bg1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ему мешают	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[</a:t>
            </a:r>
            <a:r>
              <a:rPr lang="ru" sz="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порча продуктов, потеря 	витаминов с течением 	времени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], </a:t>
            </a:r>
            <a:endParaRPr sz="900" dirty="0">
              <a:solidFill>
                <a:schemeClr val="bg1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1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а существующие	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[</a:t>
            </a:r>
            <a:r>
              <a:rPr lang="ru" sz="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химическая консервация, 	тяжесть продуктов и 	упаковок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] </a:t>
            </a:r>
            <a:endParaRPr sz="900" dirty="0">
              <a:solidFill>
                <a:schemeClr val="bg1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обладают 	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[</a:t>
            </a:r>
            <a:r>
              <a:rPr lang="ru" sz="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убивает как вредные, так и 	полезные бактерии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]</a:t>
            </a:r>
            <a:endParaRPr sz="900" dirty="0">
              <a:solidFill>
                <a:schemeClr val="bg1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1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</p:txBody>
      </p:sp>
      <p:sp>
        <p:nvSpPr>
          <p:cNvPr id="19" name="Google Shape;56;p13"/>
          <p:cNvSpPr txBox="1"/>
          <p:nvPr/>
        </p:nvSpPr>
        <p:spPr>
          <a:xfrm>
            <a:off x="2970222" y="1639613"/>
            <a:ext cx="2523600" cy="2661219"/>
          </a:xfrm>
          <a:prstGeom prst="rect">
            <a:avLst/>
          </a:prstGeom>
          <a:solidFill>
            <a:srgbClr val="1A6021">
              <a:alpha val="45882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solidFill>
                  <a:schemeClr val="bg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Какое решение предлагаем:</a:t>
            </a:r>
            <a:endParaRPr sz="900" b="1" dirty="0">
              <a:solidFill>
                <a:schemeClr val="bg1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" sz="900" dirty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Для	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[</a:t>
            </a:r>
            <a:r>
              <a:rPr lang="ru" sz="900" b="1" dirty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Люди ведущие активный 	образ жизни, туристы, 	путешественники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] </a:t>
            </a:r>
            <a:endParaRPr sz="900" dirty="0">
              <a:solidFill>
                <a:schemeClr val="bg1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наше	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[</a:t>
            </a:r>
            <a:r>
              <a:rPr lang="ru" sz="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решение – сублимация: 	сохранение витаминов и 	снижение веса продукта на 	80-95%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] </a:t>
            </a:r>
            <a:endParaRPr sz="900" dirty="0">
              <a:solidFill>
                <a:schemeClr val="bg1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и в отличие от	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[</a:t>
            </a:r>
            <a:r>
              <a:rPr lang="ru" sz="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Дорогих имеющихся 	аналогов в РФ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]</a:t>
            </a:r>
            <a:endParaRPr sz="900" dirty="0">
              <a:solidFill>
                <a:schemeClr val="bg1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1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lvl="0"/>
            <a:r>
              <a:rPr lang="ru" sz="900" dirty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будет иметь	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[</a:t>
            </a:r>
            <a:r>
              <a:rPr lang="ru" sz="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меньший вес, сохранность 	витаминов, сохранность 	первоначального вкуса, 	меньшую стоимость</a:t>
            </a:r>
            <a:r>
              <a:rPr lang="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]</a:t>
            </a:r>
            <a:endParaRPr sz="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Google Shape;61;p13"/>
          <p:cNvSpPr txBox="1"/>
          <p:nvPr/>
        </p:nvSpPr>
        <p:spPr>
          <a:xfrm>
            <a:off x="-2" y="4300832"/>
            <a:ext cx="5493824" cy="842668"/>
          </a:xfrm>
          <a:prstGeom prst="rect">
            <a:avLst/>
          </a:prstGeom>
          <a:solidFill>
            <a:srgbClr val="D46069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bg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Цель:</a:t>
            </a:r>
            <a:endParaRPr b="1" dirty="0">
              <a:solidFill>
                <a:schemeClr val="bg1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Создать ещё больше вариантов сублимированных продуктов и проанализировапть отзывы о продукте. </a:t>
            </a:r>
            <a:endParaRPr b="1" dirty="0">
              <a:solidFill>
                <a:schemeClr val="bg1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graphicFrame>
        <p:nvGraphicFramePr>
          <p:cNvPr id="21" name="Google Shape;60;p13"/>
          <p:cNvGraphicFramePr/>
          <p:nvPr>
            <p:extLst>
              <p:ext uri="{D42A27DB-BD31-4B8C-83A1-F6EECF244321}">
                <p14:modId xmlns:p14="http://schemas.microsoft.com/office/powerpoint/2010/main" val="247038591"/>
              </p:ext>
            </p:extLst>
          </p:nvPr>
        </p:nvGraphicFramePr>
        <p:xfrm>
          <a:off x="5507798" y="833328"/>
          <a:ext cx="3622225" cy="3365696"/>
        </p:xfrm>
        <a:graphic>
          <a:graphicData uri="http://schemas.openxmlformats.org/drawingml/2006/table">
            <a:tbl>
              <a:tblPr>
                <a:noFill/>
                <a:tableStyleId>{F219324B-5D74-4368-9015-7811CDBD5FFE}</a:tableStyleId>
              </a:tblPr>
              <a:tblGrid>
                <a:gridCol w="153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133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Кто?</a:t>
                      </a:r>
                      <a:endParaRPr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D6BB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Чего хочет?</a:t>
                      </a:r>
                      <a:endParaRPr sz="9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D6BB">
                        <a:alpha val="5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4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Александров Константин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D6BB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Разбогатеть</a:t>
                      </a:r>
                      <a:endParaRPr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D6BB">
                        <a:alpha val="5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57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Потребитель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D6BB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Получить вкусный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витаминизированный продукт, который с лёгкостью можно взять куда угодно, не беспокоясь о его условиях хранения и тяжести переноски</a:t>
                      </a:r>
                      <a:endParaRPr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D6BB">
                        <a:alpha val="5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57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Сети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магазинов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D6BB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Новый ассортимент продуктов здорового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и туристического питания. Большой срок годности и неприхотливые условия хранения и транспортировки</a:t>
                      </a:r>
                      <a:endParaRPr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D6BB">
                        <a:alpha val="5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48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Армия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D6BB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Включение в </a:t>
                      </a:r>
                      <a:r>
                        <a:rPr lang="ru-RU" sz="9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сухпаёк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долгохранящихся,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витаминизированных и лёгких продуктов. (например: из 1 кг мяса можно получить 200 </a:t>
                      </a:r>
                      <a:r>
                        <a:rPr lang="ru-RU" sz="900" b="1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гр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продукта, который вернёт прежнюю массу во время готовки)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* Перед приготовлением достаточно залить водой и дать напитаться</a:t>
                      </a:r>
                      <a:endParaRPr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D6BB">
                        <a:alpha val="5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" name="Google Shape;64;p13"/>
          <p:cNvSpPr txBox="1"/>
          <p:nvPr/>
        </p:nvSpPr>
        <p:spPr>
          <a:xfrm>
            <a:off x="5507798" y="4199024"/>
            <a:ext cx="3622225" cy="944476"/>
          </a:xfrm>
          <a:prstGeom prst="rect">
            <a:avLst/>
          </a:prstGeom>
          <a:solidFill>
            <a:srgbClr val="F58F8B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solidFill>
                  <a:schemeClr val="tx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Команда</a:t>
            </a:r>
            <a:r>
              <a:rPr lang="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:</a:t>
            </a:r>
            <a:endParaRPr sz="1000" b="1" dirty="0">
              <a:solidFill>
                <a:schemeClr val="tx1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>
              <a:defRPr/>
            </a:pPr>
            <a:r>
              <a:rPr lang="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Константин -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информации, анализ, составление планов, расчёты, проектирование, изготовление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прототипов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83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163</Words>
  <Application>Microsoft Office PowerPoint</Application>
  <PresentationFormat>Экран (16:9)</PresentationFormat>
  <Paragraphs>36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Courier New</vt:lpstr>
      <vt:lpstr>PT Sans</vt:lpstr>
      <vt:lpstr>Times New Roman</vt:lpstr>
      <vt:lpstr>Simple Light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Константин</dc:creator>
  <cp:lastModifiedBy>Константин</cp:lastModifiedBy>
  <cp:revision>6</cp:revision>
  <dcterms:modified xsi:type="dcterms:W3CDTF">2021-10-29T08:19:25Z</dcterms:modified>
</cp:coreProperties>
</file>