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65" r:id="rId3"/>
    <p:sldId id="270" r:id="rId4"/>
    <p:sldId id="282" r:id="rId5"/>
    <p:sldId id="285" r:id="rId6"/>
    <p:sldId id="283" r:id="rId7"/>
    <p:sldId id="280" r:id="rId8"/>
    <p:sldId id="288" r:id="rId9"/>
    <p:sldId id="287" r:id="rId10"/>
    <p:sldId id="286" r:id="rId11"/>
    <p:sldId id="289" r:id="rId12"/>
    <p:sldId id="259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ABB2"/>
    <a:srgbClr val="149DA4"/>
    <a:srgbClr val="128C91"/>
    <a:srgbClr val="13969D"/>
    <a:srgbClr val="7A4684"/>
    <a:srgbClr val="51A65D"/>
    <a:srgbClr val="3F9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186" autoAdjust="0"/>
  </p:normalViewPr>
  <p:slideViewPr>
    <p:cSldViewPr showGuides="1">
      <p:cViewPr varScale="1">
        <p:scale>
          <a:sx n="72" d="100"/>
          <a:sy n="72" d="100"/>
        </p:scale>
        <p:origin x="58" y="42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C85A3F-6AE6-46C2-9A6C-482542DB4DB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589B2BD-C126-4C7F-8B5C-590DCD3647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CDD76-AB61-4054-8209-B0F8E37186F9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67DAF-0C67-46B2-A2A8-BEF34F1EBA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660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D1651-5FFB-4B4A-B201-90964F5B07A8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32A19-F267-4BB4-A0BB-F099E3C167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546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8180A-010D-43E4-9DCE-52B96367BE0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653EE-F243-4DEF-A689-90B801F534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1504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6DD21-AAC9-4EFE-93E0-069E8D7EB40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1E60-AB2A-407E-8AB5-A68BFFA18E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457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0555-C40A-49C9-9C98-CF6E3C7DE6D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73E28-770A-430A-8409-81A8490B6A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074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80EDB-E0C2-4D0D-A307-9855A5A0B2B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DFF1F-38C3-46A3-9550-18CB76F20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512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D89B-9477-4B1A-8A46-60D14FD62C3A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2A73-F87A-4C5D-A8F5-135286372D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093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33EA8-5E6E-43D0-8395-D3A1E5CFC2F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0DD53-1FCF-4E2F-8095-44522081EA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430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80900-F7BD-4B99-8CEB-E6C00EC26640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34E9-D5E0-4856-8ACE-643C0C266D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218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EFCE4-AEEC-4485-9015-7825D9CC9591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A5666-4A62-4720-BDD6-48E1234D31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113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F7D2C-615A-4452-9A26-9C0E77ED3D56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1E287-44C5-4AE6-AA3F-2314225313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905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89F3F1-F150-456D-9F86-3C0EB8817AB7}" type="datetimeFigureOut">
              <a:rPr lang="ru-RU"/>
              <a:pPr>
                <a:defRPr/>
              </a:pPr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777119-2EDC-4BCE-9396-7DD425CBBD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695324" y="2276475"/>
            <a:ext cx="8859837" cy="1470025"/>
          </a:xfrm>
        </p:spPr>
        <p:txBody>
          <a:bodyPr/>
          <a:lstStyle/>
          <a:p>
            <a:r>
              <a:rPr lang="ru-RU" altLang="ru-RU" sz="3600" b="1" dirty="0">
                <a:latin typeface="Century Gothic" panose="020B0502020202020204" pitchFamily="34" charset="0"/>
              </a:rPr>
              <a:t>Проект продвижения цифровой платформы Кулибин для B2C сектора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325" y="3886199"/>
            <a:ext cx="8859836" cy="2567137"/>
          </a:xfrm>
        </p:spPr>
        <p:txBody>
          <a:bodyPr/>
          <a:lstStyle/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Воронский Олег</a:t>
            </a:r>
          </a:p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Халявин Макар</a:t>
            </a:r>
          </a:p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Ларин Александр</a:t>
            </a:r>
          </a:p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Свиридова Яна</a:t>
            </a:r>
          </a:p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Никитина Екатерина</a:t>
            </a:r>
          </a:p>
          <a:p>
            <a:pPr algn="r">
              <a:defRPr/>
            </a:pPr>
            <a:r>
              <a:rPr lang="ru-RU" sz="2000" dirty="0">
                <a:latin typeface="Century Gothic" panose="020B0502020202020204" pitchFamily="34" charset="0"/>
              </a:rPr>
              <a:t>Контактный номер телефона лидера стартап-проекта: +79097130977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556750" y="0"/>
            <a:ext cx="2635250" cy="6853238"/>
          </a:xfrm>
          <a:prstGeom prst="rect">
            <a:avLst/>
          </a:prstGeom>
          <a:gradFill>
            <a:gsLst>
              <a:gs pos="0">
                <a:srgbClr val="128C91"/>
              </a:gs>
              <a:gs pos="100000">
                <a:srgbClr val="7A4684"/>
              </a:gs>
            </a:gsLst>
            <a:lin ang="49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1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13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0713"/>
            <a:ext cx="57150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14363" y="919163"/>
            <a:ext cx="10972800" cy="997669"/>
          </a:xfrm>
        </p:spPr>
        <p:txBody>
          <a:bodyPr/>
          <a:lstStyle/>
          <a:p>
            <a:r>
              <a:rPr lang="ru-RU" altLang="ru-RU" sz="3600" b="1" dirty="0">
                <a:latin typeface="Century Gothic" panose="020B0502020202020204" pitchFamily="34" charset="0"/>
              </a:rPr>
              <a:t>Основные данные из паспорт стартап-проекта.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191344" y="1916832"/>
            <a:ext cx="11809312" cy="4209331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Тема стартап-проекта: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Продвижение цифровой платформы Кулибин, позволяющей пользователям получить навыки блочного программирования и робототехники в игровой форме, для рынка образовательных учреждений и секций дошкольного образования.</a:t>
            </a:r>
          </a:p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Аннотация проекта: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Кулибин нацелен сделать инженерное образование для школьников более эффективным за счёт операционных систем для Windows, Linux и Mac, и методических материалов, касаемых робототехники. Успешное внедрение платформы проекта "Кулибин" на потребительский рынок (B2C), поможет во многих социальных и информационных сферах для самостоятельного обучения дома. 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28C91"/>
              </a:gs>
              <a:gs pos="100000">
                <a:srgbClr val="7A4684"/>
              </a:gs>
            </a:gsLst>
            <a:lin ang="49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4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54025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13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30C23C-2CAC-4AD3-9C2C-AA676FDB3F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10611" r="5092" b="10791"/>
          <a:stretch/>
        </p:blipFill>
        <p:spPr>
          <a:xfrm>
            <a:off x="406400" y="1074819"/>
            <a:ext cx="4090003" cy="27600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C0FDCB-FF0C-4E44-8AF7-F5341A51D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977" y="1067169"/>
            <a:ext cx="4214379" cy="27600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D9D219-1772-402C-A50B-96209D790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13" y="3891166"/>
            <a:ext cx="4664174" cy="25250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2D0D97-8B9E-40C1-9CF3-B81422E003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956" y="1289133"/>
            <a:ext cx="2316088" cy="2316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895351"/>
            <a:ext cx="10972800" cy="622300"/>
          </a:xfrm>
        </p:spPr>
        <p:txBody>
          <a:bodyPr/>
          <a:lstStyle/>
          <a:p>
            <a:r>
              <a:rPr lang="ru-RU" altLang="ru-RU" sz="3600" b="1" dirty="0">
                <a:latin typeface="Century Gothic" panose="020B0502020202020204" pitchFamily="34" charset="0"/>
              </a:rPr>
              <a:t>Какую и чью проблему решает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191344" y="1517651"/>
            <a:ext cx="11809312" cy="4608513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Потенциальные потребители в B2C секторе, которые могут использовать платформу Кулибин, сталкиваются с необходимостью решения задач, связанных с улучшением качества жизни, упрощением бытовых процессов, экономией времени и ресурсов. Платформа Кулибин может предложить ряд решений, направленных на удовлетворение этих потребностей: 1 Разработка и внедрение умных устройств для дома, таких как голосовые помощники, системы управления освещением, отоплением и кондиционированием, роботы-пылесосы и другие гаджеты, которые позволяют автоматизировать бытовые процессы и экономить время. 2 Создание маркетплейса с возможностью онлайн-заказа и доставки товаров и услуг для дома и быта, что упрощает процесс поиска и покупки необходимых продуктов. 3 Обеспечение доступа к обучающим материалам и консультациям по вопросам ремонта, обустройства и дизайна жилья, ведения домашнего хозяйства, садоводства и других сфер жизни, что позволяет потребителям получить новые знания и навыки, улучшить качество своего быта. 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0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5073427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Потенциальные потребительские сегменты: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Юридические лица Категория бизнеса: малый и средний бизнес Отрасль: технологии, предпринимательство Физические лица Возраст: 18-45 лет Демографические данные: мужчины и женщины, с высшим образованием Вкусы: инновационные, технологические, функциональные Уровень потребления: выше среднего Географическое расположение: Россия, страны СНГ Сектор рынка: B2B, B2C</a:t>
            </a:r>
          </a:p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На основе какого научно-технического решения и/или результата будет создан продукт (с указанием использования собственных или существующих разработок):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Цифровой робот - компьютерная копия настоящего робота со всём набором датчиков и возможностей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19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1289050"/>
            <a:ext cx="10972800" cy="530225"/>
          </a:xfrm>
        </p:spPr>
        <p:txBody>
          <a:bodyPr/>
          <a:lstStyle/>
          <a:p>
            <a:r>
              <a:rPr lang="ru-RU" altLang="ru-RU" sz="3600" b="1" dirty="0">
                <a:latin typeface="Century Gothic" panose="020B0502020202020204" pitchFamily="34" charset="0"/>
              </a:rPr>
              <a:t>Бизнес-модель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191344" y="2182812"/>
            <a:ext cx="11809312" cy="4222750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Цифровая платформа “Кулибин” планирует создавать ценность и получать прибыль путем предоставления пользователям доступа к широкому спектру инструментов, материалов и информации, связанных с техническим творчеством и инновационными проектами. Платформа будет выступать в качестве посредника между талантливыми мастерами, изобретателями и потенциальными заказчиками или инвесторами. Отношения с потребителями будут выстраиваться на основе предоставления качественного и полезного контента, удобного интерфейса и быстрого доступа к информации. Для поставщиков и партнеров платформа предложит возможность размещения своих товаров и услуг, а также возможность сотрудничества в рамках совместных проектов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71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28C91"/>
              </a:gs>
              <a:gs pos="100000">
                <a:srgbClr val="7A4684"/>
              </a:gs>
            </a:gsLst>
            <a:lin ang="49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609600" y="665755"/>
            <a:ext cx="10972800" cy="1143000"/>
          </a:xfrm>
        </p:spPr>
        <p:txBody>
          <a:bodyPr/>
          <a:lstStyle/>
          <a:p>
            <a:r>
              <a:rPr lang="ru-RU" altLang="ru-RU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Основные конкуренты</a:t>
            </a:r>
          </a:p>
        </p:txBody>
      </p:sp>
      <p:pic>
        <p:nvPicPr>
          <p:cNvPr id="7174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54025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13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5CB320-7DEE-4B2F-A52B-288F8B2B2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24" y="1819275"/>
            <a:ext cx="3456384" cy="11062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2F2A24-423A-45A8-8A8F-0605877F2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931" y="1700808"/>
            <a:ext cx="2768138" cy="188783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AFEC53-1472-442B-BA12-ABC63C763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413" y="4148487"/>
            <a:ext cx="3501174" cy="188783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4BA050-94E9-41E3-9C9B-240230BE01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7419" y="1522669"/>
            <a:ext cx="2257230" cy="224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6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4929411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Ценностное предложение: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Наше ценностное предложение заключается в том, что мы предлагаем высококачественные продукты и услуги по доступным ценам, с отличным обслуживанием и гарантией качества. Мы стремимся быть лучшим выбором для наших клиентов, предоставляя им продукты и услуги, которые отвечают их потребностям и ожиданиям.</a:t>
            </a:r>
          </a:p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Организационные, производственные и финансовые параметры бизнеса: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Наиболее перспективные направления бизнеса это продажа нашего продукта в образовательные организации, а так же частным лицам. Говоря о партнёрских возможностях. Возможно расширить спектр возможностей цифровой </a:t>
            </a:r>
            <a:r>
              <a:rPr lang="ru-RU" altLang="ru-RU" sz="2000" dirty="0" err="1">
                <a:latin typeface="Century Gothic" panose="020B0502020202020204" pitchFamily="34" charset="0"/>
              </a:rPr>
              <a:t>платфоомы</a:t>
            </a:r>
            <a:r>
              <a:rPr lang="ru-RU" altLang="ru-RU" sz="2000" dirty="0">
                <a:latin typeface="Century Gothic" panose="020B0502020202020204" pitchFamily="34" charset="0"/>
              </a:rPr>
              <a:t> интегрируя в не другие продукты из смежной области.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49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1650795"/>
            <a:ext cx="10972800" cy="1511945"/>
          </a:xfrm>
        </p:spPr>
        <p:txBody>
          <a:bodyPr/>
          <a:lstStyle/>
          <a:p>
            <a:r>
              <a:rPr lang="ru-RU" altLang="ru-RU" sz="3600" b="1" dirty="0">
                <a:latin typeface="Century Gothic" panose="020B0502020202020204" pitchFamily="34" charset="0"/>
              </a:rPr>
              <a:t>Основные технические параметры, включая обоснование соответствия идеи/задела тематическому направлению:</a:t>
            </a:r>
            <a:br>
              <a:rPr lang="ru-RU" altLang="ru-RU" sz="3600" b="1" dirty="0">
                <a:latin typeface="Century Gothic" panose="020B0502020202020204" pitchFamily="34" charset="0"/>
              </a:rPr>
            </a:br>
            <a:endParaRPr lang="ru-RU" altLang="ru-RU" sz="3600" b="1" dirty="0">
              <a:latin typeface="Century Gothic" panose="020B0502020202020204" pitchFamily="34" charset="0"/>
            </a:endParaRP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191344" y="3212976"/>
            <a:ext cx="11809312" cy="3267199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1. Удобный и интуитивно понятный интерфейс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2. Система поиска и фильтрации.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3. Постоянное обновление и дополнение базы данных. 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4. Безопасность и конфиденциальность данных пользователей. 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5. Обратная связь с пользователями. 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287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609600" y="1700808"/>
            <a:ext cx="10972800" cy="4425355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Описание проблемы: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Вывод платформы на B2C сектор поможет школам и частным лицам и организациям получить доступ к образовательной программе, направленной на развитие навыков программирования и робототехники у детей.</a:t>
            </a:r>
          </a:p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Какая часть проблемы решается:</a:t>
            </a:r>
          </a:p>
          <a:p>
            <a:pPr marL="0" indent="0" algn="ctr">
              <a:buNone/>
            </a:pPr>
            <a:r>
              <a:rPr lang="ru-RU" altLang="ru-RU" sz="2000" dirty="0" err="1">
                <a:latin typeface="Century Gothic" panose="020B0502020202020204" pitchFamily="34" charset="0"/>
              </a:rPr>
              <a:t>Проблемма</a:t>
            </a:r>
            <a:r>
              <a:rPr lang="ru-RU" altLang="ru-RU" sz="2000" dirty="0">
                <a:latin typeface="Century Gothic" panose="020B0502020202020204" pitchFamily="34" charset="0"/>
              </a:rPr>
              <a:t> может быть решена полностью. Это выгодно как для самой платформы Кулибин так и для потребителей. Выход на B2C сектор позволит создателям и дальше развивать платформу, а потребителям получить доступ к образовательной программе.</a:t>
            </a:r>
          </a:p>
          <a:p>
            <a:pPr marL="0" indent="0" algn="ctr">
              <a:buNone/>
            </a:pPr>
            <a:endParaRPr lang="ru-RU" alt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74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609600" y="1556792"/>
            <a:ext cx="10972800" cy="4569371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Оценка потенциала «рынка» и рентабельности бизнеса: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Потенциал рынка достаточно большой. С каждым годом всё больше школьников интересуются темой программирования и </a:t>
            </a:r>
            <a:r>
              <a:rPr lang="ru-RU" altLang="ru-RU" sz="2000" dirty="0" err="1">
                <a:latin typeface="Century Gothic" panose="020B0502020202020204" pitchFamily="34" charset="0"/>
              </a:rPr>
              <a:t>роботехники</a:t>
            </a:r>
            <a:r>
              <a:rPr lang="ru-RU" altLang="ru-RU" sz="2000" dirty="0">
                <a:latin typeface="Century Gothic" panose="020B0502020202020204" pitchFamily="34" charset="0"/>
              </a:rPr>
              <a:t>. В школах и образовательных центрах появляются новые занятия для которых нужна простая и понятная программа, которая при этом сохраняет хороший функционал. </a:t>
            </a:r>
          </a:p>
          <a:p>
            <a:pPr marL="0" indent="0">
              <a:buNone/>
            </a:pPr>
            <a:r>
              <a:rPr lang="ru-RU" altLang="ru-RU" sz="2000" b="1" dirty="0">
                <a:latin typeface="Century Gothic" panose="020B0502020202020204" pitchFamily="34" charset="0"/>
              </a:rPr>
              <a:t>ПЛАН ДАЛЬНЕЙШЕГО РАЗВИТИЯ СТАРТАП-ПРОЕКТА Последний пункт обязательной части паспорта:</a:t>
            </a:r>
          </a:p>
          <a:p>
            <a:pPr marL="0" indent="0" algn="ctr">
              <a:buNone/>
            </a:pPr>
            <a:r>
              <a:rPr lang="ru-RU" altLang="ru-RU" sz="2000" dirty="0">
                <a:latin typeface="Century Gothic" panose="020B0502020202020204" pitchFamily="34" charset="0"/>
              </a:rPr>
              <a:t>Возможности развития наша команда видит следующие. Возможно усовершенствовать продукт добавляя в него новые возможности и </a:t>
            </a:r>
            <a:r>
              <a:rPr lang="ru-RU" altLang="ru-RU" sz="2000" dirty="0" err="1">
                <a:latin typeface="Century Gothic" panose="020B0502020202020204" pitchFamily="34" charset="0"/>
              </a:rPr>
              <a:t>соотевецтвенно</a:t>
            </a:r>
            <a:r>
              <a:rPr lang="ru-RU" altLang="ru-RU" sz="2000" dirty="0">
                <a:latin typeface="Century Gothic" panose="020B0502020202020204" pitchFamily="34" charset="0"/>
              </a:rPr>
              <a:t> поднимать цену. Также возможно создание других продуктов и интеграция с другими партнёрскими программами. Можно открыть свой образовательный центр и на его основе продвигать цифровую платформу Кулибин.</a:t>
            </a:r>
          </a:p>
        </p:txBody>
      </p:sp>
      <p:pic>
        <p:nvPicPr>
          <p:cNvPr id="5124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0"/>
            <a:ext cx="22002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52438"/>
            <a:ext cx="3429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6480175"/>
            <a:ext cx="7658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604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1535113"/>
            <a:ext cx="5108575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-25400"/>
            <a:ext cx="470535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rgbClr val="128C91"/>
            </a:gs>
            <a:gs pos="100000">
              <a:srgbClr val="51A65D"/>
            </a:gs>
          </a:gsLst>
          <a:lin ang="4980000" scaled="0"/>
        </a:grad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14694</TotalTime>
  <Words>783</Words>
  <Application>Microsoft Office PowerPoint</Application>
  <PresentationFormat>Широкоэкранный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Calibri</vt:lpstr>
      <vt:lpstr>Тема Office</vt:lpstr>
      <vt:lpstr>Проект продвижения цифровой платформы Кулибин для B2C сектора</vt:lpstr>
      <vt:lpstr>Основные данные из паспорт стартап-проекта.</vt:lpstr>
      <vt:lpstr>Презентация PowerPoint</vt:lpstr>
      <vt:lpstr>Какую и чью проблему решает</vt:lpstr>
      <vt:lpstr>Презентация PowerPoint</vt:lpstr>
      <vt:lpstr>Бизнес-модель</vt:lpstr>
      <vt:lpstr> Основные конкуренты</vt:lpstr>
      <vt:lpstr>Презентация PowerPoint</vt:lpstr>
      <vt:lpstr>Основные технические параметры, включая обоснование соответствия идеи/задела тематическому направлению: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Воронский Олег</dc:creator>
  <cp:lastModifiedBy>Олег Воронский</cp:lastModifiedBy>
  <cp:revision>599</cp:revision>
  <dcterms:created xsi:type="dcterms:W3CDTF">2016-07-14T12:34:36Z</dcterms:created>
  <dcterms:modified xsi:type="dcterms:W3CDTF">2023-11-18T10:36:27Z</dcterms:modified>
</cp:coreProperties>
</file>