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 SemiBold" charset="-52"/>
      <p:regular r:id="rId17"/>
      <p:bold r:id="rId18"/>
      <p:italic r:id="rId19"/>
      <p:boldItalic r:id="rId20"/>
    </p:embeddedFont>
    <p:embeddedFont>
      <p:font typeface="Raleway" charset="-52"/>
      <p:regular r:id="rId21"/>
      <p:bold r:id="rId22"/>
      <p:italic r:id="rId23"/>
      <p:boldItalic r:id="rId24"/>
    </p:embeddedFont>
    <p:embeddedFont>
      <p:font typeface="Roboto" charset="0"/>
      <p:regular r:id="rId25"/>
      <p:bold r:id="rId26"/>
      <p:italic r:id="rId27"/>
      <p:boldItalic r:id="rId28"/>
    </p:embeddedFont>
    <p:embeddedFont>
      <p:font typeface="Helvetica Neue" charset="0"/>
      <p:regular r:id="rId29"/>
      <p:bold r:id="rId30"/>
      <p:italic r:id="rId31"/>
      <p:boldItalic r:id="rId32"/>
    </p:embeddedFon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Trebuchet MS" pitchFamily="34" charset="0"/>
      <p:regular r:id="rId37"/>
      <p:bold r:id="rId38"/>
      <p:italic r:id="rId39"/>
      <p:boldItalic r:id="rId40"/>
    </p:embeddedFont>
    <p:embeddedFont>
      <p:font typeface="Century Gothic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j93FN0FsO0839RzbXiaS7jy9aB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B7E16F8-6574-433B-835C-B4756A31A407}">
  <a:tblStyle styleId="{9B7E16F8-6574-433B-835C-B4756A31A40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28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font" Target="fonts/font26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font" Target="fonts/font2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font" Target="fonts/font27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>
              <a:spcAft>
                <a:spcPts val="1200"/>
              </a:spcAft>
            </a:pPr>
            <a:r>
              <a:rPr lang="en-US" sz="3200" b="1" dirty="0" smtClean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</a:rPr>
              <a:t>«</a:t>
            </a: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Milky babies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</a:rPr>
              <a:t>»</a:t>
            </a:r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718350" y="1737360"/>
            <a:ext cx="3825300" cy="38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Aft>
                <a:spcPts val="1200"/>
              </a:spcAft>
              <a:buNone/>
            </a:pPr>
            <a:endParaRPr lang="ru-RU" sz="14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marL="0" lvl="0" indent="0" algn="ctr">
              <a:spcAft>
                <a:spcPts val="1200"/>
              </a:spcAft>
              <a:buNone/>
            </a:pPr>
            <a:r>
              <a:rPr lang="ru" sz="1400" b="1" dirty="0" smtClean="0">
                <a:solidFill>
                  <a:srgbClr val="9900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Производство </a:t>
            </a:r>
            <a:r>
              <a:rPr lang="ru" sz="1400" b="1" dirty="0">
                <a:solidFill>
                  <a:srgbClr val="9900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смесей для детей</a:t>
            </a:r>
            <a:endParaRPr sz="1600" b="1">
              <a:solidFill>
                <a:srgbClr val="9900FF"/>
              </a:solidFill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l="11107" t="24796" r="13151" b="30877"/>
          <a:stretch/>
        </p:blipFill>
        <p:spPr>
          <a:xfrm>
            <a:off x="2532868" y="122963"/>
            <a:ext cx="2579649" cy="852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537900" y="1587731"/>
            <a:ext cx="6153300" cy="325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indent="0">
              <a:buSzPct val="109313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	Молочные сухие смеси для малышей подорожали на 17% в 2022 году и продолжили дорожать в 2023-м. По сравнению с зимой 2022 года дешёвые смеси подорожали на 20–30%, а премиальные специализированные — на 50–60%.</a:t>
            </a:r>
          </a:p>
          <a:p>
            <a:pPr marL="0" indent="0">
              <a:buSzPct val="109313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	 Наша команда опросила 15 человек, являющихся родителями детей от 1 месяца до года, и выяснила, что 25% кормят детей сухими смесями. Это значительное число, которое нельзя игнорировать. Оно свидетельствует о том, что многие родители сознательно выбирают этот тип вскармливания для своих детей. </a:t>
            </a:r>
          </a:p>
          <a:p>
            <a:pPr marL="0" indent="0">
              <a:buSzPct val="109313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	Это связано с тем, что не всегда ребенок может получить материнское молоко, противопоказания врачей, неправильное положение или форма груди, а также наличие заболеваний, которые могут передаваться через грудное молоко. Другие причины могут быть связаны с личным выбором матери, ее работой или другими обстоятельствами. 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9313"/>
              <a:buNone/>
            </a:pPr>
            <a:endParaRPr lang="ru" sz="2273" dirty="0" smtClean="0">
              <a:solidFill>
                <a:srgbClr val="9F00F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9313"/>
              <a:buNone/>
            </a:pPr>
            <a:endParaRPr lang="ru" sz="2273" dirty="0" smtClean="0">
              <a:solidFill>
                <a:srgbClr val="9F00F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9313"/>
              <a:buNone/>
            </a:pPr>
            <a:endParaRPr lang="ru" sz="2273" dirty="0" smtClean="0">
              <a:solidFill>
                <a:srgbClr val="9F00F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>
            <a:spLocks noGrp="1"/>
          </p:cNvSpPr>
          <p:nvPr>
            <p:ph type="body" idx="1"/>
          </p:nvPr>
        </p:nvSpPr>
        <p:spPr>
          <a:xfrm>
            <a:off x="456818" y="2219498"/>
            <a:ext cx="7993200" cy="24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>
                <a:solidFill>
                  <a:schemeClr val="dk1"/>
                </a:solidFill>
              </a:rPr>
              <a:t>Многодетные </a:t>
            </a:r>
            <a:r>
              <a:rPr lang="ru" sz="1400" dirty="0" smtClean="0">
                <a:solidFill>
                  <a:schemeClr val="dk1"/>
                </a:solidFill>
              </a:rPr>
              <a:t>семьи</a:t>
            </a:r>
            <a:endParaRPr lang="en-US" sz="1400" dirty="0" smtClean="0">
              <a:solidFill>
                <a:schemeClr val="dk1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chemeClr val="dk1"/>
                </a:solidFill>
              </a:rPr>
              <a:t>Отцы в декрете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chemeClr val="dk1"/>
                </a:solidFill>
              </a:rPr>
              <a:t>Работающие мамы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chemeClr val="dk1"/>
                </a:solidFill>
              </a:rPr>
              <a:t>Мамы дошкольников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chemeClr val="dk1"/>
                </a:solidFill>
              </a:rPr>
              <a:t>Молодые родители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chemeClr val="dk1"/>
                </a:solidFill>
              </a:rPr>
              <a:t>Неполные семьи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>
            <a:spLocks noGrp="1"/>
          </p:cNvSpPr>
          <p:nvPr>
            <p:ph type="body" idx="1"/>
          </p:nvPr>
        </p:nvSpPr>
        <p:spPr>
          <a:xfrm>
            <a:off x="456818" y="2069870"/>
            <a:ext cx="6568200" cy="3267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en-US" sz="1400" dirty="0" smtClean="0"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406400" indent="-273050">
              <a:buClr>
                <a:schemeClr val="dk1"/>
              </a:buClr>
              <a:buSzPts val="1300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связи с СВО импорт сухих смесей для детского питания сильно сократился или вовсе прекратился. Повышенное ценообразование и вследствие этого не все могут позволить себе приобрести  импортный продукт.</a:t>
            </a:r>
          </a:p>
          <a:p>
            <a:pPr marL="406400" indent="-273050">
              <a:buClr>
                <a:schemeClr val="dk1"/>
              </a:buClr>
              <a:buSzPts val="1300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Нехватка выбора и высокие цены, т.к. часть производителя ушла с рынка, своей продукции не хватает.</a:t>
            </a:r>
          </a:p>
          <a:p>
            <a:pPr marL="406400" indent="-273050">
              <a:buClr>
                <a:schemeClr val="dk1"/>
              </a:buClr>
              <a:buSzPts val="1300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Исходя из нескольких проведенных проблемных интервью: не во всех магазинах есть нужные смеси.</a:t>
            </a:r>
          </a:p>
          <a:p>
            <a:pPr marL="406400" lvl="0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sz="14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body" idx="1"/>
          </p:nvPr>
        </p:nvSpPr>
        <p:spPr>
          <a:xfrm>
            <a:off x="265625" y="2044141"/>
            <a:ext cx="7993200" cy="3320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В основе проекта </a:t>
            </a:r>
            <a:r>
              <a:rPr lang="ru" dirty="0" smtClean="0">
                <a:solidFill>
                  <a:schemeClr val="bg2"/>
                </a:solidFill>
              </a:rPr>
              <a:t>лежит следующее решение: производство детских смесей.</a:t>
            </a:r>
          </a:p>
          <a:p>
            <a:pPr marL="406400" indent="-266700">
              <a:buClr>
                <a:schemeClr val="dk1"/>
              </a:buClr>
            </a:pPr>
            <a:r>
              <a:rPr lang="ru" dirty="0" smtClean="0">
                <a:solidFill>
                  <a:schemeClr val="bg2"/>
                </a:solidFill>
              </a:rPr>
              <a:t>Создаем свою смесь, которая будет помогать при коликах ( в состав будут входить такие микроорганизмы, как </a:t>
            </a:r>
            <a:r>
              <a:rPr lang="en-US" i="1" dirty="0" smtClean="0"/>
              <a:t>Lactobacillus </a:t>
            </a:r>
            <a:r>
              <a:rPr lang="en-US" i="1" dirty="0" err="1" smtClean="0"/>
              <a:t>reuteri</a:t>
            </a:r>
            <a:r>
              <a:rPr lang="ru-RU" i="1" dirty="0" smtClean="0"/>
              <a:t>,</a:t>
            </a:r>
            <a:r>
              <a:rPr lang="en-US" dirty="0" smtClean="0"/>
              <a:t> </a:t>
            </a:r>
            <a:r>
              <a:rPr lang="ru-RU" dirty="0" smtClean="0"/>
              <a:t> </a:t>
            </a:r>
            <a:r>
              <a:rPr lang="en-US" dirty="0" err="1" smtClean="0"/>
              <a:t>Bifidobacterium</a:t>
            </a:r>
            <a:r>
              <a:rPr lang="en-US" dirty="0" smtClean="0"/>
              <a:t> </a:t>
            </a:r>
            <a:r>
              <a:rPr lang="en-US" dirty="0" err="1" smtClean="0"/>
              <a:t>longum</a:t>
            </a:r>
            <a:r>
              <a:rPr lang="en-US" dirty="0" smtClean="0"/>
              <a:t>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B.breve</a:t>
            </a:r>
            <a:r>
              <a:rPr lang="ru-RU" dirty="0" smtClean="0"/>
              <a:t>, </a:t>
            </a:r>
            <a:r>
              <a:rPr lang="ru-RU" dirty="0" err="1" smtClean="0"/>
              <a:t>Primadophilus</a:t>
            </a:r>
            <a:r>
              <a:rPr lang="ru-RU" dirty="0" smtClean="0"/>
              <a:t>), смесь </a:t>
            </a:r>
            <a:r>
              <a:rPr lang="ru-RU" dirty="0" err="1" smtClean="0"/>
              <a:t>гипоаллергенная</a:t>
            </a:r>
            <a:r>
              <a:rPr lang="ru-RU" dirty="0" smtClean="0"/>
              <a:t> по сравнению с другими смесями (содержит в составе </a:t>
            </a:r>
            <a:r>
              <a:rPr lang="ru-RU" dirty="0" err="1" smtClean="0"/>
              <a:t>Гидролизат</a:t>
            </a:r>
            <a:r>
              <a:rPr lang="ru-RU" dirty="0" smtClean="0"/>
              <a:t> протеина), имеет мало консервантов и пищевых добавок, вследствие этого время хранения в сухом виде в открытой баночке - 2 недели, время хранения разведенном виде – не более одного часа. 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/>
              <a:t>Дополнительная фишка - </a:t>
            </a:r>
            <a:r>
              <a:rPr lang="en-US" dirty="0" smtClean="0"/>
              <a:t>QR</a:t>
            </a:r>
            <a:r>
              <a:rPr lang="ru-RU" dirty="0" smtClean="0"/>
              <a:t>-код. У него есть следующие преимущества: На банке мелко написано, а с помощью </a:t>
            </a:r>
            <a:r>
              <a:rPr lang="ru-RU" dirty="0" err="1" smtClean="0"/>
              <a:t>кьюар</a:t>
            </a:r>
            <a:r>
              <a:rPr lang="ru-RU" dirty="0" smtClean="0"/>
              <a:t> кода можно увеличить информацию. Также с его помощью можно будет почитать несколько разделов, такие как, например, «Советы молодым родителям», «Особенности детского здоровья», «Как правильно ухаживать за ребенком» и т.д.</a:t>
            </a:r>
          </a:p>
          <a:p>
            <a:pPr marL="406400" indent="-266700">
              <a:buClr>
                <a:schemeClr val="dk1"/>
              </a:buClr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dirty="0" smtClean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743242" y="1812258"/>
            <a:ext cx="6339201" cy="1085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R="774700" lvl="0">
              <a:lnSpc>
                <a:spcPct val="115000"/>
              </a:lnSpc>
              <a:spcBef>
                <a:spcPts val="400"/>
              </a:spcBef>
            </a:pPr>
            <a:r>
              <a:rPr lang="ru-RU" sz="1200" dirty="0" smtClean="0"/>
              <a:t>Потенциальные покупатели получают качественный продукт по доступной цене со всеми необходимыми полезными компонентами в составе для полноценного роста и развития ребенка, а точнее: </a:t>
            </a:r>
            <a:r>
              <a:rPr lang="ru-RU" sz="1200" dirty="0" err="1" smtClean="0"/>
              <a:t>гипоаллергенную</a:t>
            </a:r>
            <a:r>
              <a:rPr lang="ru-RU" sz="1200" dirty="0" smtClean="0"/>
              <a:t> смесь для детей, не вызывающую </a:t>
            </a:r>
            <a:r>
              <a:rPr lang="ru-RU" sz="1200" dirty="0" err="1" smtClean="0"/>
              <a:t>коликов</a:t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56819" y="2061555"/>
            <a:ext cx="6936600" cy="234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rgbClr val="132C40"/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Из 100 л жидкого молока получается 12 кг сухого молока.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Фермеры сдают молоко за 22 </a:t>
            </a:r>
            <a:r>
              <a:rPr lang="ru-RU" dirty="0" err="1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руб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за литр. Закупаем 1000 л, это 22000 руб.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Из 1000 л жидкого молока получается 12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100 = 120 кг сухого молока.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Упаковка объемом 400 г, значит 120 кг/400 г, это 120000 г/400 г=300 упаковок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Наша цена – 579 </a:t>
            </a:r>
            <a:r>
              <a:rPr lang="ru-RU" dirty="0" err="1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руб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за одну упаковку (400 г)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300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·579=173700 </a:t>
            </a:r>
            <a:r>
              <a:rPr lang="ru-RU" dirty="0" err="1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мы получим, когда продадим 300 упаковок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 Прибыль: 173700-22000=151700 </a:t>
            </a:r>
            <a:r>
              <a:rPr lang="ru-RU" dirty="0" err="1" smtClean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руб</a:t>
            </a:r>
            <a:endParaRPr lang="ru-RU" dirty="0" smtClean="0">
              <a:solidFill>
                <a:schemeClr val="bg2">
                  <a:lumMod val="95000"/>
                  <a:lumOff val="5000"/>
                </a:schemeClr>
              </a:solidFill>
              <a:latin typeface="Times New Roman" pitchFamily="18" charset="0"/>
              <a:ea typeface="Raleway"/>
              <a:cs typeface="Times New Roman" pitchFamily="18" charset="0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itchFamily="34" charset="0"/>
              <a:buChar char="•"/>
            </a:pP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290571" y="197809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>
            <a:spLocks noGrp="1"/>
          </p:cNvSpPr>
          <p:nvPr>
            <p:ph type="title"/>
          </p:nvPr>
        </p:nvSpPr>
        <p:spPr>
          <a:xfrm>
            <a:off x="298883" y="12174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6133" y="798021"/>
          <a:ext cx="8437416" cy="4002559"/>
        </p:xfrm>
        <a:graphic>
          <a:graphicData uri="http://schemas.openxmlformats.org/drawingml/2006/table">
            <a:tbl>
              <a:tblPr/>
              <a:tblGrid>
                <a:gridCol w="1888448"/>
                <a:gridCol w="1699696"/>
                <a:gridCol w="1957844"/>
                <a:gridCol w="1536454"/>
                <a:gridCol w="1354974"/>
              </a:tblGrid>
              <a:tr h="360439">
                <a:tc rowSpan="2"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2"/>
                        </a:solidFill>
                        <a:latin typeface="Times New Roman"/>
                        <a:ea typeface="Trebuchet MS"/>
                        <a:cs typeface="Times New Roman"/>
                      </a:endParaRPr>
                    </a:p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Параметры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Конкурент 1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Конкурент 2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Конкурент 3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2"/>
                        </a:solidFill>
                        <a:latin typeface="Times New Roman"/>
                        <a:ea typeface="Trebuchet MS"/>
                        <a:cs typeface="Times New Roman"/>
                      </a:endParaRPr>
                    </a:p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  Мы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Nutrilon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 (</a:t>
                      </a:r>
                      <a:r>
                        <a:rPr lang="ru-RU" sz="1400" dirty="0" err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Nutricia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) 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jus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Nestogen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251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«Малютка»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911"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Цена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95"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Популярность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 b="1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91"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Гипоаллергенность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91"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Влияние на колики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0782"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Время хранения в сухом и разведенном виде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188"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Дополнительные параметры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21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/>
                          <a:ea typeface="Trebuchet MS"/>
                          <a:cs typeface="Times New Roman"/>
                        </a:rPr>
                        <a:t>+</a:t>
                      </a:r>
                      <a:endParaRPr lang="ru-RU" sz="1400" dirty="0">
                        <a:solidFill>
                          <a:schemeClr val="tx2"/>
                        </a:solidFill>
                        <a:latin typeface="Trebuchet MS"/>
                        <a:ea typeface="Trebuchet MS"/>
                        <a:cs typeface="Times New Roman"/>
                      </a:endParaRPr>
                    </a:p>
                  </a:txBody>
                  <a:tcPr marL="48243" marR="48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Прямые продажи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 txBox="1">
            <a:spLocks noGrp="1"/>
          </p:cNvSpPr>
          <p:nvPr>
            <p:ph type="body" idx="1"/>
          </p:nvPr>
        </p:nvSpPr>
        <p:spPr>
          <a:xfrm>
            <a:off x="456818" y="2177935"/>
            <a:ext cx="7993200" cy="219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/>
              <a:t>Наличие идеи, которая поможет решить проблему с продуктами питания большого количества </a:t>
            </a:r>
            <a:r>
              <a:rPr lang="ru" dirty="0" smtClean="0"/>
              <a:t>детей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 smtClean="0"/>
              <a:t>Проанализировали конкурентов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 smtClean="0"/>
              <a:t>Разработали состав смеси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 smtClean="0"/>
              <a:t>Провели несколько проблемных интервью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 smtClean="0"/>
              <a:t>Рассчитали прибыль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 smtClean="0"/>
              <a:t>Внесли дополнительную фишку – </a:t>
            </a:r>
            <a:r>
              <a:rPr lang="en-US" dirty="0" smtClean="0"/>
              <a:t>QR</a:t>
            </a:r>
            <a:r>
              <a:rPr lang="ru-RU" dirty="0" smtClean="0"/>
              <a:t>-код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11"/>
          <p:cNvGraphicFramePr/>
          <p:nvPr/>
        </p:nvGraphicFramePr>
        <p:xfrm>
          <a:off x="456810" y="921625"/>
          <a:ext cx="7532025" cy="3820580"/>
        </p:xfrm>
        <a:graphic>
          <a:graphicData uri="http://schemas.openxmlformats.org/drawingml/2006/table">
            <a:tbl>
              <a:tblPr>
                <a:noFill/>
                <a:tableStyleId>{9B7E16F8-6574-433B-835C-B4756A31A407}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идер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Воробьева Елена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Таймкипер</a:t>
                      </a: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Бандурин Александр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аркетолог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Лачкова Татьяна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Продажник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Силютина Александра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Ерохина Екатерина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 smtClean="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3" name="Google Shape;263;p12"/>
          <p:cNvGraphicFramePr/>
          <p:nvPr/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{9B7E16F8-6574-433B-835C-B4756A31A407}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Закончить акселератор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2.12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Вся команда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Получить финансирование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2.12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Вся команда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Заключить договор с заводом</a:t>
                      </a:r>
                      <a:r>
                        <a:rPr lang="ru-RU" sz="1400" u="none" strike="noStrike" cap="none" baseline="0" dirty="0" smtClean="0"/>
                        <a:t> для производства данной продукции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2.12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Вся команда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4" name="Google Shape;264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     Воробьева Елена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Телефон: 89130953542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Телеграм: @ellen_elenaa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452</Words>
  <PresentationFormat>Экран (16:9)</PresentationFormat>
  <Paragraphs>143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Raleway SemiBold</vt:lpstr>
      <vt:lpstr>Raleway</vt:lpstr>
      <vt:lpstr>Roboto</vt:lpstr>
      <vt:lpstr>Helvetica Neue</vt:lpstr>
      <vt:lpstr>Calibri</vt:lpstr>
      <vt:lpstr>Times New Roman</vt:lpstr>
      <vt:lpstr>Trebuchet MS</vt:lpstr>
      <vt:lpstr>Century Gothic</vt:lpstr>
      <vt:lpstr>Simple Light</vt:lpstr>
      <vt:lpstr>Simple Light</vt:lpstr>
      <vt:lpstr> «Milky babies»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Галина</cp:lastModifiedBy>
  <cp:revision>39</cp:revision>
  <dcterms:modified xsi:type="dcterms:W3CDTF">2023-11-08T16:24:33Z</dcterms:modified>
</cp:coreProperties>
</file>