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70" r:id="rId8"/>
    <p:sldId id="272" r:id="rId9"/>
    <p:sldId id="262" r:id="rId10"/>
    <p:sldId id="269" r:id="rId11"/>
    <p:sldId id="273" r:id="rId12"/>
    <p:sldId id="271" r:id="rId13"/>
    <p:sldId id="265" r:id="rId14"/>
    <p:sldId id="266" r:id="rId15"/>
    <p:sldId id="267" r:id="rId16"/>
    <p:sldId id="268" r:id="rId17"/>
  </p:sldIdLst>
  <p:sldSz cx="9144000" cy="5143500" type="screen16x9"/>
  <p:notesSz cx="6858000" cy="9144000"/>
  <p:embeddedFontLst>
    <p:embeddedFont>
      <p:font typeface="Roboto" charset="0"/>
      <p:regular r:id="rId19"/>
      <p:bold r:id="rId20"/>
      <p:italic r:id="rId21"/>
      <p:boldItalic r:id="rId22"/>
    </p:embeddedFont>
    <p:embeddedFont>
      <p:font typeface="Raleway SemiBold" charset="-52"/>
      <p:regular r:id="rId23"/>
      <p:bold r:id="rId24"/>
      <p:italic r:id="rId25"/>
      <p:boldItalic r:id="rId26"/>
    </p:embeddedFont>
    <p:embeddedFont>
      <p:font typeface="Helvetica Neue" charset="0"/>
      <p:regular r:id="rId27"/>
      <p:bold r:id="rId28"/>
      <p:italic r:id="rId29"/>
      <p:boldItalic r:id="rId30"/>
    </p:embeddedFont>
    <p:embeddedFont>
      <p:font typeface="Calibri" pitchFamily="34" charset="0"/>
      <p:regular r:id="rId31"/>
      <p:bold r:id="rId32"/>
      <p:italic r:id="rId33"/>
      <p:boldItalic r:id="rId34"/>
    </p:embeddedFont>
    <p:embeddedFont>
      <p:font typeface="Alatsi" charset="0"/>
      <p:regular r:id="rId35"/>
    </p:embeddedFont>
    <p:embeddedFont>
      <p:font typeface="Raleway" charset="-52"/>
      <p:regular r:id="rId36"/>
      <p:bold r:id="rId37"/>
      <p:italic r:id="rId38"/>
      <p:boldItalic r:id="rId39"/>
    </p:embeddedFont>
    <p:embeddedFont>
      <p:font typeface="Montserrat Medium" charset="-52"/>
      <p:regular r:id="rId40"/>
      <p:bold r:id="rId41"/>
      <p:italic r:id="rId42"/>
      <p:boldItalic r:id="rId43"/>
    </p:embeddedFont>
    <p:embeddedFont>
      <p:font typeface="Montserrat" charset="-52"/>
      <p:regular r:id="rId44"/>
      <p:bold r:id="rId45"/>
      <p:italic r:id="rId46"/>
      <p:boldItalic r:id="rId47"/>
    </p:embeddedFont>
    <p:embeddedFont>
      <p:font typeface="Century Gothic" pitchFamily="34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2" roundtripDataSignature="AMtx7mj/2kBfY5kZeBDGFwcjYNk+apGa7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24" autoAdjust="0"/>
    <p:restoredTop sz="94660"/>
  </p:normalViewPr>
  <p:slideViewPr>
    <p:cSldViewPr snapToGrid="0">
      <p:cViewPr varScale="1">
        <p:scale>
          <a:sx n="91" d="100"/>
          <a:sy n="91" d="100"/>
        </p:scale>
        <p:origin x="-858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font" Target="fonts/font24.fntdata"/><Relationship Id="rId47" Type="http://schemas.openxmlformats.org/officeDocument/2006/relationships/font" Target="fonts/font29.fntdata"/><Relationship Id="rId50" Type="http://schemas.openxmlformats.org/officeDocument/2006/relationships/font" Target="fonts/font32.fntdata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Relationship Id="rId46" Type="http://schemas.openxmlformats.org/officeDocument/2006/relationships/font" Target="fonts/font2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font" Target="fonts/font23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font" Target="fonts/font22.fntdata"/><Relationship Id="rId45" Type="http://schemas.openxmlformats.org/officeDocument/2006/relationships/font" Target="fonts/font27.fntdata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49" Type="http://schemas.openxmlformats.org/officeDocument/2006/relationships/font" Target="fonts/font31.fntdata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schemas.openxmlformats.org/officeDocument/2006/relationships/font" Target="fonts/font26.fntdata"/><Relationship Id="rId52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font" Target="fonts/font25.fntdata"/><Relationship Id="rId48" Type="http://schemas.openxmlformats.org/officeDocument/2006/relationships/font" Target="fonts/font30.fntdata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font" Target="fonts/font33.fntdata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" name="Google Shape;20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2" name="Google Shape;22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40" name="Google Shape;24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9" name="Google Shape;25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32744201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9" name="Google Shape;25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12846549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0" name="Google Shape;27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4" name="Google Shape;28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898178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0" name="Google Shape;30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40112512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0" name="Google Shape;30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20840243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8" name="Google Shape;31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1" name="Google Shape;35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83" name="Google Shape;38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1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1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22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22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3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23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23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2" name="Google Shape;32;p2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7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27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7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9" name="Google Shape;39;p2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5" name="Google Shape;45;p2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2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51" name="Google Shape;51;p2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0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3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1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3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5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35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6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37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37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8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9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39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>
            <a:spLocks noGrp="1"/>
          </p:cNvSpPr>
          <p:nvPr>
            <p:ph type="title"/>
          </p:nvPr>
        </p:nvSpPr>
        <p:spPr>
          <a:xfrm>
            <a:off x="37062" y="1280150"/>
            <a:ext cx="5251220" cy="2037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200"/>
              <a:buFont typeface="Arial"/>
              <a:buNone/>
            </a:pPr>
            <a:r>
              <a:rPr lang="ru" sz="24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Разработка приложения </a:t>
            </a:r>
            <a:r>
              <a:rPr lang="en-US" sz="2400" b="1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TeleiMed</a:t>
            </a:r>
            <a:r>
              <a:rPr lang="ru" sz="24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для прохождения дистанционной реабилитации участников СВО Чувашской Республики</a:t>
            </a:r>
            <a:endParaRPr sz="3100" dirty="0">
              <a:solidFill>
                <a:schemeClr val="dk1"/>
              </a:solidFill>
            </a:endParaRPr>
          </a:p>
        </p:txBody>
      </p:sp>
      <p:pic>
        <p:nvPicPr>
          <p:cNvPr id="107" name="Google Shape;107;p1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961875" y="3874150"/>
            <a:ext cx="975801" cy="975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"/>
          <p:cNvSpPr txBox="1">
            <a:spLocks noGrp="1"/>
          </p:cNvSpPr>
          <p:nvPr>
            <p:ph type="body" idx="1"/>
          </p:nvPr>
        </p:nvSpPr>
        <p:spPr>
          <a:xfrm>
            <a:off x="150692" y="1660032"/>
            <a:ext cx="6787329" cy="26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just">
              <a:lnSpc>
                <a:spcPct val="150000"/>
              </a:lnSpc>
              <a:buClr>
                <a:srgbClr val="7030A0"/>
              </a:buClr>
              <a:buSzPts val="1100"/>
              <a:buFont typeface="Wingdings" panose="05000000000000000000" pitchFamily="2" charset="2"/>
              <a:buChar char="§"/>
            </a:pPr>
            <a:r>
              <a:rPr lang="ru-RU" sz="1300" b="1" dirty="0">
                <a:solidFill>
                  <a:srgbClr val="38398C"/>
                </a:solidFill>
              </a:rPr>
              <a:t>Рынок мобильных медицинских приложений ориентирован на пациентов, следящих за своим здоровьем.  Объем рынка медицинских технологий в 2018-2022 гг. вырос более чем в 4 раза: с 3,9 до 15,9 млрд руб. </a:t>
            </a:r>
          </a:p>
          <a:p>
            <a:pPr marL="285750" lvl="0" indent="-285750" algn="just">
              <a:lnSpc>
                <a:spcPct val="150000"/>
              </a:lnSpc>
              <a:buClr>
                <a:srgbClr val="743869"/>
              </a:buClr>
              <a:buSzPts val="1100"/>
              <a:buFont typeface="Wingdings" panose="05000000000000000000" pitchFamily="2" charset="2"/>
              <a:buChar char="§"/>
            </a:pPr>
            <a:r>
              <a:rPr lang="ru-RU" sz="1300" b="1" dirty="0">
                <a:solidFill>
                  <a:srgbClr val="38398C"/>
                </a:solidFill>
              </a:rPr>
              <a:t>По прогнозам, в 2023-2027 гг. рынок медицинских технологий продолжит расти со средними годовыми темпами </a:t>
            </a:r>
            <a:r>
              <a:rPr lang="ru-RU" sz="1300" b="1" i="1" dirty="0">
                <a:solidFill>
                  <a:srgbClr val="38398C"/>
                </a:solidFill>
              </a:rPr>
              <a:t>13%</a:t>
            </a:r>
            <a:r>
              <a:rPr lang="ru-RU" sz="1300" b="1" dirty="0">
                <a:solidFill>
                  <a:srgbClr val="38398C"/>
                </a:solidFill>
              </a:rPr>
              <a:t>.</a:t>
            </a:r>
          </a:p>
          <a:p>
            <a:pPr marL="285750" lvl="0" indent="-285750" algn="just">
              <a:lnSpc>
                <a:spcPct val="150000"/>
              </a:lnSpc>
              <a:buClr>
                <a:srgbClr val="743869"/>
              </a:buClr>
              <a:buSzPts val="1100"/>
              <a:buFont typeface="Wingdings" panose="05000000000000000000" pitchFamily="2" charset="2"/>
              <a:buChar char="§"/>
            </a:pPr>
            <a:r>
              <a:rPr lang="ru" sz="1300" b="1" dirty="0">
                <a:solidFill>
                  <a:srgbClr val="38398C"/>
                </a:solidFill>
              </a:rPr>
              <a:t>Большое количество военнослужащих</a:t>
            </a:r>
            <a:r>
              <a:rPr lang="ru" sz="1300" dirty="0">
                <a:solidFill>
                  <a:srgbClr val="38398C"/>
                </a:solidFill>
              </a:rPr>
              <a:t> </a:t>
            </a:r>
            <a:r>
              <a:rPr lang="ru" sz="1300" b="1" dirty="0">
                <a:solidFill>
                  <a:srgbClr val="38398C"/>
                </a:solidFill>
              </a:rPr>
              <a:t>оказались инвалидами</a:t>
            </a:r>
            <a:r>
              <a:rPr lang="ru" sz="1300" dirty="0">
                <a:solidFill>
                  <a:srgbClr val="38398C"/>
                </a:solidFill>
              </a:rPr>
              <a:t>, </a:t>
            </a:r>
            <a:r>
              <a:rPr lang="ru" sz="1300" b="1" dirty="0">
                <a:solidFill>
                  <a:srgbClr val="38398C"/>
                </a:solidFill>
              </a:rPr>
              <a:t>перенесли ампутацию конечностей</a:t>
            </a:r>
            <a:r>
              <a:rPr lang="ru" sz="1300" dirty="0">
                <a:solidFill>
                  <a:srgbClr val="38398C"/>
                </a:solidFill>
              </a:rPr>
              <a:t>: </a:t>
            </a:r>
            <a:r>
              <a:rPr lang="ru-RU" sz="1300" b="1" i="1" dirty="0">
                <a:solidFill>
                  <a:srgbClr val="38398C"/>
                </a:solidFill>
              </a:rPr>
              <a:t>47674</a:t>
            </a:r>
            <a:r>
              <a:rPr lang="ru-RU" sz="1300" b="1" dirty="0">
                <a:solidFill>
                  <a:srgbClr val="38398C"/>
                </a:solidFill>
              </a:rPr>
              <a:t>  инвалидов с военной травмой в РФ на 2022 год; 374 инвалидов с военной травмой в ЧР на 2022 год.</a:t>
            </a:r>
          </a:p>
          <a:p>
            <a:pPr marL="285750" lvl="0" indent="-285750" algn="just">
              <a:lnSpc>
                <a:spcPct val="150000"/>
              </a:lnSpc>
              <a:buClr>
                <a:srgbClr val="743869"/>
              </a:buClr>
              <a:buSzPts val="1100"/>
              <a:buFont typeface="Wingdings" panose="05000000000000000000" pitchFamily="2" charset="2"/>
              <a:buChar char="§"/>
            </a:pPr>
            <a:r>
              <a:rPr lang="ru" sz="1300" b="1" dirty="0">
                <a:solidFill>
                  <a:srgbClr val="38398C"/>
                </a:solidFill>
              </a:rPr>
              <a:t>Отсутствие в Чувашской Республике единой дистанционной системы маршрутизации  по медицинской реабилитации.</a:t>
            </a:r>
            <a:endParaRPr lang="ru" sz="1300" b="1" dirty="0">
              <a:solidFill>
                <a:srgbClr val="38398C"/>
              </a:solidFill>
              <a:latin typeface="Roboto"/>
              <a:ea typeface="Roboto"/>
              <a:sym typeface="Robo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" sz="1600" b="1" dirty="0">
              <a:solidFill>
                <a:srgbClr val="38398C"/>
              </a:solidFill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"/>
          <p:cNvSpPr txBox="1">
            <a:spLocks noGrp="1"/>
          </p:cNvSpPr>
          <p:nvPr>
            <p:ph type="title"/>
          </p:nvPr>
        </p:nvSpPr>
        <p:spPr>
          <a:xfrm>
            <a:off x="1476767" y="6562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6" name="Google Shape;206;p3"/>
          <p:cNvSpPr txBox="1">
            <a:spLocks noGrp="1"/>
          </p:cNvSpPr>
          <p:nvPr>
            <p:ph type="body" idx="1"/>
          </p:nvPr>
        </p:nvSpPr>
        <p:spPr>
          <a:xfrm>
            <a:off x="456818" y="1659704"/>
            <a:ext cx="8152200" cy="34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100"/>
              <a:buNone/>
            </a:pPr>
            <a:r>
              <a:rPr lang="ru" sz="1300" b="1" dirty="0">
                <a:solidFill>
                  <a:srgbClr val="38398C"/>
                </a:solidFill>
                <a:latin typeface="+mn-lt"/>
                <a:ea typeface="Alatsi"/>
                <a:cs typeface="Alatsi"/>
                <a:sym typeface="Alatsi"/>
              </a:rPr>
              <a:t>Военнослужащие и добровольцы: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100"/>
              <a:buFont typeface="Wingdings" panose="05000000000000000000" pitchFamily="2" charset="2"/>
              <a:buChar char="§"/>
            </a:pPr>
            <a:endParaRPr lang="ru" sz="1300" b="1" dirty="0">
              <a:solidFill>
                <a:srgbClr val="38398C"/>
              </a:solidFill>
              <a:latin typeface="+mn-lt"/>
              <a:ea typeface="Alatsi"/>
              <a:cs typeface="Alatsi"/>
              <a:sym typeface="Alatsi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100"/>
              <a:buFont typeface="Wingdings" panose="05000000000000000000" pitchFamily="2" charset="2"/>
              <a:buChar char="§"/>
            </a:pPr>
            <a:r>
              <a:rPr lang="ru" sz="1300" b="1" dirty="0">
                <a:solidFill>
                  <a:srgbClr val="38398C"/>
                </a:solidFill>
                <a:latin typeface="+mn-lt"/>
                <a:ea typeface="Alatsi"/>
                <a:cs typeface="Alatsi"/>
                <a:sym typeface="Alatsi"/>
              </a:rPr>
              <a:t>принявшие участие в СВО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100"/>
              <a:buFont typeface="Wingdings" panose="05000000000000000000" pitchFamily="2" charset="2"/>
              <a:buChar char="§"/>
            </a:pPr>
            <a:endParaRPr lang="ru" sz="1300" b="1" dirty="0">
              <a:solidFill>
                <a:srgbClr val="38398C"/>
              </a:solidFill>
              <a:latin typeface="+mn-lt"/>
              <a:ea typeface="Alatsi"/>
              <a:cs typeface="Alatsi"/>
              <a:sym typeface="Alatsi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100"/>
              <a:buFont typeface="Wingdings" panose="05000000000000000000" pitchFamily="2" charset="2"/>
              <a:buChar char="§"/>
            </a:pPr>
            <a:r>
              <a:rPr lang="ru" sz="1300" b="1" dirty="0">
                <a:solidFill>
                  <a:srgbClr val="38398C"/>
                </a:solidFill>
                <a:latin typeface="+mn-lt"/>
                <a:ea typeface="Alatsi"/>
                <a:cs typeface="Alatsi"/>
                <a:sym typeface="Alatsi"/>
              </a:rPr>
              <a:t>получившие минно-взрывные травмы конечностей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100"/>
              <a:buNone/>
            </a:pPr>
            <a:endParaRPr lang="ru" sz="1300" b="1" dirty="0">
              <a:solidFill>
                <a:srgbClr val="38398C"/>
              </a:solidFill>
              <a:latin typeface="+mn-lt"/>
              <a:ea typeface="Alatsi"/>
              <a:cs typeface="Alatsi"/>
              <a:sym typeface="Alatsi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100"/>
              <a:buFont typeface="Wingdings" panose="05000000000000000000" pitchFamily="2" charset="2"/>
              <a:buChar char="§"/>
            </a:pPr>
            <a:r>
              <a:rPr lang="ru" sz="1300" b="1" dirty="0">
                <a:solidFill>
                  <a:srgbClr val="38398C"/>
                </a:solidFill>
                <a:latin typeface="+mn-lt"/>
                <a:ea typeface="Alatsi"/>
                <a:cs typeface="Alatsi"/>
                <a:sym typeface="Alatsi"/>
              </a:rPr>
              <a:t>имеющие трудности </a:t>
            </a:r>
            <a:r>
              <a:rPr lang="ru" sz="1300" b="1" dirty="0" smtClean="0">
                <a:solidFill>
                  <a:srgbClr val="38398C"/>
                </a:solidFill>
                <a:latin typeface="+mn-lt"/>
                <a:ea typeface="Alatsi"/>
                <a:cs typeface="Alatsi"/>
                <a:sym typeface="Alatsi"/>
              </a:rPr>
              <a:t>посещения реабилитационных отделений </a:t>
            </a:r>
            <a:endParaRPr sz="1300" b="1" dirty="0">
              <a:solidFill>
                <a:srgbClr val="38398C"/>
              </a:solidFill>
              <a:latin typeface="+mn-lt"/>
              <a:ea typeface="Alatsi"/>
              <a:cs typeface="Alatsi"/>
              <a:sym typeface="Alats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8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4" name="Google Shape;21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"/>
          <p:cNvSpPr txBox="1">
            <a:spLocks noGrp="1"/>
          </p:cNvSpPr>
          <p:nvPr>
            <p:ph type="title"/>
          </p:nvPr>
        </p:nvSpPr>
        <p:spPr>
          <a:xfrm>
            <a:off x="1728017" y="690406"/>
            <a:ext cx="465570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25" name="Google Shape;225;p4"/>
          <p:cNvSpPr txBox="1">
            <a:spLocks noGrp="1"/>
          </p:cNvSpPr>
          <p:nvPr>
            <p:ph type="body" idx="1"/>
          </p:nvPr>
        </p:nvSpPr>
        <p:spPr>
          <a:xfrm>
            <a:off x="625822" y="1707371"/>
            <a:ext cx="7608900" cy="2878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" sz="1300" b="1" dirty="0">
                <a:solidFill>
                  <a:srgbClr val="38398C"/>
                </a:solidFill>
                <a:latin typeface="+mn-lt"/>
                <a:ea typeface="Alatsi"/>
                <a:cs typeface="Alatsi"/>
                <a:sym typeface="Alatsi"/>
              </a:rPr>
              <a:t>Военнослужащие и добровольцы</a:t>
            </a:r>
            <a:r>
              <a:rPr lang="ru" sz="1300" dirty="0">
                <a:solidFill>
                  <a:srgbClr val="38398C"/>
                </a:solidFill>
                <a:latin typeface="+mn-lt"/>
                <a:ea typeface="Alatsi"/>
                <a:cs typeface="Alatsi"/>
                <a:sym typeface="Alatsi"/>
              </a:rPr>
              <a:t>, </a:t>
            </a:r>
            <a:r>
              <a:rPr lang="ru" sz="1300" b="1" dirty="0">
                <a:solidFill>
                  <a:srgbClr val="38398C"/>
                </a:solidFill>
                <a:latin typeface="+mn-lt"/>
                <a:ea typeface="Alatsi"/>
                <a:cs typeface="Alatsi"/>
                <a:sym typeface="Alatsi"/>
              </a:rPr>
              <a:t>нуждающиеся в </a:t>
            </a:r>
            <a:r>
              <a:rPr lang="ru" sz="1300" b="1" dirty="0" smtClean="0">
                <a:solidFill>
                  <a:srgbClr val="38398C"/>
                </a:solidFill>
                <a:latin typeface="+mn-lt"/>
                <a:ea typeface="Alatsi"/>
                <a:cs typeface="Alatsi"/>
                <a:sym typeface="Alatsi"/>
              </a:rPr>
              <a:t>реабилитации</a:t>
            </a:r>
            <a:r>
              <a:rPr lang="ru" sz="1300" b="1" dirty="0">
                <a:solidFill>
                  <a:srgbClr val="38398C"/>
                </a:solidFill>
                <a:latin typeface="+mn-lt"/>
                <a:ea typeface="Alatsi"/>
                <a:cs typeface="Alatsi"/>
                <a:sym typeface="Alatsi"/>
              </a:rPr>
              <a:t>, тратят свои время и деньги на проезд </a:t>
            </a:r>
            <a:r>
              <a:rPr lang="ru" sz="1300" b="1" dirty="0" smtClean="0">
                <a:solidFill>
                  <a:srgbClr val="38398C"/>
                </a:solidFill>
                <a:latin typeface="+mn-lt"/>
                <a:ea typeface="Alatsi"/>
                <a:cs typeface="Alatsi"/>
                <a:sym typeface="Alatsi"/>
              </a:rPr>
              <a:t>в реабилитационные отделения </a:t>
            </a:r>
            <a:endParaRPr sz="1300" dirty="0">
              <a:solidFill>
                <a:srgbClr val="38398C"/>
              </a:solidFill>
              <a:latin typeface="+mn-lt"/>
              <a:ea typeface="Alatsi"/>
              <a:cs typeface="Alatsi"/>
              <a:sym typeface="Alatsi"/>
            </a:endParaRPr>
          </a:p>
          <a:p>
            <a:pPr marL="0" indent="0">
              <a:buClr>
                <a:schemeClr val="tx1"/>
              </a:buClr>
              <a:buNone/>
            </a:pPr>
            <a:r>
              <a:rPr lang="ru" sz="1300" dirty="0">
                <a:solidFill>
                  <a:srgbClr val="38398C"/>
                </a:solidFill>
                <a:latin typeface="+mn-lt"/>
                <a:ea typeface="Alatsi"/>
                <a:cs typeface="Alatsi"/>
                <a:sym typeface="Alatsi"/>
              </a:rPr>
              <a:t>  </a:t>
            </a: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ru" sz="1300" b="1" dirty="0">
              <a:solidFill>
                <a:srgbClr val="38398C"/>
              </a:solidFill>
              <a:latin typeface="+mn-lt"/>
              <a:ea typeface="Alatsi"/>
              <a:cs typeface="Alatsi"/>
              <a:sym typeface="Alatsi"/>
            </a:endParaRP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ru" sz="1300" b="1" dirty="0">
              <a:solidFill>
                <a:srgbClr val="38398C"/>
              </a:solidFill>
              <a:latin typeface="+mn-lt"/>
              <a:ea typeface="Alatsi"/>
              <a:cs typeface="Alatsi"/>
              <a:sym typeface="Alatsi"/>
            </a:endParaRP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" sz="1300" b="1" dirty="0">
                <a:solidFill>
                  <a:srgbClr val="38398C"/>
                </a:solidFill>
                <a:latin typeface="+mn-lt"/>
                <a:ea typeface="Alatsi"/>
                <a:cs typeface="Alatsi"/>
                <a:sym typeface="Alatsi"/>
              </a:rPr>
              <a:t>У пациентов из-за отсутствия желания</a:t>
            </a:r>
            <a:r>
              <a:rPr lang="ru" sz="1300" dirty="0">
                <a:solidFill>
                  <a:srgbClr val="38398C"/>
                </a:solidFill>
                <a:latin typeface="+mn-lt"/>
                <a:ea typeface="Alatsi"/>
                <a:cs typeface="Alatsi"/>
                <a:sym typeface="Alatsi"/>
              </a:rPr>
              <a:t> </a:t>
            </a:r>
            <a:r>
              <a:rPr lang="ru-RU" sz="1300" b="1" dirty="0">
                <a:solidFill>
                  <a:srgbClr val="38398C"/>
                </a:solidFill>
                <a:latin typeface="+mn-lt"/>
                <a:ea typeface="Alatsi"/>
                <a:cs typeface="Alatsi"/>
                <a:sym typeface="Alatsi"/>
              </a:rPr>
              <a:t>тратить время на проезд в </a:t>
            </a:r>
            <a:r>
              <a:rPr lang="ru" sz="1300" b="1" dirty="0" smtClean="0">
                <a:solidFill>
                  <a:srgbClr val="38398C"/>
                </a:solidFill>
                <a:ea typeface="Alatsi"/>
                <a:cs typeface="Alatsi"/>
                <a:sym typeface="Alatsi"/>
              </a:rPr>
              <a:t>реабилитационные отделения</a:t>
            </a:r>
            <a:r>
              <a:rPr lang="ru-RU" sz="1300" dirty="0" smtClean="0">
                <a:solidFill>
                  <a:srgbClr val="38398C"/>
                </a:solidFill>
                <a:latin typeface="+mn-lt"/>
                <a:ea typeface="Alatsi"/>
                <a:cs typeface="Alatsi"/>
                <a:sym typeface="Alatsi"/>
              </a:rPr>
              <a:t> </a:t>
            </a:r>
            <a:r>
              <a:rPr lang="ru" sz="1300" b="1" dirty="0">
                <a:solidFill>
                  <a:srgbClr val="38398C"/>
                </a:solidFill>
                <a:latin typeface="+mn-lt"/>
                <a:ea typeface="Alatsi"/>
                <a:cs typeface="Alatsi"/>
                <a:sym typeface="Alatsi"/>
              </a:rPr>
              <a:t>не осуществляется </a:t>
            </a:r>
            <a:r>
              <a:rPr lang="ru" sz="1300" b="1" dirty="0" smtClean="0">
                <a:solidFill>
                  <a:srgbClr val="38398C"/>
                </a:solidFill>
                <a:latin typeface="+mn-lt"/>
                <a:ea typeface="Alatsi"/>
                <a:cs typeface="Alatsi"/>
                <a:sym typeface="Alatsi"/>
              </a:rPr>
              <a:t>полноценная реабилитация</a:t>
            </a:r>
            <a:endParaRPr sz="1300" b="1" dirty="0">
              <a:solidFill>
                <a:srgbClr val="38398C"/>
              </a:solidFill>
              <a:latin typeface="+mn-lt"/>
              <a:ea typeface="Alatsi"/>
              <a:cs typeface="Alatsi"/>
              <a:sym typeface="Alatsi"/>
            </a:endParaRPr>
          </a:p>
          <a:p>
            <a:pPr marL="285750" indent="-285750">
              <a:buClr>
                <a:schemeClr val="tx1"/>
              </a:buClr>
              <a:buSzPts val="1100"/>
              <a:buFont typeface="Wingdings" panose="05000000000000000000" pitchFamily="2" charset="2"/>
              <a:buChar char="§"/>
            </a:pPr>
            <a:endParaRPr lang="ru" sz="1300" b="1" dirty="0">
              <a:solidFill>
                <a:srgbClr val="38398C"/>
              </a:solidFill>
              <a:latin typeface="+mn-lt"/>
              <a:ea typeface="Alatsi"/>
              <a:cs typeface="Alatsi"/>
              <a:sym typeface="Alatsi"/>
            </a:endParaRPr>
          </a:p>
          <a:p>
            <a:pPr marL="285750" indent="-285750">
              <a:buClr>
                <a:schemeClr val="tx1"/>
              </a:buClr>
              <a:buSzPts val="1100"/>
              <a:buFont typeface="Wingdings" panose="05000000000000000000" pitchFamily="2" charset="2"/>
              <a:buChar char="§"/>
            </a:pPr>
            <a:endParaRPr lang="ru" sz="1300" b="1" dirty="0">
              <a:solidFill>
                <a:srgbClr val="38398C"/>
              </a:solidFill>
              <a:latin typeface="+mn-lt"/>
              <a:ea typeface="Alatsi"/>
              <a:cs typeface="Alatsi"/>
              <a:sym typeface="Alatsi"/>
            </a:endParaRPr>
          </a:p>
          <a:p>
            <a:pPr marL="285750" indent="-285750">
              <a:buClr>
                <a:schemeClr val="tx1"/>
              </a:buClr>
              <a:buSzPts val="1100"/>
              <a:buFont typeface="Wingdings" panose="05000000000000000000" pitchFamily="2" charset="2"/>
              <a:buChar char="§"/>
            </a:pPr>
            <a:endParaRPr lang="ru" sz="1300" b="1" dirty="0">
              <a:solidFill>
                <a:srgbClr val="38398C"/>
              </a:solidFill>
              <a:latin typeface="+mn-lt"/>
              <a:ea typeface="Alatsi"/>
              <a:cs typeface="Alatsi"/>
              <a:sym typeface="Alatsi"/>
            </a:endParaRPr>
          </a:p>
          <a:p>
            <a:pPr marL="285750" indent="-285750">
              <a:buClr>
                <a:schemeClr val="tx1"/>
              </a:buClr>
              <a:buSzPts val="1100"/>
              <a:buFont typeface="Wingdings" panose="05000000000000000000" pitchFamily="2" charset="2"/>
              <a:buChar char="§"/>
            </a:pPr>
            <a:r>
              <a:rPr lang="ru" sz="1300" b="1" dirty="0">
                <a:solidFill>
                  <a:srgbClr val="38398C"/>
                </a:solidFill>
                <a:latin typeface="+mn-lt"/>
                <a:ea typeface="Alatsi"/>
                <a:cs typeface="Alatsi"/>
                <a:sym typeface="Alatsi"/>
              </a:rPr>
              <a:t>Пациенты часто не осведомлены о </a:t>
            </a:r>
            <a:r>
              <a:rPr lang="ru" sz="1300" b="1" dirty="0" smtClean="0">
                <a:solidFill>
                  <a:srgbClr val="38398C"/>
                </a:solidFill>
                <a:latin typeface="+mn-lt"/>
                <a:ea typeface="Alatsi"/>
                <a:cs typeface="Alatsi"/>
                <a:sym typeface="Alatsi"/>
              </a:rPr>
              <a:t>необходимости и эффективности реабилитации с целью предупреждения осложнений и необратимых изменений</a:t>
            </a:r>
            <a:endParaRPr sz="1300" dirty="0">
              <a:solidFill>
                <a:srgbClr val="38398C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3" name="Google Shape;23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5"/>
          <p:cNvSpPr txBox="1">
            <a:spLocks noGrp="1"/>
          </p:cNvSpPr>
          <p:nvPr>
            <p:ph type="title"/>
          </p:nvPr>
        </p:nvSpPr>
        <p:spPr>
          <a:xfrm>
            <a:off x="1518242" y="6165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43" name="Google Shape;243;p5"/>
          <p:cNvSpPr txBox="1">
            <a:spLocks noGrp="1"/>
          </p:cNvSpPr>
          <p:nvPr>
            <p:ph type="body" idx="1"/>
          </p:nvPr>
        </p:nvSpPr>
        <p:spPr>
          <a:xfrm>
            <a:off x="456818" y="1044300"/>
            <a:ext cx="7980600" cy="2940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endParaRPr sz="13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300" b="1" dirty="0">
                <a:solidFill>
                  <a:srgbClr val="00B0F0"/>
                </a:solidFill>
                <a:latin typeface="+mn-lt"/>
                <a:ea typeface="Alatsi"/>
                <a:cs typeface="Alatsi"/>
                <a:sym typeface="Alatsi"/>
              </a:rPr>
              <a:t>TeleiMed</a:t>
            </a:r>
            <a:r>
              <a:rPr lang="ru" sz="1300" b="1" dirty="0">
                <a:solidFill>
                  <a:srgbClr val="38398C"/>
                </a:solidFill>
                <a:latin typeface="+mn-lt"/>
                <a:ea typeface="Alatsi"/>
                <a:cs typeface="Alatsi"/>
                <a:sym typeface="Alatsi"/>
              </a:rPr>
              <a:t> - </a:t>
            </a:r>
            <a:r>
              <a:rPr lang="ru" sz="1300" b="1" dirty="0">
                <a:solidFill>
                  <a:srgbClr val="002060"/>
                </a:solidFill>
                <a:latin typeface="+mn-lt"/>
                <a:ea typeface="Alatsi"/>
                <a:cs typeface="Alatsi"/>
                <a:sym typeface="Alatsi"/>
              </a:rPr>
              <a:t>мобильное </a:t>
            </a:r>
            <a:r>
              <a:rPr lang="ru" sz="1300" b="1" dirty="0" smtClean="0">
                <a:solidFill>
                  <a:srgbClr val="002060"/>
                </a:solidFill>
                <a:latin typeface="+mn-lt"/>
                <a:ea typeface="Alatsi"/>
                <a:cs typeface="Alatsi"/>
                <a:sym typeface="Alatsi"/>
              </a:rPr>
              <a:t>приложение для дистанционной реабилитации</a:t>
            </a:r>
            <a:endParaRPr lang="ru" sz="1300" b="1" dirty="0">
              <a:solidFill>
                <a:srgbClr val="002060"/>
              </a:solidFill>
              <a:latin typeface="+mn-lt"/>
              <a:ea typeface="Alatsi"/>
              <a:cs typeface="Alatsi"/>
              <a:sym typeface="Alats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ru" sz="1300" b="1" dirty="0">
              <a:solidFill>
                <a:srgbClr val="002060"/>
              </a:solidFill>
              <a:latin typeface="+mn-lt"/>
              <a:ea typeface="Alatsi"/>
              <a:cs typeface="Alatsi"/>
              <a:sym typeface="Alatsi"/>
            </a:endParaRPr>
          </a:p>
          <a:p>
            <a:pPr marL="285750" indent="-285750" algn="just">
              <a:lnSpc>
                <a:spcPct val="100000"/>
              </a:lnSpc>
              <a:buClr>
                <a:srgbClr val="7030A0"/>
              </a:buClr>
              <a:buSzPts val="1100"/>
              <a:buFont typeface="Wingdings" panose="05000000000000000000" pitchFamily="2" charset="2"/>
              <a:buChar char="§"/>
            </a:pPr>
            <a:r>
              <a:rPr lang="ru-RU" sz="1300" b="1" dirty="0">
                <a:solidFill>
                  <a:srgbClr val="002060"/>
                </a:solidFill>
                <a:latin typeface="+mn-lt"/>
                <a:ea typeface="Alatsi"/>
                <a:cs typeface="Alatsi"/>
                <a:sym typeface="Alatsi"/>
              </a:rPr>
              <a:t>После первого посещения врача-</a:t>
            </a:r>
            <a:r>
              <a:rPr lang="ru-RU" sz="1300" b="1" dirty="0" err="1">
                <a:solidFill>
                  <a:srgbClr val="002060"/>
                </a:solidFill>
                <a:latin typeface="+mn-lt"/>
                <a:ea typeface="Alatsi"/>
                <a:cs typeface="Alatsi"/>
                <a:sym typeface="Alatsi"/>
              </a:rPr>
              <a:t>реабилитолога</a:t>
            </a:r>
            <a:r>
              <a:rPr lang="ru-RU" sz="1300" b="1" dirty="0">
                <a:solidFill>
                  <a:srgbClr val="002060"/>
                </a:solidFill>
                <a:latin typeface="+mn-lt"/>
                <a:ea typeface="Alatsi"/>
                <a:cs typeface="Alatsi"/>
                <a:sym typeface="Alatsi"/>
              </a:rPr>
              <a:t>, пациента осведомляют о наличии данного приложения. Врач показывает как правильно пользоваться, пройти регистрацию. </a:t>
            </a:r>
          </a:p>
          <a:p>
            <a:pPr marL="0" indent="0" algn="just">
              <a:lnSpc>
                <a:spcPct val="100000"/>
              </a:lnSpc>
              <a:buClr>
                <a:srgbClr val="7030A0"/>
              </a:buClr>
              <a:buSzPts val="1100"/>
              <a:buNone/>
            </a:pPr>
            <a:endParaRPr lang="ru-RU" sz="1300" b="1" dirty="0">
              <a:solidFill>
                <a:srgbClr val="002060"/>
              </a:solidFill>
              <a:latin typeface="+mn-lt"/>
              <a:ea typeface="Alatsi"/>
              <a:cs typeface="Alatsi"/>
              <a:sym typeface="Alatsi"/>
            </a:endParaRPr>
          </a:p>
          <a:p>
            <a:pPr marL="285750" indent="-285750" algn="just">
              <a:lnSpc>
                <a:spcPct val="100000"/>
              </a:lnSpc>
              <a:buClr>
                <a:srgbClr val="7030A0"/>
              </a:buClr>
              <a:buSzPts val="1100"/>
              <a:buFont typeface="Wingdings" panose="05000000000000000000" pitchFamily="2" charset="2"/>
              <a:buChar char="§"/>
            </a:pPr>
            <a:r>
              <a:rPr lang="ru-RU" sz="1300" b="1" dirty="0">
                <a:solidFill>
                  <a:srgbClr val="002060"/>
                </a:solidFill>
                <a:latin typeface="+mn-lt"/>
                <a:ea typeface="Alatsi"/>
                <a:cs typeface="Alatsi"/>
                <a:sym typeface="Alatsi"/>
              </a:rPr>
              <a:t>Дома пациент  зеркально повторяет задания, его восстановительное лечение становится приближенным к условиям стационара.</a:t>
            </a:r>
          </a:p>
          <a:p>
            <a:pPr marL="285750" indent="-285750" algn="just">
              <a:lnSpc>
                <a:spcPct val="100000"/>
              </a:lnSpc>
              <a:buClr>
                <a:srgbClr val="7030A0"/>
              </a:buClr>
              <a:buSzPts val="1100"/>
              <a:buFont typeface="Wingdings" panose="05000000000000000000" pitchFamily="2" charset="2"/>
              <a:buChar char="§"/>
            </a:pPr>
            <a:endParaRPr lang="ru-RU" sz="1300" b="1" dirty="0">
              <a:solidFill>
                <a:srgbClr val="002060"/>
              </a:solidFill>
              <a:latin typeface="+mn-lt"/>
              <a:ea typeface="Alatsi"/>
              <a:cs typeface="Alatsi"/>
              <a:sym typeface="Alatsi"/>
            </a:endParaRPr>
          </a:p>
          <a:p>
            <a:pPr marL="285750" indent="-285750" algn="just">
              <a:lnSpc>
                <a:spcPct val="100000"/>
              </a:lnSpc>
              <a:buClr>
                <a:srgbClr val="7030A0"/>
              </a:buClr>
              <a:buSzPts val="1100"/>
              <a:buFont typeface="Wingdings" panose="05000000000000000000" pitchFamily="2" charset="2"/>
              <a:buChar char="§"/>
            </a:pPr>
            <a:r>
              <a:rPr lang="ru-RU" sz="1300" b="1" dirty="0">
                <a:solidFill>
                  <a:srgbClr val="002060"/>
                </a:solidFill>
                <a:latin typeface="+mn-lt"/>
                <a:ea typeface="Alatsi"/>
                <a:cs typeface="Alatsi"/>
                <a:sym typeface="Alatsi"/>
              </a:rPr>
              <a:t> Предусмотрено всё: количество повторений, паузы на отдых, на подготовку к следующим упражнениям.</a:t>
            </a:r>
            <a:endParaRPr lang="ru" sz="1300" b="1" dirty="0">
              <a:solidFill>
                <a:srgbClr val="002060"/>
              </a:solidFill>
              <a:latin typeface="+mn-lt"/>
              <a:ea typeface="Alatsi"/>
              <a:cs typeface="Alatsi"/>
              <a:sym typeface="Alatsi"/>
            </a:endParaRPr>
          </a:p>
          <a:p>
            <a:pPr marL="285750" indent="-285750" algn="just">
              <a:lnSpc>
                <a:spcPct val="100000"/>
              </a:lnSpc>
              <a:buClr>
                <a:srgbClr val="7030A0"/>
              </a:buClr>
              <a:buSzPts val="1100"/>
              <a:buFont typeface="Wingdings" panose="05000000000000000000" pitchFamily="2" charset="2"/>
              <a:buChar char="§"/>
            </a:pPr>
            <a:endParaRPr lang="ru" sz="1300" b="1" dirty="0">
              <a:solidFill>
                <a:schemeClr val="bg2">
                  <a:lumMod val="65000"/>
                  <a:lumOff val="35000"/>
                </a:schemeClr>
              </a:solidFill>
              <a:latin typeface="Alatsi"/>
              <a:ea typeface="Alatsi"/>
              <a:cs typeface="Alatsi"/>
              <a:sym typeface="Alats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800" b="1" dirty="0">
              <a:solidFill>
                <a:srgbClr val="38398C"/>
              </a:solidFill>
              <a:latin typeface="Alatsi"/>
              <a:ea typeface="Alatsi"/>
              <a:cs typeface="Alatsi"/>
              <a:sym typeface="Alatsi"/>
            </a:endParaRPr>
          </a:p>
        </p:txBody>
      </p:sp>
      <p:sp>
        <p:nvSpPr>
          <p:cNvPr id="244" name="Google Shape;244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1" name="Google Shape;25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4027" y="205097"/>
            <a:ext cx="1299666" cy="120042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144717" y="3875809"/>
            <a:ext cx="627439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Экономия времени и финансов пациентов.</a:t>
            </a:r>
          </a:p>
          <a:p>
            <a:pPr marL="285750" indent="-285750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Комфортные 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</a:rPr>
              <a:t>условия для прохождения реабилитации на дому</a:t>
            </a:r>
          </a:p>
          <a:p>
            <a:pPr marL="285750" indent="-285750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Повышение 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</a:rPr>
              <a:t>толерантности к физической 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нагрузке</a:t>
            </a:r>
          </a:p>
          <a:p>
            <a:pPr marL="285750" indent="-285750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Отработка 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</a:rPr>
              <a:t>утраченных навыков в привычной среде</a:t>
            </a:r>
          </a:p>
          <a:p>
            <a:pPr marL="285750" indent="-285750">
              <a:buClr>
                <a:srgbClr val="7030A0"/>
              </a:buClr>
              <a:buFont typeface="Wingdings" panose="05000000000000000000" pitchFamily="2" charset="2"/>
              <a:buChar char="§"/>
            </a:pPr>
            <a:endParaRPr lang="ru-RU" dirty="0" smtClean="0"/>
          </a:p>
          <a:p>
            <a:pPr marL="285750" indent="-285750">
              <a:buClr>
                <a:srgbClr val="7030A0"/>
              </a:buClr>
              <a:buFont typeface="Wingdings" panose="05000000000000000000" pitchFamily="2" charset="2"/>
              <a:buChar char="§"/>
            </a:pPr>
            <a:endParaRPr lang="ru-RU" dirty="0"/>
          </a:p>
          <a:p>
            <a:pPr marL="285750" indent="-285750">
              <a:buClr>
                <a:srgbClr val="7030A0"/>
              </a:buClr>
              <a:buFont typeface="Wingdings" panose="05000000000000000000" pitchFamily="2" charset="2"/>
              <a:buChar char="§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6"/>
          <p:cNvSpPr txBox="1">
            <a:spLocks noGrp="1"/>
          </p:cNvSpPr>
          <p:nvPr>
            <p:ph type="title"/>
          </p:nvPr>
        </p:nvSpPr>
        <p:spPr>
          <a:xfrm>
            <a:off x="432330" y="305224"/>
            <a:ext cx="8437593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62" name="Google Shape;262;p6"/>
          <p:cNvSpPr txBox="1">
            <a:spLocks noGrp="1"/>
          </p:cNvSpPr>
          <p:nvPr>
            <p:ph type="body" idx="1"/>
          </p:nvPr>
        </p:nvSpPr>
        <p:spPr>
          <a:xfrm>
            <a:off x="178284" y="1736683"/>
            <a:ext cx="8945684" cy="218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lvl="0" indent="0">
              <a:buNone/>
            </a:pPr>
            <a:r>
              <a:rPr lang="ru-RU" sz="1300" b="1" dirty="0">
                <a:solidFill>
                  <a:schemeClr val="tx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Мы, </a:t>
            </a:r>
            <a:r>
              <a:rPr lang="ru-RU" sz="1300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команда Мед-5</a:t>
            </a:r>
          </a:p>
          <a:p>
            <a:pPr lvl="0" indent="0">
              <a:buNone/>
            </a:pPr>
            <a:r>
              <a:rPr lang="ru-RU" sz="1300" b="1" dirty="0">
                <a:solidFill>
                  <a:schemeClr val="tx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помогаем</a:t>
            </a:r>
            <a:r>
              <a:rPr lang="ru-RU" sz="1300" dirty="0">
                <a:solidFill>
                  <a:srgbClr val="151823"/>
                </a:solidFill>
                <a:latin typeface="Arial"/>
                <a:ea typeface="Arial"/>
                <a:cs typeface="Arial"/>
                <a:sym typeface="Arial"/>
              </a:rPr>
              <a:t> военнослужащим и добровольцам, принявшим участие в СВО</a:t>
            </a:r>
          </a:p>
          <a:p>
            <a:pPr lvl="0" indent="0">
              <a:buNone/>
            </a:pPr>
            <a:r>
              <a:rPr lang="ru-RU" sz="1300" b="1" dirty="0">
                <a:solidFill>
                  <a:schemeClr val="tx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в ситуации </a:t>
            </a:r>
            <a:r>
              <a:rPr lang="ru-RU" sz="1300" dirty="0">
                <a:solidFill>
                  <a:srgbClr val="151823"/>
                </a:solidFill>
                <a:latin typeface="Arial"/>
                <a:ea typeface="Arial"/>
                <a:cs typeface="Arial"/>
                <a:sym typeface="Arial"/>
              </a:rPr>
              <a:t>полученных минно-взрывных ранений, ампутации конечностей</a:t>
            </a:r>
          </a:p>
          <a:p>
            <a:pPr lvl="0" indent="0">
              <a:buNone/>
            </a:pPr>
            <a:r>
              <a:rPr lang="ru-RU" sz="1300" b="1" dirty="0">
                <a:solidFill>
                  <a:schemeClr val="tx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решать проблему </a:t>
            </a:r>
            <a:r>
              <a:rPr lang="ru-RU" sz="1300" dirty="0" smtClean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осуществления</a:t>
            </a:r>
            <a:r>
              <a:rPr lang="ru-RU" sz="1300" b="1" dirty="0">
                <a:solidFill>
                  <a:schemeClr val="tx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300" dirty="0" smtClean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реабилитационных </a:t>
            </a:r>
            <a:r>
              <a:rPr lang="ru-RU" sz="1300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мероприятий (физическая терапия, </a:t>
            </a:r>
            <a:r>
              <a:rPr lang="ru-RU" sz="1300" dirty="0" smtClean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дистанционное сопровождение пациента в процессе реабилитации ), трудности посещения реабилитационных отделений</a:t>
            </a:r>
            <a:endParaRPr lang="ru-RU" sz="1300" dirty="0">
              <a:solidFill>
                <a:schemeClr val="bg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indent="0">
              <a:buNone/>
            </a:pPr>
            <a:r>
              <a:rPr lang="ru-RU" sz="1300" b="1" dirty="0">
                <a:solidFill>
                  <a:schemeClr val="tx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с помощью </a:t>
            </a:r>
            <a:r>
              <a:rPr lang="ru-RU" sz="1300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мобильного приложения</a:t>
            </a:r>
            <a:r>
              <a:rPr lang="en-US" sz="1300" dirty="0">
                <a:solidFill>
                  <a:schemeClr val="bg2"/>
                </a:solidFill>
                <a:latin typeface="Alatsi" panose="020B0604020202020204" charset="0"/>
                <a:ea typeface="Arial"/>
                <a:cs typeface="Arial"/>
                <a:sym typeface="Arial"/>
              </a:rPr>
              <a:t> </a:t>
            </a:r>
            <a:r>
              <a:rPr lang="en-US" sz="1300" dirty="0" err="1">
                <a:solidFill>
                  <a:srgbClr val="00B0F0"/>
                </a:solidFill>
                <a:latin typeface="Alatsi" panose="020B0604020202020204" charset="0"/>
                <a:ea typeface="Arial"/>
                <a:cs typeface="Arial"/>
                <a:sym typeface="Arial"/>
              </a:rPr>
              <a:t>TeleiMed</a:t>
            </a:r>
            <a:r>
              <a:rPr lang="ru-RU" sz="1300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 , включающее библиотеку </a:t>
            </a:r>
            <a:r>
              <a:rPr lang="ru-RU" sz="1300" dirty="0" smtClean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из видеофайлов </a:t>
            </a:r>
            <a:r>
              <a:rPr lang="ru-RU" sz="1300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с мониторингом </a:t>
            </a:r>
            <a:r>
              <a:rPr lang="ru-RU" sz="1300" dirty="0" smtClean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прогресса пациента с минно-взрывной травмой конечностей</a:t>
            </a:r>
            <a:endParaRPr lang="ru-RU" sz="1300" dirty="0">
              <a:solidFill>
                <a:schemeClr val="bg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indent="0">
              <a:buNone/>
            </a:pPr>
            <a:r>
              <a:rPr lang="ru-RU" sz="1300" b="1" dirty="0">
                <a:solidFill>
                  <a:schemeClr val="tx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и получать</a:t>
            </a:r>
            <a:r>
              <a:rPr lang="en-US" sz="1300" b="1" dirty="0">
                <a:solidFill>
                  <a:schemeClr val="tx1">
                    <a:lumMod val="50000"/>
                  </a:schemeClr>
                </a:solidFill>
                <a:latin typeface="Alatsi" panose="020B0604020202020204" charset="0"/>
                <a:ea typeface="Arial"/>
                <a:cs typeface="Arial"/>
                <a:sym typeface="Arial"/>
              </a:rPr>
              <a:t> </a:t>
            </a:r>
            <a:r>
              <a:rPr lang="ru-RU" sz="1300" dirty="0" smtClean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доступную медицинскую </a:t>
            </a:r>
            <a:r>
              <a:rPr lang="ru-RU" sz="1300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помощь для тех, кто находится далеко от </a:t>
            </a:r>
            <a:r>
              <a:rPr lang="ru-RU" sz="1300" dirty="0" smtClean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реабилитационных отделений</a:t>
            </a:r>
            <a:endParaRPr lang="ru" sz="1300" b="1" dirty="0">
              <a:solidFill>
                <a:schemeClr val="tx1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399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6"/>
          <p:cNvSpPr txBox="1">
            <a:spLocks noGrp="1"/>
          </p:cNvSpPr>
          <p:nvPr>
            <p:ph type="title"/>
          </p:nvPr>
        </p:nvSpPr>
        <p:spPr>
          <a:xfrm>
            <a:off x="432330" y="305224"/>
            <a:ext cx="8437593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62" name="Google Shape;262;p6"/>
          <p:cNvSpPr txBox="1">
            <a:spLocks noGrp="1"/>
          </p:cNvSpPr>
          <p:nvPr>
            <p:ph type="body" idx="1"/>
          </p:nvPr>
        </p:nvSpPr>
        <p:spPr>
          <a:xfrm>
            <a:off x="0" y="1092447"/>
            <a:ext cx="8945684" cy="1728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indent="0">
              <a:buNone/>
            </a:pPr>
            <a:r>
              <a:rPr lang="ru" sz="1300" b="1" dirty="0" smtClean="0">
                <a:solidFill>
                  <a:schemeClr val="tx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Наше </a:t>
            </a:r>
            <a:r>
              <a:rPr lang="ru" sz="1300" b="1" dirty="0">
                <a:solidFill>
                  <a:schemeClr val="tx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r>
              <a:rPr lang="ru" sz="1300" dirty="0">
                <a:solidFill>
                  <a:schemeClr val="tx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1300" dirty="0">
                <a:solidFill>
                  <a:srgbClr val="151823"/>
                </a:solidFill>
                <a:latin typeface="Arial"/>
                <a:ea typeface="Arial"/>
                <a:cs typeface="Arial"/>
                <a:sym typeface="Arial"/>
              </a:rPr>
              <a:t>заключается в том, чтобы сформировать для них</a:t>
            </a:r>
            <a:r>
              <a:rPr lang="ru" sz="1300" dirty="0" smtClean="0">
                <a:solidFill>
                  <a:srgbClr val="151823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lang="ru" sz="1300" dirty="0">
              <a:solidFill>
                <a:srgbClr val="15182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indent="-285750">
              <a:buFont typeface="Wingdings" panose="05000000000000000000" pitchFamily="2" charset="2"/>
              <a:buChar char="§"/>
            </a:pPr>
            <a:r>
              <a:rPr lang="ru" sz="1300" dirty="0" smtClean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комфортные </a:t>
            </a:r>
            <a:r>
              <a:rPr lang="ru" sz="1300" dirty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условия для прохождения </a:t>
            </a:r>
            <a:r>
              <a:rPr lang="ru" sz="1300" dirty="0" smtClean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реабилитации на дому</a:t>
            </a:r>
          </a:p>
          <a:p>
            <a:pPr marL="742950" indent="-285750">
              <a:buFont typeface="Wingdings" panose="05000000000000000000" pitchFamily="2" charset="2"/>
              <a:buChar char="§"/>
            </a:pPr>
            <a:r>
              <a:rPr lang="ru-RU" sz="1300" dirty="0" smtClean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повышение </a:t>
            </a:r>
            <a:r>
              <a:rPr lang="ru-RU" sz="1300" dirty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толерантности к физической </a:t>
            </a:r>
            <a:r>
              <a:rPr lang="ru-RU" sz="1300" dirty="0" smtClean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нагрузке</a:t>
            </a:r>
          </a:p>
          <a:p>
            <a:pPr marL="742950" indent="-285750">
              <a:buFont typeface="Wingdings" panose="05000000000000000000" pitchFamily="2" charset="2"/>
              <a:buChar char="§"/>
            </a:pPr>
            <a:r>
              <a:rPr lang="ru-RU" sz="1300" dirty="0" smtClean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повышение </a:t>
            </a:r>
            <a:r>
              <a:rPr lang="ru-RU" sz="1300" dirty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физической </a:t>
            </a:r>
            <a:r>
              <a:rPr lang="ru-RU" sz="1300" dirty="0" smtClean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активности</a:t>
            </a:r>
          </a:p>
          <a:p>
            <a:pPr marL="742950" indent="-285750">
              <a:buFont typeface="Wingdings" panose="05000000000000000000" pitchFamily="2" charset="2"/>
              <a:buChar char="§"/>
            </a:pPr>
            <a:r>
              <a:rPr lang="ru-RU" sz="1300" dirty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отработка утраченных навыков в привычной среде</a:t>
            </a:r>
            <a:endParaRPr lang="ru-RU" sz="1300" dirty="0" smtClean="0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indent="0">
              <a:buNone/>
            </a:pPr>
            <a:r>
              <a:rPr lang="ru" sz="1300" b="1" dirty="0" smtClean="0">
                <a:solidFill>
                  <a:schemeClr val="tx1">
                    <a:lumMod val="50000"/>
                  </a:schemeClr>
                </a:solidFill>
                <a:latin typeface="+mn-lt"/>
                <a:ea typeface="Alatsi"/>
                <a:cs typeface="Alatsi"/>
                <a:sym typeface="Alatsi"/>
              </a:rPr>
              <a:t>Наши </a:t>
            </a:r>
            <a:r>
              <a:rPr lang="ru" sz="1300" b="1" dirty="0">
                <a:solidFill>
                  <a:schemeClr val="tx1">
                    <a:lumMod val="50000"/>
                  </a:schemeClr>
                </a:solidFill>
                <a:latin typeface="+mn-lt"/>
                <a:ea typeface="Alatsi"/>
                <a:cs typeface="Alatsi"/>
                <a:sym typeface="Alatsi"/>
              </a:rPr>
              <a:t>услуги </a:t>
            </a:r>
            <a:r>
              <a:rPr lang="ru" sz="1300" dirty="0">
                <a:solidFill>
                  <a:schemeClr val="lt2"/>
                </a:solidFill>
                <a:latin typeface="+mn-lt"/>
                <a:ea typeface="Alatsi"/>
                <a:cs typeface="Alatsi"/>
                <a:sym typeface="Alatsi"/>
              </a:rPr>
              <a:t>будут дешевле -</a:t>
            </a:r>
            <a:r>
              <a:rPr lang="ru" sz="1300" b="1" dirty="0">
                <a:solidFill>
                  <a:srgbClr val="073763"/>
                </a:solidFill>
                <a:latin typeface="+mn-lt"/>
                <a:ea typeface="Alatsi"/>
                <a:cs typeface="Alatsi"/>
                <a:sym typeface="Alatsi"/>
              </a:rPr>
              <a:t> </a:t>
            </a:r>
            <a:r>
              <a:rPr lang="ru" sz="1300" b="1" dirty="0" smtClean="0">
                <a:solidFill>
                  <a:schemeClr val="tx1">
                    <a:lumMod val="50000"/>
                  </a:schemeClr>
                </a:solidFill>
                <a:latin typeface="+mn-lt"/>
                <a:ea typeface="Alatsi"/>
                <a:cs typeface="Alatsi"/>
                <a:sym typeface="Alatsi"/>
              </a:rPr>
              <a:t>4990</a:t>
            </a:r>
            <a:r>
              <a:rPr lang="ru" sz="1300" dirty="0" smtClean="0">
                <a:solidFill>
                  <a:schemeClr val="tx1">
                    <a:lumMod val="50000"/>
                  </a:schemeClr>
                </a:solidFill>
                <a:latin typeface="+mn-lt"/>
                <a:ea typeface="Alatsi"/>
                <a:cs typeface="Alatsi"/>
                <a:sym typeface="Alatsi"/>
              </a:rPr>
              <a:t> </a:t>
            </a:r>
            <a:r>
              <a:rPr lang="ru" sz="1300" dirty="0">
                <a:solidFill>
                  <a:schemeClr val="lt2"/>
                </a:solidFill>
                <a:latin typeface="+mn-lt"/>
                <a:ea typeface="Alatsi"/>
                <a:cs typeface="Alatsi"/>
                <a:sym typeface="Alatsi"/>
              </a:rPr>
              <a:t>рублей безлимитный </a:t>
            </a:r>
            <a:r>
              <a:rPr lang="ru" sz="1300" dirty="0" smtClean="0">
                <a:solidFill>
                  <a:schemeClr val="lt2"/>
                </a:solidFill>
                <a:latin typeface="+mn-lt"/>
                <a:ea typeface="Alatsi"/>
                <a:cs typeface="Alatsi"/>
                <a:sym typeface="Alatsi"/>
              </a:rPr>
              <a:t>тариф (</a:t>
            </a:r>
            <a:r>
              <a:rPr lang="ru-RU" sz="1300" dirty="0" smtClean="0">
                <a:solidFill>
                  <a:schemeClr val="lt2"/>
                </a:solidFill>
                <a:latin typeface="+mn-lt"/>
                <a:ea typeface="Alatsi"/>
                <a:cs typeface="Alatsi"/>
                <a:sym typeface="Alatsi"/>
              </a:rPr>
              <a:t>комплекс упражнений </a:t>
            </a:r>
            <a:r>
              <a:rPr lang="ru-RU" sz="1300" dirty="0">
                <a:solidFill>
                  <a:schemeClr val="lt2"/>
                </a:solidFill>
                <a:latin typeface="+mn-lt"/>
                <a:ea typeface="Alatsi"/>
                <a:cs typeface="Alatsi"/>
                <a:sym typeface="Alatsi"/>
              </a:rPr>
              <a:t>+ </a:t>
            </a:r>
            <a:r>
              <a:rPr lang="ru-RU" sz="1300" dirty="0" smtClean="0">
                <a:solidFill>
                  <a:schemeClr val="lt2"/>
                </a:solidFill>
                <a:latin typeface="+mn-lt"/>
                <a:ea typeface="Alatsi"/>
                <a:cs typeface="Alatsi"/>
                <a:sym typeface="Alatsi"/>
              </a:rPr>
              <a:t>напоминания </a:t>
            </a:r>
            <a:r>
              <a:rPr lang="ru-RU" sz="1300" dirty="0">
                <a:solidFill>
                  <a:schemeClr val="lt2"/>
                </a:solidFill>
                <a:latin typeface="+mn-lt"/>
                <a:ea typeface="Alatsi"/>
                <a:cs typeface="Alatsi"/>
                <a:sym typeface="Alatsi"/>
              </a:rPr>
              <a:t>+ дистанционная консультация </a:t>
            </a:r>
            <a:r>
              <a:rPr lang="ru-RU" sz="1300" dirty="0" smtClean="0">
                <a:solidFill>
                  <a:schemeClr val="lt2"/>
                </a:solidFill>
                <a:latin typeface="+mn-lt"/>
                <a:ea typeface="Alatsi"/>
                <a:cs typeface="Alatsi"/>
                <a:sym typeface="Alatsi"/>
              </a:rPr>
              <a:t>врачом)</a:t>
            </a:r>
            <a:r>
              <a:rPr lang="ru" sz="1300" dirty="0" smtClean="0">
                <a:solidFill>
                  <a:schemeClr val="lt2"/>
                </a:solidFill>
                <a:latin typeface="+mn-lt"/>
                <a:ea typeface="Alatsi"/>
                <a:cs typeface="Alatsi"/>
                <a:sym typeface="Alatsi"/>
              </a:rPr>
              <a:t>, </a:t>
            </a:r>
            <a:r>
              <a:rPr lang="ru" sz="1300" dirty="0">
                <a:solidFill>
                  <a:schemeClr val="lt2"/>
                </a:solidFill>
                <a:latin typeface="+mn-lt"/>
                <a:ea typeface="Alatsi"/>
                <a:cs typeface="Alatsi"/>
                <a:sym typeface="Alatsi"/>
              </a:rPr>
              <a:t>у конкурента - </a:t>
            </a:r>
            <a:r>
              <a:rPr lang="ru" sz="1300" b="1" dirty="0">
                <a:solidFill>
                  <a:schemeClr val="tx1">
                    <a:lumMod val="50000"/>
                  </a:schemeClr>
                </a:solidFill>
                <a:latin typeface="+mn-lt"/>
                <a:ea typeface="Alatsi"/>
                <a:cs typeface="Alatsi"/>
                <a:sym typeface="Alatsi"/>
              </a:rPr>
              <a:t>6000</a:t>
            </a:r>
            <a:r>
              <a:rPr lang="ru" sz="1300" dirty="0">
                <a:solidFill>
                  <a:schemeClr val="lt2"/>
                </a:solidFill>
                <a:latin typeface="+mn-lt"/>
                <a:ea typeface="Alatsi"/>
                <a:cs typeface="Alatsi"/>
                <a:sym typeface="Alatsi"/>
              </a:rPr>
              <a:t> рублей на 3 месяца для пациента. </a:t>
            </a:r>
            <a:endParaRPr sz="1300" dirty="0">
              <a:solidFill>
                <a:schemeClr val="lt2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3844" y="2900868"/>
            <a:ext cx="83118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После ампутации голени ниже колена человек расходует до 40% больше энергии, выше колена — до 60%, поэтому в процессе реабилитации важно повысить общую выносливость</a:t>
            </a:r>
            <a:r>
              <a:rPr lang="ru-RU" dirty="0" smtClean="0"/>
              <a:t>. После прохождения дистанционной реабилитации:</a:t>
            </a:r>
          </a:p>
          <a:p>
            <a:pPr marL="285750" indent="-285750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chemeClr val="tx1">
                    <a:lumMod val="50000"/>
                  </a:schemeClr>
                </a:solidFill>
              </a:rPr>
              <a:t>Укрепление 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мышц;</a:t>
            </a:r>
          </a:p>
          <a:p>
            <a:pPr marL="285750" indent="-285750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chemeClr val="tx1">
                    <a:lumMod val="50000"/>
                  </a:schemeClr>
                </a:solidFill>
              </a:rPr>
              <a:t>Обеспечение подвижности суставов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;</a:t>
            </a:r>
          </a:p>
          <a:p>
            <a:pPr marL="285750" indent="-285750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chemeClr val="tx1">
                    <a:lumMod val="50000"/>
                  </a:schemeClr>
                </a:solidFill>
              </a:rPr>
              <a:t>Адаптация к вертикальному положению, сохранение равновесия и тренировка опоры</a:t>
            </a:r>
          </a:p>
        </p:txBody>
      </p:sp>
    </p:spTree>
    <p:extLst>
      <p:ext uri="{BB962C8B-B14F-4D97-AF65-F5344CB8AC3E}">
        <p14:creationId xmlns:p14="http://schemas.microsoft.com/office/powerpoint/2010/main" xmlns="" val="375274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7"/>
          <p:cNvSpPr/>
          <p:nvPr/>
        </p:nvSpPr>
        <p:spPr>
          <a:xfrm>
            <a:off x="507143" y="54016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7"/>
          <p:cNvSpPr txBox="1"/>
          <p:nvPr/>
        </p:nvSpPr>
        <p:spPr>
          <a:xfrm>
            <a:off x="507144" y="1345988"/>
            <a:ext cx="69366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76" name="Google Shape;276;p7"/>
          <p:cNvSpPr txBox="1">
            <a:spLocks noGrp="1"/>
          </p:cNvSpPr>
          <p:nvPr>
            <p:ph type="title"/>
          </p:nvPr>
        </p:nvSpPr>
        <p:spPr>
          <a:xfrm>
            <a:off x="507142" y="5279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77" name="Google Shape;277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7"/>
          <p:cNvSpPr txBox="1"/>
          <p:nvPr/>
        </p:nvSpPr>
        <p:spPr>
          <a:xfrm>
            <a:off x="507142" y="1095114"/>
            <a:ext cx="7903200" cy="367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endParaRPr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300" b="1" dirty="0">
                <a:solidFill>
                  <a:srgbClr val="5A4FC6"/>
                </a:solidFill>
              </a:rPr>
              <a:t>Мы работаем на рынке B2C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300" dirty="0">
                <a:solidFill>
                  <a:srgbClr val="132C40"/>
                </a:solidFill>
              </a:rPr>
              <a:t/>
            </a:r>
            <a:br>
              <a:rPr lang="ru" sz="1300" dirty="0">
                <a:solidFill>
                  <a:srgbClr val="132C40"/>
                </a:solidFill>
              </a:rPr>
            </a:br>
            <a:r>
              <a:rPr lang="ru" sz="1300" b="1" dirty="0">
                <a:solidFill>
                  <a:srgbClr val="132C40"/>
                </a:solidFill>
              </a:rPr>
              <a:t>Общий объем целевого </a:t>
            </a:r>
            <a:r>
              <a:rPr lang="ru" sz="1300" b="1" dirty="0" smtClean="0">
                <a:solidFill>
                  <a:srgbClr val="132C40"/>
                </a:solidFill>
              </a:rPr>
              <a:t>рынка </a:t>
            </a:r>
            <a:r>
              <a:rPr lang="ru" sz="1300" dirty="0" smtClean="0">
                <a:solidFill>
                  <a:srgbClr val="132C40"/>
                </a:solidFill>
              </a:rPr>
              <a:t>- </a:t>
            </a:r>
            <a:r>
              <a:rPr lang="ru" sz="1300" dirty="0">
                <a:solidFill>
                  <a:srgbClr val="132C40"/>
                </a:solidFill>
              </a:rPr>
              <a:t>47674  инвалидов с военной травмой в РФ на 2022 год</a:t>
            </a:r>
            <a:endParaRPr sz="1300"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dirty="0">
                <a:solidFill>
                  <a:srgbClr val="132C40"/>
                </a:solidFill>
              </a:rPr>
              <a:t>Доступный объём </a:t>
            </a:r>
            <a:r>
              <a:rPr lang="ru" sz="1300" b="1" dirty="0" smtClean="0">
                <a:solidFill>
                  <a:srgbClr val="132C40"/>
                </a:solidFill>
              </a:rPr>
              <a:t>рынка </a:t>
            </a:r>
            <a:r>
              <a:rPr lang="ru" sz="1300" dirty="0" smtClean="0">
                <a:solidFill>
                  <a:srgbClr val="132C40"/>
                </a:solidFill>
              </a:rPr>
              <a:t>- </a:t>
            </a:r>
            <a:r>
              <a:rPr lang="ru" sz="1300" dirty="0">
                <a:solidFill>
                  <a:srgbClr val="132C40"/>
                </a:solidFill>
              </a:rPr>
              <a:t>374 инвалидов с военной травмой в ЧР на 2022 год</a:t>
            </a:r>
            <a:endParaRPr sz="1300"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dirty="0">
                <a:solidFill>
                  <a:srgbClr val="132C40"/>
                </a:solidFill>
              </a:rPr>
              <a:t>Реально достижимый объём </a:t>
            </a:r>
            <a:r>
              <a:rPr lang="ru" sz="1300" b="1" dirty="0" smtClean="0">
                <a:solidFill>
                  <a:srgbClr val="132C40"/>
                </a:solidFill>
              </a:rPr>
              <a:t>рынка </a:t>
            </a:r>
            <a:r>
              <a:rPr lang="ru" sz="1300" dirty="0" smtClean="0">
                <a:solidFill>
                  <a:srgbClr val="132C40"/>
                </a:solidFill>
              </a:rPr>
              <a:t>- 50 </a:t>
            </a:r>
            <a:r>
              <a:rPr lang="ru" sz="1300" dirty="0">
                <a:solidFill>
                  <a:srgbClr val="132C40"/>
                </a:solidFill>
              </a:rPr>
              <a:t>инвалидов с военной травмой</a:t>
            </a:r>
            <a:endParaRPr sz="1300"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dirty="0">
                <a:solidFill>
                  <a:srgbClr val="132C40"/>
                </a:solidFill>
              </a:rPr>
              <a:t>Источник statprivat.ru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</a:pPr>
            <a:r>
              <a:rPr lang="ru-RU" sz="1300" b="1" dirty="0" smtClean="0">
                <a:solidFill>
                  <a:srgbClr val="132C40"/>
                </a:solidFill>
              </a:rPr>
              <a:t>При покупке нашего продукта:</a:t>
            </a:r>
          </a:p>
          <a:p>
            <a:pPr marL="285750" indent="-285750">
              <a:lnSpc>
                <a:spcPct val="115000"/>
              </a:lnSpc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sz="1300" dirty="0" smtClean="0">
                <a:solidFill>
                  <a:srgbClr val="132C40"/>
                </a:solidFill>
              </a:rPr>
              <a:t>При приобретении тарифа </a:t>
            </a:r>
            <a:r>
              <a:rPr lang="ru-RU" b="1" dirty="0" err="1" smtClean="0">
                <a:solidFill>
                  <a:srgbClr val="7030A0"/>
                </a:solidFill>
              </a:rPr>
              <a:t>Сывлӑх</a:t>
            </a:r>
            <a:r>
              <a:rPr lang="en-US" sz="1300" dirty="0" smtClean="0">
                <a:solidFill>
                  <a:srgbClr val="132C40"/>
                </a:solidFill>
              </a:rPr>
              <a:t/>
            </a:r>
            <a:br>
              <a:rPr lang="en-US" sz="1300" dirty="0" smtClean="0">
                <a:solidFill>
                  <a:srgbClr val="132C40"/>
                </a:solidFill>
              </a:rPr>
            </a:br>
            <a:r>
              <a:rPr lang="ru-RU" sz="1300" dirty="0" smtClean="0">
                <a:solidFill>
                  <a:srgbClr val="132C40"/>
                </a:solidFill>
              </a:rPr>
              <a:t>за 1 месяц: 50 </a:t>
            </a:r>
            <a:r>
              <a:rPr lang="ru-RU" sz="1300" dirty="0">
                <a:solidFill>
                  <a:srgbClr val="132C40"/>
                </a:solidFill>
              </a:rPr>
              <a:t>клиентов – 990*50=49 500 </a:t>
            </a:r>
            <a:r>
              <a:rPr lang="ru-RU" sz="1300" dirty="0" smtClean="0">
                <a:solidFill>
                  <a:srgbClr val="132C40"/>
                </a:solidFill>
              </a:rPr>
              <a:t>руб.</a:t>
            </a:r>
            <a:r>
              <a:rPr lang="ru-RU" sz="1300" dirty="0">
                <a:solidFill>
                  <a:srgbClr val="132C40"/>
                </a:solidFill>
              </a:rPr>
              <a:t/>
            </a:r>
            <a:br>
              <a:rPr lang="ru-RU" sz="1300" dirty="0">
                <a:solidFill>
                  <a:srgbClr val="132C40"/>
                </a:solidFill>
              </a:rPr>
            </a:br>
            <a:r>
              <a:rPr lang="ru-RU" sz="1300" dirty="0" smtClean="0">
                <a:solidFill>
                  <a:srgbClr val="132C40"/>
                </a:solidFill>
              </a:rPr>
              <a:t>за 12 месяцев: </a:t>
            </a:r>
            <a:r>
              <a:rPr lang="ru-RU" sz="1300" dirty="0">
                <a:solidFill>
                  <a:srgbClr val="132C40"/>
                </a:solidFill>
              </a:rPr>
              <a:t>50 клиентов – 990*12*50=594 </a:t>
            </a:r>
            <a:r>
              <a:rPr lang="ru-RU" sz="1300" dirty="0" smtClean="0">
                <a:solidFill>
                  <a:srgbClr val="132C40"/>
                </a:solidFill>
              </a:rPr>
              <a:t>000 руб.</a:t>
            </a:r>
          </a:p>
          <a:p>
            <a:pPr marL="285750" indent="-285750">
              <a:lnSpc>
                <a:spcPct val="115000"/>
              </a:lnSpc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sz="1300" dirty="0">
                <a:solidFill>
                  <a:srgbClr val="132C40"/>
                </a:solidFill>
              </a:rPr>
              <a:t>При приобретении тарифа </a:t>
            </a:r>
            <a:r>
              <a:rPr lang="ru-RU" b="1" dirty="0" err="1" smtClean="0">
                <a:solidFill>
                  <a:srgbClr val="7030A0"/>
                </a:solidFill>
              </a:rPr>
              <a:t>Сывлӑх</a:t>
            </a:r>
            <a:r>
              <a:rPr lang="en-US" b="1" dirty="0" smtClean="0">
                <a:solidFill>
                  <a:srgbClr val="7030A0"/>
                </a:solidFill>
              </a:rPr>
              <a:t>Pro</a:t>
            </a:r>
            <a:r>
              <a:rPr lang="ru-RU" sz="1300" dirty="0" smtClean="0">
                <a:solidFill>
                  <a:srgbClr val="132C40"/>
                </a:solidFill>
              </a:rPr>
              <a:t/>
            </a:r>
            <a:br>
              <a:rPr lang="ru-RU" sz="1300" dirty="0" smtClean="0">
                <a:solidFill>
                  <a:srgbClr val="132C40"/>
                </a:solidFill>
              </a:rPr>
            </a:br>
            <a:r>
              <a:rPr lang="ru-RU" sz="1300" dirty="0" smtClean="0">
                <a:solidFill>
                  <a:srgbClr val="132C40"/>
                </a:solidFill>
              </a:rPr>
              <a:t>за 1 месяц: 50 клиентов – 4990*50=249 500 руб.</a:t>
            </a:r>
            <a:br>
              <a:rPr lang="ru-RU" sz="1300" dirty="0" smtClean="0">
                <a:solidFill>
                  <a:srgbClr val="132C40"/>
                </a:solidFill>
              </a:rPr>
            </a:br>
            <a:r>
              <a:rPr lang="ru-RU" sz="1300" dirty="0" smtClean="0">
                <a:solidFill>
                  <a:srgbClr val="132C40"/>
                </a:solidFill>
              </a:rPr>
              <a:t>за 12 месяцев: </a:t>
            </a:r>
            <a:r>
              <a:rPr lang="ru-RU" sz="1300" dirty="0">
                <a:solidFill>
                  <a:srgbClr val="132C40"/>
                </a:solidFill>
              </a:rPr>
              <a:t>50 клиентов – 4990*50*12= 2 994 </a:t>
            </a:r>
            <a:r>
              <a:rPr lang="ru-RU" sz="1300" dirty="0" smtClean="0">
                <a:solidFill>
                  <a:srgbClr val="132C40"/>
                </a:solidFill>
              </a:rPr>
              <a:t>000 руб.</a:t>
            </a:r>
            <a:br>
              <a:rPr lang="ru-RU" sz="1300" dirty="0" smtClean="0">
                <a:solidFill>
                  <a:srgbClr val="132C40"/>
                </a:solidFill>
              </a:rPr>
            </a:br>
            <a:endParaRPr sz="1300" dirty="0">
              <a:solidFill>
                <a:srgbClr val="132C4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8"/>
          <p:cNvSpPr/>
          <p:nvPr/>
        </p:nvSpPr>
        <p:spPr>
          <a:xfrm>
            <a:off x="488951" y="22287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8"/>
          <p:cNvSpPr txBox="1">
            <a:spLocks noGrp="1"/>
          </p:cNvSpPr>
          <p:nvPr>
            <p:ph type="title"/>
          </p:nvPr>
        </p:nvSpPr>
        <p:spPr>
          <a:xfrm>
            <a:off x="496569" y="18837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91" name="Google Shape;291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" name="Google Shape;292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" name="Google Shape;293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" name="Google Shape;294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98859913"/>
              </p:ext>
            </p:extLst>
          </p:nvPr>
        </p:nvGraphicFramePr>
        <p:xfrm>
          <a:off x="543290" y="984197"/>
          <a:ext cx="7616538" cy="34954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08269">
                  <a:extLst>
                    <a:ext uri="{9D8B030D-6E8A-4147-A177-3AD203B41FA5}">
                      <a16:colId xmlns:a16="http://schemas.microsoft.com/office/drawing/2014/main" xmlns="" val="1317499238"/>
                    </a:ext>
                  </a:extLst>
                </a:gridCol>
                <a:gridCol w="3808269">
                  <a:extLst>
                    <a:ext uri="{9D8B030D-6E8A-4147-A177-3AD203B41FA5}">
                      <a16:colId xmlns:a16="http://schemas.microsoft.com/office/drawing/2014/main" xmlns="" val="377739377"/>
                    </a:ext>
                  </a:extLst>
                </a:gridCol>
              </a:tblGrid>
              <a:tr h="78271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15917905"/>
                  </a:ext>
                </a:extLst>
              </a:tr>
              <a:tr h="550719">
                <a:tc>
                  <a:txBody>
                    <a:bodyPr/>
                    <a:lstStyle/>
                    <a:p>
                      <a:r>
                        <a:rPr lang="ru-RU" b="1" dirty="0"/>
                        <a:t>дистанционное выполнение комбинаций упражнений для двигательной реабилитации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Интерактивный тренажер, 150 тысяч комбинаций упражнений.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80066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baseline="0" dirty="0"/>
                        <a:t>Основной комплекс упражнений предоставляется бесплатно + можно приобрести </a:t>
                      </a:r>
                      <a:r>
                        <a:rPr lang="ru-RU" b="1" baseline="0" dirty="0">
                          <a:solidFill>
                            <a:srgbClr val="7030A0"/>
                          </a:solidFill>
                        </a:rPr>
                        <a:t>безлимитный тариф на комплекс упражнений – за </a:t>
                      </a:r>
                      <a:r>
                        <a:rPr lang="ru-RU" b="1" baseline="0" dirty="0" smtClean="0">
                          <a:solidFill>
                            <a:srgbClr val="7030A0"/>
                          </a:solidFill>
                        </a:rPr>
                        <a:t>4990 руб</a:t>
                      </a:r>
                      <a:r>
                        <a:rPr lang="ru-RU" b="1" baseline="0" dirty="0">
                          <a:solidFill>
                            <a:srgbClr val="7030A0"/>
                          </a:solidFill>
                        </a:rPr>
                        <a:t>.</a:t>
                      </a:r>
                      <a:endParaRPr lang="ru-RU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Платные услуги, за 3 мес. - 6 тысяч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81151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Доступность для жителей Чувашии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Доступно в Москве и</a:t>
                      </a:r>
                      <a:r>
                        <a:rPr lang="ru-RU" b="1" baseline="0" dirty="0"/>
                        <a:t> </a:t>
                      </a:r>
                      <a:r>
                        <a:rPr lang="ru-RU" b="1" dirty="0"/>
                        <a:t>Московской области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27047147"/>
                  </a:ext>
                </a:extLst>
              </a:tr>
              <a:tr h="383718">
                <a:tc>
                  <a:txBody>
                    <a:bodyPr/>
                    <a:lstStyle/>
                    <a:p>
                      <a:r>
                        <a:rPr lang="ru-RU" b="1" dirty="0"/>
                        <a:t>Доступность через мобильное приложение любого устройства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Доступ через веб-интерфейс любого устройства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31125305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8901" y="1158812"/>
            <a:ext cx="2420471" cy="5087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5812" y="1158812"/>
            <a:ext cx="2373594" cy="47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4162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9"/>
          <p:cNvSpPr txBox="1"/>
          <p:nvPr/>
        </p:nvSpPr>
        <p:spPr>
          <a:xfrm>
            <a:off x="407619" y="1418406"/>
            <a:ext cx="69366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1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" name="Google Shape;304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9"/>
          <p:cNvSpPr/>
          <p:nvPr/>
        </p:nvSpPr>
        <p:spPr>
          <a:xfrm>
            <a:off x="407626" y="368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9"/>
          <p:cNvSpPr txBox="1">
            <a:spLocks noGrp="1"/>
          </p:cNvSpPr>
          <p:nvPr>
            <p:ph type="title"/>
          </p:nvPr>
        </p:nvSpPr>
        <p:spPr>
          <a:xfrm>
            <a:off x="407626" y="355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307" name="Google Shape;307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8" name="Google Shape;308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9" name="Google Shape;309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0" name="Google Shape;310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2" name="Google Shape;312;p9"/>
          <p:cNvSpPr/>
          <p:nvPr/>
        </p:nvSpPr>
        <p:spPr>
          <a:xfrm>
            <a:off x="401716" y="1078071"/>
            <a:ext cx="2644800" cy="1942500"/>
          </a:xfrm>
          <a:prstGeom prst="roundRect">
            <a:avLst>
              <a:gd name="adj" fmla="val 16667"/>
            </a:avLst>
          </a:prstGeom>
          <a:solidFill>
            <a:srgbClr val="B4A7D6"/>
          </a:solidFill>
          <a:ln w="9525" cap="flat" cmpd="sng">
            <a:solidFill>
              <a:srgbClr val="808CB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000" b="1" dirty="0" smtClean="0">
                <a:solidFill>
                  <a:srgbClr val="151823"/>
                </a:solidFill>
                <a:latin typeface="Alatsi"/>
                <a:ea typeface="Alatsi"/>
                <a:cs typeface="Alatsi"/>
                <a:sym typeface="Alatsi"/>
              </a:rPr>
              <a:t>2 раза в неделю будут доступны бесплатные  упражнения</a:t>
            </a:r>
            <a:endParaRPr sz="1600" dirty="0">
              <a:latin typeface="Alatsi"/>
              <a:ea typeface="Alatsi"/>
              <a:cs typeface="Alatsi"/>
              <a:sym typeface="Alatsi"/>
            </a:endParaRPr>
          </a:p>
        </p:txBody>
      </p:sp>
      <p:sp>
        <p:nvSpPr>
          <p:cNvPr id="313" name="Google Shape;313;p9"/>
          <p:cNvSpPr/>
          <p:nvPr/>
        </p:nvSpPr>
        <p:spPr>
          <a:xfrm>
            <a:off x="3062128" y="1811229"/>
            <a:ext cx="495000" cy="554700"/>
          </a:xfrm>
          <a:prstGeom prst="mathPlus">
            <a:avLst>
              <a:gd name="adj1" fmla="val 23520"/>
            </a:avLst>
          </a:prstGeom>
          <a:solidFill>
            <a:srgbClr val="07D5B9"/>
          </a:solidFill>
          <a:ln w="9525" cap="flat" cmpd="sng">
            <a:solidFill>
              <a:srgbClr val="029B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14" name="Google Shape;314;p9"/>
          <p:cNvSpPr txBox="1"/>
          <p:nvPr/>
        </p:nvSpPr>
        <p:spPr>
          <a:xfrm>
            <a:off x="3572741" y="1152923"/>
            <a:ext cx="5348731" cy="1908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rgbClr val="38398C"/>
                </a:solidFill>
                <a:latin typeface="Alatsi"/>
                <a:ea typeface="Alatsi"/>
                <a:cs typeface="Alatsi"/>
                <a:sym typeface="Alatsi"/>
              </a:rPr>
              <a:t>Дополнительные услуги</a:t>
            </a:r>
            <a:endParaRPr b="1" dirty="0">
              <a:solidFill>
                <a:srgbClr val="38398C"/>
              </a:solidFill>
              <a:latin typeface="Alatsi"/>
              <a:ea typeface="Alatsi"/>
              <a:cs typeface="Alatsi"/>
              <a:sym typeface="Alatsi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rgbClr val="029B87"/>
                </a:solidFill>
                <a:latin typeface="Alatsi"/>
                <a:ea typeface="Alatsi"/>
                <a:cs typeface="Alatsi"/>
                <a:sym typeface="Alatsi"/>
              </a:rPr>
              <a:t>+</a:t>
            </a:r>
            <a:r>
              <a:rPr lang="ru" b="1" dirty="0" smtClean="0">
                <a:solidFill>
                  <a:srgbClr val="151823"/>
                </a:solidFill>
                <a:latin typeface="Alatsi"/>
                <a:ea typeface="Alatsi"/>
                <a:cs typeface="Alatsi"/>
                <a:sym typeface="Alatsi"/>
              </a:rPr>
              <a:t>Услуга- напоминание </a:t>
            </a:r>
            <a:r>
              <a:rPr lang="ru" b="1" dirty="0">
                <a:solidFill>
                  <a:srgbClr val="151823"/>
                </a:solidFill>
                <a:latin typeface="Alatsi"/>
                <a:ea typeface="Alatsi"/>
                <a:cs typeface="Alatsi"/>
                <a:sym typeface="Alatsi"/>
              </a:rPr>
              <a:t>о </a:t>
            </a:r>
            <a:r>
              <a:rPr lang="ru-RU" b="1" dirty="0" err="1" smtClean="0">
                <a:solidFill>
                  <a:srgbClr val="151823"/>
                </a:solidFill>
                <a:latin typeface="Alatsi"/>
                <a:ea typeface="Alatsi"/>
                <a:cs typeface="Alatsi"/>
                <a:sym typeface="Alatsi"/>
              </a:rPr>
              <a:t>п</a:t>
            </a:r>
            <a:r>
              <a:rPr lang="ru" b="1" dirty="0" smtClean="0">
                <a:solidFill>
                  <a:srgbClr val="151823"/>
                </a:solidFill>
                <a:latin typeface="Alatsi"/>
                <a:ea typeface="Alatsi"/>
                <a:cs typeface="Alatsi"/>
                <a:sym typeface="Alatsi"/>
              </a:rPr>
              <a:t>овторном посещении врача, принять лекарство, выполнить физические упражнения</a:t>
            </a:r>
            <a:br>
              <a:rPr lang="ru" b="1" dirty="0" smtClean="0">
                <a:solidFill>
                  <a:srgbClr val="151823"/>
                </a:solidFill>
                <a:latin typeface="Alatsi"/>
                <a:ea typeface="Alatsi"/>
                <a:cs typeface="Alatsi"/>
                <a:sym typeface="Alatsi"/>
              </a:rPr>
            </a:br>
            <a:r>
              <a:rPr lang="ru" b="1" dirty="0" smtClean="0">
                <a:solidFill>
                  <a:srgbClr val="07D5B9"/>
                </a:solidFill>
                <a:latin typeface="Alatsi"/>
                <a:ea typeface="Alatsi"/>
                <a:cs typeface="Alatsi"/>
                <a:sym typeface="Alatsi"/>
              </a:rPr>
              <a:t>+ </a:t>
            </a:r>
            <a:r>
              <a:rPr lang="ru" b="1" dirty="0" smtClean="0">
                <a:solidFill>
                  <a:srgbClr val="151823"/>
                </a:solidFill>
                <a:latin typeface="Alatsi"/>
                <a:ea typeface="Alatsi"/>
                <a:cs typeface="Alatsi"/>
                <a:sym typeface="Alatsi"/>
              </a:rPr>
              <a:t>Услуга – </a:t>
            </a:r>
            <a:r>
              <a:rPr lang="ru-RU" b="1" dirty="0" smtClean="0">
                <a:solidFill>
                  <a:srgbClr val="151823"/>
                </a:solidFill>
                <a:latin typeface="Alatsi"/>
                <a:ea typeface="Alatsi"/>
                <a:cs typeface="Alatsi"/>
                <a:sym typeface="Alatsi"/>
              </a:rPr>
              <a:t>дистанционная </a:t>
            </a:r>
            <a:r>
              <a:rPr lang="ru" b="1" dirty="0" smtClean="0">
                <a:solidFill>
                  <a:srgbClr val="151823"/>
                </a:solidFill>
                <a:latin typeface="Alatsi"/>
                <a:ea typeface="Alatsi"/>
                <a:cs typeface="Alatsi"/>
                <a:sym typeface="Alatsi"/>
              </a:rPr>
              <a:t>консультация с врачом-реабилитологом  </a:t>
            </a:r>
            <a:endParaRPr b="1" dirty="0" smtClean="0">
              <a:solidFill>
                <a:srgbClr val="151823"/>
              </a:solidFill>
              <a:latin typeface="Alatsi"/>
              <a:ea typeface="Alatsi"/>
              <a:cs typeface="Alatsi"/>
              <a:sym typeface="Alatsi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 smtClean="0">
                <a:solidFill>
                  <a:srgbClr val="07D5B9"/>
                </a:solidFill>
                <a:latin typeface="Alatsi"/>
                <a:ea typeface="Alatsi"/>
                <a:cs typeface="Alatsi"/>
                <a:sym typeface="Alatsi"/>
              </a:rPr>
              <a:t>+ </a:t>
            </a:r>
            <a:r>
              <a:rPr lang="ru" b="1" dirty="0">
                <a:solidFill>
                  <a:schemeClr val="lt2"/>
                </a:solidFill>
                <a:latin typeface="Alatsi"/>
                <a:ea typeface="Alatsi"/>
                <a:cs typeface="Alatsi"/>
                <a:sym typeface="Alatsi"/>
              </a:rPr>
              <a:t>Услуга - помощь на дому      </a:t>
            </a:r>
            <a:endParaRPr b="1" dirty="0">
              <a:solidFill>
                <a:schemeClr val="lt2"/>
              </a:solidFill>
              <a:latin typeface="Alatsi"/>
              <a:ea typeface="Alatsi"/>
              <a:cs typeface="Alatsi"/>
              <a:sym typeface="Alatsi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rgbClr val="07D5B9"/>
                </a:solidFill>
                <a:latin typeface="Alatsi"/>
                <a:ea typeface="Alatsi"/>
                <a:cs typeface="Alatsi"/>
                <a:sym typeface="Alatsi"/>
              </a:rPr>
              <a:t>+</a:t>
            </a:r>
            <a:r>
              <a:rPr lang="ru" b="1" dirty="0">
                <a:solidFill>
                  <a:srgbClr val="151823"/>
                </a:solidFill>
                <a:latin typeface="Alatsi"/>
                <a:ea typeface="Alatsi"/>
                <a:cs typeface="Alatsi"/>
                <a:sym typeface="Alatsi"/>
              </a:rPr>
              <a:t>Подписка на дополнительные специальные упражнения (при травмах верхних, нижних конечностей) </a:t>
            </a:r>
            <a:endParaRPr dirty="0">
              <a:latin typeface="Alatsi"/>
              <a:ea typeface="Alatsi"/>
              <a:cs typeface="Alatsi"/>
              <a:sym typeface="Alatsi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10356361"/>
              </p:ext>
            </p:extLst>
          </p:nvPr>
        </p:nvGraphicFramePr>
        <p:xfrm>
          <a:off x="599210" y="3177769"/>
          <a:ext cx="7713519" cy="1925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57154">
                  <a:extLst>
                    <a:ext uri="{9D8B030D-6E8A-4147-A177-3AD203B41FA5}">
                      <a16:colId xmlns:a16="http://schemas.microsoft.com/office/drawing/2014/main" xmlns="" val="694191672"/>
                    </a:ext>
                  </a:extLst>
                </a:gridCol>
                <a:gridCol w="2005445">
                  <a:extLst>
                    <a:ext uri="{9D8B030D-6E8A-4147-A177-3AD203B41FA5}">
                      <a16:colId xmlns:a16="http://schemas.microsoft.com/office/drawing/2014/main" xmlns="" val="3547485919"/>
                    </a:ext>
                  </a:extLst>
                </a:gridCol>
                <a:gridCol w="2150920">
                  <a:extLst>
                    <a:ext uri="{9D8B030D-6E8A-4147-A177-3AD203B41FA5}">
                      <a16:colId xmlns:a16="http://schemas.microsoft.com/office/drawing/2014/main" xmlns="" val="2727533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cap="none" dirty="0" err="1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Сывлӑх</a:t>
                      </a:r>
                      <a:endParaRPr lang="ru-RU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cap="none" dirty="0" err="1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Сывлӑх</a:t>
                      </a:r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Pro</a:t>
                      </a:r>
                      <a:endParaRPr lang="ru-RU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80542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Услуга- напоминание о 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повторной записи к врачу, принять лекарство </a:t>
                      </a:r>
                      <a:endParaRPr lang="ru-RU" sz="12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-</a:t>
                      </a:r>
                      <a:endParaRPr lang="ru-RU" sz="32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+</a:t>
                      </a:r>
                      <a:endParaRPr lang="ru-RU" sz="28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51970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Услуга – дистанционная консультация с врачом-</a:t>
                      </a:r>
                      <a:r>
                        <a:rPr lang="ru-RU" sz="1200" b="1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реабилитологом</a:t>
                      </a:r>
                      <a:r>
                        <a:rPr lang="ru-RU" sz="12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endParaRPr lang="ru-RU" sz="12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-</a:t>
                      </a:r>
                      <a:endParaRPr lang="ru-RU" sz="28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+</a:t>
                      </a:r>
                      <a:endParaRPr lang="ru-RU" sz="28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69966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Стоимость</a:t>
                      </a:r>
                      <a:endParaRPr lang="ru-RU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990</a:t>
                      </a:r>
                      <a:r>
                        <a:rPr lang="ru-RU" sz="2000" b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руб.</a:t>
                      </a:r>
                      <a:endParaRPr lang="ru-RU" sz="20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4990 руб.</a:t>
                      </a:r>
                      <a:endParaRPr lang="ru-RU" sz="20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20779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3593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9"/>
          <p:cNvSpPr txBox="1"/>
          <p:nvPr/>
        </p:nvSpPr>
        <p:spPr>
          <a:xfrm>
            <a:off x="4754907" y="428003"/>
            <a:ext cx="3884354" cy="1069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SzPts val="1200"/>
            </a:pPr>
            <a:r>
              <a:rPr lang="ru-RU" sz="1300" b="1" dirty="0" smtClean="0">
                <a:solidFill>
                  <a:schemeClr val="tx1">
                    <a:lumMod val="50000"/>
                  </a:schemeClr>
                </a:solidFill>
              </a:rPr>
              <a:t>Наш стартовый </a:t>
            </a:r>
            <a:r>
              <a:rPr lang="ru-RU" sz="1300" b="1" dirty="0">
                <a:solidFill>
                  <a:schemeClr val="tx1">
                    <a:lumMod val="50000"/>
                  </a:schemeClr>
                </a:solidFill>
              </a:rPr>
              <a:t>капитал </a:t>
            </a:r>
            <a:r>
              <a:rPr lang="ru-RU" sz="1300" b="1" dirty="0">
                <a:solidFill>
                  <a:schemeClr val="tx1"/>
                </a:solidFill>
              </a:rPr>
              <a:t>255 000 рублей</a:t>
            </a:r>
            <a:r>
              <a:rPr lang="ru-RU" sz="1300" b="1" dirty="0" smtClean="0">
                <a:solidFill>
                  <a:schemeClr val="tx1"/>
                </a:solidFill>
              </a:rPr>
              <a:t>.</a:t>
            </a:r>
            <a:r>
              <a:rPr lang="en-US" sz="1300" b="1" dirty="0" smtClean="0">
                <a:solidFill>
                  <a:schemeClr val="tx1"/>
                </a:solidFill>
              </a:rPr>
              <a:t/>
            </a:r>
            <a:br>
              <a:rPr lang="en-US" sz="1300" b="1" dirty="0" smtClean="0">
                <a:solidFill>
                  <a:schemeClr val="tx1"/>
                </a:solidFill>
              </a:rPr>
            </a:br>
            <a:r>
              <a:rPr lang="ru-RU" sz="1300" b="1" dirty="0">
                <a:solidFill>
                  <a:schemeClr val="tx1">
                    <a:lumMod val="50000"/>
                  </a:schemeClr>
                </a:solidFill>
              </a:rPr>
              <a:t>Реально достижимый объём </a:t>
            </a:r>
            <a:r>
              <a:rPr lang="ru-RU" sz="1300" b="1" dirty="0" smtClean="0">
                <a:solidFill>
                  <a:schemeClr val="tx1">
                    <a:lumMod val="50000"/>
                  </a:schemeClr>
                </a:solidFill>
              </a:rPr>
              <a:t>рынка за 1 месяц </a:t>
            </a:r>
            <a:r>
              <a:rPr lang="ru-RU" sz="1300" b="1" dirty="0">
                <a:solidFill>
                  <a:schemeClr val="tx1">
                    <a:lumMod val="50000"/>
                  </a:schemeClr>
                </a:solidFill>
              </a:rPr>
              <a:t>- </a:t>
            </a:r>
            <a:r>
              <a:rPr lang="ru-RU" sz="1300" b="1" dirty="0">
                <a:solidFill>
                  <a:schemeClr val="tx1"/>
                </a:solidFill>
              </a:rPr>
              <a:t>50</a:t>
            </a:r>
            <a:r>
              <a:rPr lang="ru-RU" sz="1300" b="1" dirty="0">
                <a:solidFill>
                  <a:schemeClr val="tx1">
                    <a:lumMod val="50000"/>
                  </a:schemeClr>
                </a:solidFill>
              </a:rPr>
              <a:t> инвалидов с военной травмой</a:t>
            </a:r>
          </a:p>
          <a:p>
            <a:pPr lvl="0">
              <a:lnSpc>
                <a:spcPct val="115000"/>
              </a:lnSpc>
              <a:buSzPts val="1200"/>
            </a:pPr>
            <a:endParaRPr sz="11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" name="Google Shape;304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9"/>
          <p:cNvSpPr/>
          <p:nvPr/>
        </p:nvSpPr>
        <p:spPr>
          <a:xfrm>
            <a:off x="407626" y="368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9"/>
          <p:cNvSpPr txBox="1">
            <a:spLocks noGrp="1"/>
          </p:cNvSpPr>
          <p:nvPr>
            <p:ph type="title"/>
          </p:nvPr>
        </p:nvSpPr>
        <p:spPr>
          <a:xfrm>
            <a:off x="407626" y="355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307" name="Google Shape;307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8" name="Google Shape;308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9" name="Google Shape;309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0" name="Google Shape;310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02786045"/>
              </p:ext>
            </p:extLst>
          </p:nvPr>
        </p:nvGraphicFramePr>
        <p:xfrm>
          <a:off x="365428" y="1554296"/>
          <a:ext cx="7994196" cy="2512841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4866475">
                  <a:extLst>
                    <a:ext uri="{9D8B030D-6E8A-4147-A177-3AD203B41FA5}">
                      <a16:colId xmlns:a16="http://schemas.microsoft.com/office/drawing/2014/main" xmlns="" val="1624804256"/>
                    </a:ext>
                  </a:extLst>
                </a:gridCol>
                <a:gridCol w="1496291">
                  <a:extLst>
                    <a:ext uri="{9D8B030D-6E8A-4147-A177-3AD203B41FA5}">
                      <a16:colId xmlns:a16="http://schemas.microsoft.com/office/drawing/2014/main" xmlns="" val="1757831189"/>
                    </a:ext>
                  </a:extLst>
                </a:gridCol>
                <a:gridCol w="1631430">
                  <a:extLst>
                    <a:ext uri="{9D8B030D-6E8A-4147-A177-3AD203B41FA5}">
                      <a16:colId xmlns:a16="http://schemas.microsoft.com/office/drawing/2014/main" xmlns="" val="1660962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Услуги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 1 месяц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 12 месяцев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22372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i="0" u="none" strike="noStrike" cap="none" dirty="0" err="1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Сывлӑх</a:t>
                      </a:r>
                      <a:r>
                        <a:rPr lang="en-US" sz="12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(подписка для одного человека 990 руб.)</a:t>
                      </a:r>
                      <a:endParaRPr lang="ru-RU" sz="1200" b="1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49 500</a:t>
                      </a:r>
                      <a:r>
                        <a:rPr lang="en-US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руб.</a:t>
                      </a:r>
                      <a:endParaRPr lang="ru-RU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594 000 руб.</a:t>
                      </a:r>
                      <a:endParaRPr lang="ru-RU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01079418"/>
                  </a:ext>
                </a:extLst>
              </a:tr>
              <a:tr h="795801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Услуга - напоминание о повторной записи к врачу, принять лекарство </a:t>
                      </a:r>
                      <a:r>
                        <a:rPr lang="ru-RU" sz="1200" b="1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(подписка</a:t>
                      </a:r>
                      <a:r>
                        <a:rPr lang="ru-RU" sz="1200" b="1" baseline="0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 для одного человека 150 руб. в месяц) </a:t>
                      </a:r>
                      <a:endParaRPr lang="ru-RU" sz="1200" b="1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7500 руб.</a:t>
                      </a:r>
                      <a:endParaRPr lang="ru-RU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90 000 руб.</a:t>
                      </a:r>
                      <a:endParaRPr lang="ru-RU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35765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Услуга – дистанционная консультация с врачом-</a:t>
                      </a:r>
                      <a:r>
                        <a:rPr lang="ru-RU" sz="1200" b="1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реабилитологом</a:t>
                      </a:r>
                      <a:r>
                        <a:rPr lang="ru-RU" sz="12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( подписка для</a:t>
                      </a:r>
                      <a:r>
                        <a:rPr lang="ru-RU" sz="1200" b="1" baseline="0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одного человека</a:t>
                      </a:r>
                      <a:r>
                        <a:rPr lang="ru-RU" sz="1200" b="1" baseline="0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1400 руб.) </a:t>
                      </a:r>
                      <a:endParaRPr lang="ru-RU" sz="1200" b="1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70</a:t>
                      </a:r>
                      <a:r>
                        <a:rPr lang="ru-RU" b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000 </a:t>
                      </a:r>
                      <a:r>
                        <a:rPr lang="ru-RU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руб.</a:t>
                      </a:r>
                      <a:endParaRPr lang="ru-RU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840 000 руб.</a:t>
                      </a:r>
                      <a:endParaRPr lang="ru-RU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59953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i="0" u="none" strike="noStrike" cap="none" dirty="0" err="1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Сывлӑх</a:t>
                      </a:r>
                      <a:r>
                        <a:rPr lang="en-US" sz="1200" b="1" dirty="0" smtClean="0">
                          <a:solidFill>
                            <a:srgbClr val="7030A0"/>
                          </a:solidFill>
                        </a:rPr>
                        <a:t>Pro</a:t>
                      </a:r>
                      <a:r>
                        <a:rPr lang="ru-RU" sz="1200" b="1" baseline="0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1200" b="1" baseline="0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( подписка для одного человека 4990 руб.) </a:t>
                      </a:r>
                      <a:endParaRPr lang="ru-RU" sz="1200" b="1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249 500 руб.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2 994 000 руб.</a:t>
                      </a:r>
                      <a:endParaRPr lang="ru-RU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5511415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 flipH="1">
            <a:off x="365428" y="4161884"/>
            <a:ext cx="522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Спонсор проекта будет получать 20% от дохода.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7243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0"/>
          <p:cNvSpPr txBox="1">
            <a:spLocks noGrp="1"/>
          </p:cNvSpPr>
          <p:nvPr>
            <p:ph type="title"/>
          </p:nvPr>
        </p:nvSpPr>
        <p:spPr>
          <a:xfrm>
            <a:off x="456817" y="39325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1" name="Google Shape;321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2" name="Google Shape;322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3" name="Google Shape;323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4" name="Google Shape;324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25" name="Google Shape;325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8275" y="993550"/>
            <a:ext cx="2974776" cy="2974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7275" y="3906950"/>
            <a:ext cx="1868500" cy="123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79625" y="737275"/>
            <a:ext cx="4103598" cy="4103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4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33" name="Google Shape;333;p1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4" name="Google Shape;334;p1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1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6" name="Google Shape;336;p1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7" name="Google Shape;337;p1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8" name="Google Shape;338;p1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39" name="Google Shape;339;p14"/>
          <p:cNvPicPr preferRelativeResize="0"/>
          <p:nvPr/>
        </p:nvPicPr>
        <p:blipFill rotWithShape="1">
          <a:blip r:embed="rId3">
            <a:alphaModFix/>
          </a:blip>
          <a:srcRect l="7397" t="17532" r="25048" b="-5235"/>
          <a:stretch/>
        </p:blipFill>
        <p:spPr>
          <a:xfrm>
            <a:off x="1128050" y="893775"/>
            <a:ext cx="1359699" cy="1708176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14"/>
          <p:cNvSpPr txBox="1"/>
          <p:nvPr/>
        </p:nvSpPr>
        <p:spPr>
          <a:xfrm>
            <a:off x="245100" y="2406713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Лидер, спикер</a:t>
            </a:r>
            <a:endParaRPr sz="1100"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Немешкин Никита</a:t>
            </a:r>
            <a:endParaRPr/>
          </a:p>
        </p:txBody>
      </p:sp>
      <p:pic>
        <p:nvPicPr>
          <p:cNvPr id="341" name="Google Shape;341;p14"/>
          <p:cNvPicPr preferRelativeResize="0"/>
          <p:nvPr/>
        </p:nvPicPr>
        <p:blipFill rotWithShape="1">
          <a:blip r:embed="rId4">
            <a:alphaModFix/>
          </a:blip>
          <a:srcRect t="7320" b="16103"/>
          <a:stretch/>
        </p:blipFill>
        <p:spPr>
          <a:xfrm>
            <a:off x="3847950" y="893763"/>
            <a:ext cx="1359700" cy="15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14"/>
          <p:cNvSpPr txBox="1"/>
          <p:nvPr/>
        </p:nvSpPr>
        <p:spPr>
          <a:xfrm>
            <a:off x="3027800" y="2406725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Разработчик</a:t>
            </a:r>
            <a:endParaRPr sz="1100"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Назмеев Айназ </a:t>
            </a:r>
            <a:endParaRPr sz="1100"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43" name="Google Shape;343;p14"/>
          <p:cNvPicPr preferRelativeResize="0"/>
          <p:nvPr/>
        </p:nvPicPr>
        <p:blipFill rotWithShape="1">
          <a:blip r:embed="rId5">
            <a:alphaModFix/>
          </a:blip>
          <a:srcRect l="4966" t="5131" r="6349" b="20397"/>
          <a:stretch/>
        </p:blipFill>
        <p:spPr>
          <a:xfrm>
            <a:off x="6460700" y="861975"/>
            <a:ext cx="1359700" cy="1646425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14"/>
          <p:cNvSpPr txBox="1"/>
          <p:nvPr/>
        </p:nvSpPr>
        <p:spPr>
          <a:xfrm>
            <a:off x="5640550" y="2406725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Дизайнер</a:t>
            </a:r>
            <a:endParaRPr sz="1100" b="1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Билалова Адиля</a:t>
            </a:r>
            <a:endParaRPr dirty="0"/>
          </a:p>
        </p:txBody>
      </p:sp>
      <p:pic>
        <p:nvPicPr>
          <p:cNvPr id="345" name="Google Shape;345;p14"/>
          <p:cNvPicPr preferRelativeResize="0"/>
          <p:nvPr/>
        </p:nvPicPr>
        <p:blipFill rotWithShape="1">
          <a:blip r:embed="rId6">
            <a:alphaModFix/>
          </a:blip>
          <a:srcRect l="11163" t="6464" r="13153" b="36881"/>
          <a:stretch/>
        </p:blipFill>
        <p:spPr>
          <a:xfrm>
            <a:off x="2525838" y="3029487"/>
            <a:ext cx="1268775" cy="1522376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14"/>
          <p:cNvSpPr txBox="1"/>
          <p:nvPr/>
        </p:nvSpPr>
        <p:spPr>
          <a:xfrm>
            <a:off x="1684500" y="4515535"/>
            <a:ext cx="3000000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Маркетолог</a:t>
            </a:r>
            <a:endParaRPr sz="1100" b="1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Михайлова Софья</a:t>
            </a:r>
            <a:endParaRPr dirty="0"/>
          </a:p>
        </p:txBody>
      </p:sp>
      <p:pic>
        <p:nvPicPr>
          <p:cNvPr id="347" name="Google Shape;347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42850" y="3007900"/>
            <a:ext cx="1233300" cy="156554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14"/>
          <p:cNvSpPr txBox="1"/>
          <p:nvPr/>
        </p:nvSpPr>
        <p:spPr>
          <a:xfrm>
            <a:off x="4459500" y="448280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Продажник,аналитик</a:t>
            </a:r>
            <a:endParaRPr sz="1100"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Фролова Анастасия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5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354" name="Google Shape;354;p1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5" name="Google Shape;355;p1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1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7" name="Google Shape;35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1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9" name="Google Shape;359;p1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0" name="Google Shape;360;p1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1" name="Google Shape;361;p1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2" name="Google Shape;362;p15"/>
          <p:cNvSpPr/>
          <p:nvPr/>
        </p:nvSpPr>
        <p:spPr>
          <a:xfrm rot="2700000">
            <a:off x="1232990" y="1648115"/>
            <a:ext cx="708521" cy="708521"/>
          </a:xfrm>
          <a:prstGeom prst="rect">
            <a:avLst/>
          </a:prstGeom>
          <a:solidFill>
            <a:srgbClr val="5A4F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E5EEFF"/>
              </a:solidFill>
              <a:latin typeface="Alatsi"/>
              <a:ea typeface="Alatsi"/>
              <a:cs typeface="Alatsi"/>
              <a:sym typeface="Alatsi"/>
            </a:endParaRPr>
          </a:p>
        </p:txBody>
      </p:sp>
      <p:sp>
        <p:nvSpPr>
          <p:cNvPr id="363" name="Google Shape;363;p15"/>
          <p:cNvSpPr/>
          <p:nvPr/>
        </p:nvSpPr>
        <p:spPr>
          <a:xfrm rot="2700000">
            <a:off x="3884753" y="1727665"/>
            <a:ext cx="708521" cy="708521"/>
          </a:xfrm>
          <a:prstGeom prst="rect">
            <a:avLst/>
          </a:prstGeom>
          <a:solidFill>
            <a:srgbClr val="5A4F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E5EEFF"/>
              </a:solidFill>
              <a:latin typeface="Alatsi"/>
              <a:ea typeface="Alatsi"/>
              <a:cs typeface="Alatsi"/>
              <a:sym typeface="Alatsi"/>
            </a:endParaRPr>
          </a:p>
        </p:txBody>
      </p:sp>
      <p:sp>
        <p:nvSpPr>
          <p:cNvPr id="364" name="Google Shape;364;p15"/>
          <p:cNvSpPr/>
          <p:nvPr/>
        </p:nvSpPr>
        <p:spPr>
          <a:xfrm rot="2700000">
            <a:off x="6600065" y="1727665"/>
            <a:ext cx="708521" cy="708521"/>
          </a:xfrm>
          <a:prstGeom prst="rect">
            <a:avLst/>
          </a:prstGeom>
          <a:solidFill>
            <a:srgbClr val="5A4F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E5EEFF"/>
              </a:solidFill>
              <a:latin typeface="Alatsi"/>
              <a:ea typeface="Alatsi"/>
              <a:cs typeface="Alatsi"/>
              <a:sym typeface="Alatsi"/>
            </a:endParaRPr>
          </a:p>
        </p:txBody>
      </p:sp>
      <p:grpSp>
        <p:nvGrpSpPr>
          <p:cNvPr id="365" name="Google Shape;365;p15"/>
          <p:cNvGrpSpPr/>
          <p:nvPr/>
        </p:nvGrpSpPr>
        <p:grpSpPr>
          <a:xfrm>
            <a:off x="1446890" y="1818842"/>
            <a:ext cx="280713" cy="367070"/>
            <a:chOff x="4050500" y="1911000"/>
            <a:chExt cx="351550" cy="459700"/>
          </a:xfrm>
        </p:grpSpPr>
        <p:sp>
          <p:nvSpPr>
            <p:cNvPr id="366" name="Google Shape;366;p15"/>
            <p:cNvSpPr/>
            <p:nvPr/>
          </p:nvSpPr>
          <p:spPr>
            <a:xfrm>
              <a:off x="4131475" y="2005800"/>
              <a:ext cx="27175" cy="27150"/>
            </a:xfrm>
            <a:custGeom>
              <a:avLst/>
              <a:gdLst/>
              <a:ahLst/>
              <a:cxnLst/>
              <a:rect l="l" t="t" r="r" b="b"/>
              <a:pathLst>
                <a:path w="1087" h="1086" extrusionOk="0">
                  <a:moveTo>
                    <a:pt x="552" y="0"/>
                  </a:moveTo>
                  <a:cubicBezTo>
                    <a:pt x="242" y="0"/>
                    <a:pt x="1" y="241"/>
                    <a:pt x="1" y="534"/>
                  </a:cubicBezTo>
                  <a:cubicBezTo>
                    <a:pt x="1" y="844"/>
                    <a:pt x="242" y="1086"/>
                    <a:pt x="552" y="1086"/>
                  </a:cubicBezTo>
                  <a:cubicBezTo>
                    <a:pt x="845" y="1086"/>
                    <a:pt x="1086" y="844"/>
                    <a:pt x="1086" y="534"/>
                  </a:cubicBezTo>
                  <a:cubicBezTo>
                    <a:pt x="1086" y="241"/>
                    <a:pt x="845" y="0"/>
                    <a:pt x="552" y="0"/>
                  </a:cubicBezTo>
                  <a:close/>
                </a:path>
              </a:pathLst>
            </a:custGeom>
            <a:solidFill>
              <a:srgbClr val="07D5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15"/>
            <p:cNvSpPr/>
            <p:nvPr/>
          </p:nvSpPr>
          <p:spPr>
            <a:xfrm>
              <a:off x="4131475" y="2127275"/>
              <a:ext cx="27175" cy="27175"/>
            </a:xfrm>
            <a:custGeom>
              <a:avLst/>
              <a:gdLst/>
              <a:ahLst/>
              <a:cxnLst/>
              <a:rect l="l" t="t" r="r" b="b"/>
              <a:pathLst>
                <a:path w="1087" h="1087" extrusionOk="0">
                  <a:moveTo>
                    <a:pt x="552" y="1"/>
                  </a:moveTo>
                  <a:cubicBezTo>
                    <a:pt x="242" y="1"/>
                    <a:pt x="1" y="242"/>
                    <a:pt x="1" y="552"/>
                  </a:cubicBezTo>
                  <a:cubicBezTo>
                    <a:pt x="1" y="845"/>
                    <a:pt x="242" y="1086"/>
                    <a:pt x="552" y="1086"/>
                  </a:cubicBezTo>
                  <a:cubicBezTo>
                    <a:pt x="845" y="1086"/>
                    <a:pt x="1086" y="845"/>
                    <a:pt x="1086" y="552"/>
                  </a:cubicBezTo>
                  <a:cubicBezTo>
                    <a:pt x="1086" y="242"/>
                    <a:pt x="845" y="1"/>
                    <a:pt x="552" y="1"/>
                  </a:cubicBezTo>
                  <a:close/>
                </a:path>
              </a:pathLst>
            </a:custGeom>
            <a:solidFill>
              <a:srgbClr val="07D5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15"/>
            <p:cNvSpPr/>
            <p:nvPr/>
          </p:nvSpPr>
          <p:spPr>
            <a:xfrm>
              <a:off x="4131475" y="2249200"/>
              <a:ext cx="27175" cy="26725"/>
            </a:xfrm>
            <a:custGeom>
              <a:avLst/>
              <a:gdLst/>
              <a:ahLst/>
              <a:cxnLst/>
              <a:rect l="l" t="t" r="r" b="b"/>
              <a:pathLst>
                <a:path w="1087" h="1069" extrusionOk="0">
                  <a:moveTo>
                    <a:pt x="552" y="0"/>
                  </a:moveTo>
                  <a:cubicBezTo>
                    <a:pt x="242" y="0"/>
                    <a:pt x="1" y="242"/>
                    <a:pt x="1" y="535"/>
                  </a:cubicBezTo>
                  <a:cubicBezTo>
                    <a:pt x="1" y="828"/>
                    <a:pt x="242" y="1069"/>
                    <a:pt x="552" y="1069"/>
                  </a:cubicBezTo>
                  <a:cubicBezTo>
                    <a:pt x="845" y="1069"/>
                    <a:pt x="1086" y="828"/>
                    <a:pt x="1086" y="535"/>
                  </a:cubicBezTo>
                  <a:cubicBezTo>
                    <a:pt x="1086" y="242"/>
                    <a:pt x="845" y="0"/>
                    <a:pt x="552" y="0"/>
                  </a:cubicBezTo>
                  <a:close/>
                </a:path>
              </a:pathLst>
            </a:custGeom>
            <a:solidFill>
              <a:srgbClr val="07D5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15"/>
            <p:cNvSpPr/>
            <p:nvPr/>
          </p:nvSpPr>
          <p:spPr>
            <a:xfrm>
              <a:off x="4293900" y="2249200"/>
              <a:ext cx="27175" cy="26725"/>
            </a:xfrm>
            <a:custGeom>
              <a:avLst/>
              <a:gdLst/>
              <a:ahLst/>
              <a:cxnLst/>
              <a:rect l="l" t="t" r="r" b="b"/>
              <a:pathLst>
                <a:path w="1087" h="1069" extrusionOk="0">
                  <a:moveTo>
                    <a:pt x="535" y="0"/>
                  </a:moveTo>
                  <a:cubicBezTo>
                    <a:pt x="242" y="0"/>
                    <a:pt x="0" y="242"/>
                    <a:pt x="0" y="535"/>
                  </a:cubicBezTo>
                  <a:cubicBezTo>
                    <a:pt x="0" y="828"/>
                    <a:pt x="242" y="1069"/>
                    <a:pt x="535" y="1069"/>
                  </a:cubicBezTo>
                  <a:cubicBezTo>
                    <a:pt x="828" y="1069"/>
                    <a:pt x="1086" y="828"/>
                    <a:pt x="1086" y="535"/>
                  </a:cubicBezTo>
                  <a:cubicBezTo>
                    <a:pt x="1086" y="242"/>
                    <a:pt x="828" y="0"/>
                    <a:pt x="535" y="0"/>
                  </a:cubicBezTo>
                  <a:close/>
                </a:path>
              </a:pathLst>
            </a:custGeom>
            <a:solidFill>
              <a:srgbClr val="07D5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15"/>
            <p:cNvSpPr/>
            <p:nvPr/>
          </p:nvSpPr>
          <p:spPr>
            <a:xfrm>
              <a:off x="4293900" y="2005800"/>
              <a:ext cx="27175" cy="27150"/>
            </a:xfrm>
            <a:custGeom>
              <a:avLst/>
              <a:gdLst/>
              <a:ahLst/>
              <a:cxnLst/>
              <a:rect l="l" t="t" r="r" b="b"/>
              <a:pathLst>
                <a:path w="1087" h="1086" extrusionOk="0">
                  <a:moveTo>
                    <a:pt x="535" y="0"/>
                  </a:moveTo>
                  <a:cubicBezTo>
                    <a:pt x="242" y="0"/>
                    <a:pt x="0" y="241"/>
                    <a:pt x="0" y="534"/>
                  </a:cubicBezTo>
                  <a:cubicBezTo>
                    <a:pt x="0" y="844"/>
                    <a:pt x="242" y="1086"/>
                    <a:pt x="535" y="1086"/>
                  </a:cubicBezTo>
                  <a:cubicBezTo>
                    <a:pt x="828" y="1086"/>
                    <a:pt x="1086" y="844"/>
                    <a:pt x="1086" y="534"/>
                  </a:cubicBezTo>
                  <a:cubicBezTo>
                    <a:pt x="1086" y="241"/>
                    <a:pt x="828" y="0"/>
                    <a:pt x="535" y="0"/>
                  </a:cubicBezTo>
                  <a:close/>
                </a:path>
              </a:pathLst>
            </a:custGeom>
            <a:solidFill>
              <a:srgbClr val="07D5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15"/>
            <p:cNvSpPr/>
            <p:nvPr/>
          </p:nvSpPr>
          <p:spPr>
            <a:xfrm>
              <a:off x="4050500" y="1911000"/>
              <a:ext cx="351550" cy="459700"/>
            </a:xfrm>
            <a:custGeom>
              <a:avLst/>
              <a:gdLst/>
              <a:ahLst/>
              <a:cxnLst/>
              <a:rect l="l" t="t" r="r" b="b"/>
              <a:pathLst>
                <a:path w="14062" h="18388" extrusionOk="0">
                  <a:moveTo>
                    <a:pt x="3791" y="2706"/>
                  </a:moveTo>
                  <a:cubicBezTo>
                    <a:pt x="4687" y="2706"/>
                    <a:pt x="5411" y="3430"/>
                    <a:pt x="5411" y="4326"/>
                  </a:cubicBezTo>
                  <a:cubicBezTo>
                    <a:pt x="5411" y="5222"/>
                    <a:pt x="4687" y="5946"/>
                    <a:pt x="3791" y="5946"/>
                  </a:cubicBezTo>
                  <a:cubicBezTo>
                    <a:pt x="2895" y="5946"/>
                    <a:pt x="2171" y="5222"/>
                    <a:pt x="2171" y="4326"/>
                  </a:cubicBezTo>
                  <a:cubicBezTo>
                    <a:pt x="2171" y="3430"/>
                    <a:pt x="2895" y="2706"/>
                    <a:pt x="3791" y="2706"/>
                  </a:cubicBezTo>
                  <a:close/>
                  <a:moveTo>
                    <a:pt x="10271" y="2706"/>
                  </a:moveTo>
                  <a:cubicBezTo>
                    <a:pt x="11167" y="2706"/>
                    <a:pt x="11890" y="3430"/>
                    <a:pt x="11890" y="4326"/>
                  </a:cubicBezTo>
                  <a:cubicBezTo>
                    <a:pt x="11890" y="5222"/>
                    <a:pt x="11167" y="5946"/>
                    <a:pt x="10271" y="5946"/>
                  </a:cubicBezTo>
                  <a:cubicBezTo>
                    <a:pt x="9375" y="5946"/>
                    <a:pt x="8651" y="5222"/>
                    <a:pt x="8651" y="4326"/>
                  </a:cubicBezTo>
                  <a:cubicBezTo>
                    <a:pt x="8651" y="3430"/>
                    <a:pt x="9375" y="2706"/>
                    <a:pt x="10271" y="2706"/>
                  </a:cubicBezTo>
                  <a:close/>
                  <a:moveTo>
                    <a:pt x="3791" y="7566"/>
                  </a:moveTo>
                  <a:cubicBezTo>
                    <a:pt x="4687" y="7566"/>
                    <a:pt x="5411" y="8307"/>
                    <a:pt x="5411" y="9203"/>
                  </a:cubicBezTo>
                  <a:cubicBezTo>
                    <a:pt x="5411" y="10082"/>
                    <a:pt x="4687" y="10823"/>
                    <a:pt x="3791" y="10823"/>
                  </a:cubicBezTo>
                  <a:cubicBezTo>
                    <a:pt x="2895" y="10823"/>
                    <a:pt x="2171" y="10082"/>
                    <a:pt x="2171" y="9203"/>
                  </a:cubicBezTo>
                  <a:cubicBezTo>
                    <a:pt x="2171" y="8307"/>
                    <a:pt x="2895" y="7566"/>
                    <a:pt x="3791" y="7566"/>
                  </a:cubicBezTo>
                  <a:close/>
                  <a:moveTo>
                    <a:pt x="10271" y="7566"/>
                  </a:moveTo>
                  <a:cubicBezTo>
                    <a:pt x="11167" y="7566"/>
                    <a:pt x="11890" y="8307"/>
                    <a:pt x="11890" y="9203"/>
                  </a:cubicBezTo>
                  <a:cubicBezTo>
                    <a:pt x="11890" y="10082"/>
                    <a:pt x="11167" y="10823"/>
                    <a:pt x="10271" y="10823"/>
                  </a:cubicBezTo>
                  <a:cubicBezTo>
                    <a:pt x="9375" y="10823"/>
                    <a:pt x="8651" y="10082"/>
                    <a:pt x="8651" y="9203"/>
                  </a:cubicBezTo>
                  <a:cubicBezTo>
                    <a:pt x="8651" y="8307"/>
                    <a:pt x="9375" y="7566"/>
                    <a:pt x="10271" y="7566"/>
                  </a:cubicBezTo>
                  <a:close/>
                  <a:moveTo>
                    <a:pt x="3791" y="12443"/>
                  </a:moveTo>
                  <a:cubicBezTo>
                    <a:pt x="4687" y="12443"/>
                    <a:pt x="5411" y="13166"/>
                    <a:pt x="5411" y="14063"/>
                  </a:cubicBezTo>
                  <a:cubicBezTo>
                    <a:pt x="5411" y="14959"/>
                    <a:pt x="4687" y="15682"/>
                    <a:pt x="3791" y="15682"/>
                  </a:cubicBezTo>
                  <a:cubicBezTo>
                    <a:pt x="2895" y="15682"/>
                    <a:pt x="2171" y="14959"/>
                    <a:pt x="2171" y="14063"/>
                  </a:cubicBezTo>
                  <a:cubicBezTo>
                    <a:pt x="2171" y="13166"/>
                    <a:pt x="2895" y="12443"/>
                    <a:pt x="3791" y="12443"/>
                  </a:cubicBezTo>
                  <a:close/>
                  <a:moveTo>
                    <a:pt x="7565" y="2706"/>
                  </a:moveTo>
                  <a:lnTo>
                    <a:pt x="7565" y="15682"/>
                  </a:lnTo>
                  <a:lnTo>
                    <a:pt x="6497" y="15682"/>
                  </a:lnTo>
                  <a:lnTo>
                    <a:pt x="6497" y="2706"/>
                  </a:lnTo>
                  <a:close/>
                  <a:moveTo>
                    <a:pt x="10271" y="12443"/>
                  </a:moveTo>
                  <a:cubicBezTo>
                    <a:pt x="11167" y="12443"/>
                    <a:pt x="11890" y="13166"/>
                    <a:pt x="11890" y="14063"/>
                  </a:cubicBezTo>
                  <a:cubicBezTo>
                    <a:pt x="11890" y="14959"/>
                    <a:pt x="11167" y="15682"/>
                    <a:pt x="10271" y="15682"/>
                  </a:cubicBezTo>
                  <a:cubicBezTo>
                    <a:pt x="9375" y="15682"/>
                    <a:pt x="8651" y="14959"/>
                    <a:pt x="8651" y="14063"/>
                  </a:cubicBezTo>
                  <a:cubicBezTo>
                    <a:pt x="8651" y="13166"/>
                    <a:pt x="9375" y="12443"/>
                    <a:pt x="10271" y="12443"/>
                  </a:cubicBezTo>
                  <a:close/>
                  <a:moveTo>
                    <a:pt x="0" y="1"/>
                  </a:moveTo>
                  <a:lnTo>
                    <a:pt x="0" y="18388"/>
                  </a:lnTo>
                  <a:lnTo>
                    <a:pt x="14062" y="18388"/>
                  </a:lnTo>
                  <a:lnTo>
                    <a:pt x="14062" y="1"/>
                  </a:lnTo>
                  <a:close/>
                </a:path>
              </a:pathLst>
            </a:custGeom>
            <a:solidFill>
              <a:srgbClr val="07D5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15"/>
            <p:cNvSpPr/>
            <p:nvPr/>
          </p:nvSpPr>
          <p:spPr>
            <a:xfrm>
              <a:off x="4293900" y="2127275"/>
              <a:ext cx="27175" cy="27175"/>
            </a:xfrm>
            <a:custGeom>
              <a:avLst/>
              <a:gdLst/>
              <a:ahLst/>
              <a:cxnLst/>
              <a:rect l="l" t="t" r="r" b="b"/>
              <a:pathLst>
                <a:path w="1087" h="1087" extrusionOk="0">
                  <a:moveTo>
                    <a:pt x="535" y="1"/>
                  </a:moveTo>
                  <a:cubicBezTo>
                    <a:pt x="242" y="1"/>
                    <a:pt x="0" y="242"/>
                    <a:pt x="0" y="552"/>
                  </a:cubicBezTo>
                  <a:cubicBezTo>
                    <a:pt x="0" y="845"/>
                    <a:pt x="242" y="1086"/>
                    <a:pt x="535" y="1086"/>
                  </a:cubicBezTo>
                  <a:cubicBezTo>
                    <a:pt x="828" y="1086"/>
                    <a:pt x="1086" y="845"/>
                    <a:pt x="1086" y="552"/>
                  </a:cubicBezTo>
                  <a:cubicBezTo>
                    <a:pt x="1086" y="242"/>
                    <a:pt x="828" y="1"/>
                    <a:pt x="535" y="1"/>
                  </a:cubicBezTo>
                  <a:close/>
                </a:path>
              </a:pathLst>
            </a:custGeom>
            <a:solidFill>
              <a:srgbClr val="07D5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3" name="Google Shape;373;p15"/>
          <p:cNvSpPr/>
          <p:nvPr/>
        </p:nvSpPr>
        <p:spPr>
          <a:xfrm>
            <a:off x="4055478" y="1898388"/>
            <a:ext cx="367070" cy="367070"/>
          </a:xfrm>
          <a:custGeom>
            <a:avLst/>
            <a:gdLst/>
            <a:ahLst/>
            <a:cxnLst/>
            <a:rect l="l" t="t" r="r" b="b"/>
            <a:pathLst>
              <a:path w="18388" h="18388" extrusionOk="0">
                <a:moveTo>
                  <a:pt x="15682" y="9185"/>
                </a:moveTo>
                <a:lnTo>
                  <a:pt x="15682" y="10271"/>
                </a:lnTo>
                <a:lnTo>
                  <a:pt x="14596" y="10271"/>
                </a:lnTo>
                <a:lnTo>
                  <a:pt x="14596" y="9185"/>
                </a:lnTo>
                <a:close/>
                <a:moveTo>
                  <a:pt x="6497" y="11322"/>
                </a:moveTo>
                <a:lnTo>
                  <a:pt x="6497" y="11891"/>
                </a:lnTo>
                <a:cubicBezTo>
                  <a:pt x="6497" y="12201"/>
                  <a:pt x="6238" y="12442"/>
                  <a:pt x="5945" y="12442"/>
                </a:cubicBezTo>
                <a:cubicBezTo>
                  <a:pt x="5652" y="12442"/>
                  <a:pt x="5411" y="12201"/>
                  <a:pt x="5411" y="11891"/>
                </a:cubicBezTo>
                <a:lnTo>
                  <a:pt x="5411" y="11322"/>
                </a:lnTo>
                <a:cubicBezTo>
                  <a:pt x="5591" y="11341"/>
                  <a:pt x="5781" y="11355"/>
                  <a:pt x="5981" y="11355"/>
                </a:cubicBezTo>
                <a:cubicBezTo>
                  <a:pt x="6146" y="11355"/>
                  <a:pt x="6318" y="11346"/>
                  <a:pt x="6497" y="11322"/>
                </a:cubicBezTo>
                <a:close/>
                <a:moveTo>
                  <a:pt x="2706" y="0"/>
                </a:moveTo>
                <a:lnTo>
                  <a:pt x="2706" y="1086"/>
                </a:lnTo>
                <a:lnTo>
                  <a:pt x="2171" y="1086"/>
                </a:lnTo>
                <a:cubicBezTo>
                  <a:pt x="965" y="1086"/>
                  <a:pt x="0" y="2051"/>
                  <a:pt x="0" y="3240"/>
                </a:cubicBezTo>
                <a:lnTo>
                  <a:pt x="0" y="4326"/>
                </a:lnTo>
                <a:cubicBezTo>
                  <a:pt x="0" y="7221"/>
                  <a:pt x="1792" y="10168"/>
                  <a:pt x="4326" y="11064"/>
                </a:cubicBezTo>
                <a:lnTo>
                  <a:pt x="4326" y="11891"/>
                </a:lnTo>
                <a:cubicBezTo>
                  <a:pt x="4326" y="12597"/>
                  <a:pt x="4774" y="13201"/>
                  <a:pt x="5411" y="13425"/>
                </a:cubicBezTo>
                <a:lnTo>
                  <a:pt x="5411" y="16492"/>
                </a:lnTo>
                <a:cubicBezTo>
                  <a:pt x="5411" y="17543"/>
                  <a:pt x="6256" y="18388"/>
                  <a:pt x="7307" y="18388"/>
                </a:cubicBezTo>
                <a:lnTo>
                  <a:pt x="7841" y="18388"/>
                </a:lnTo>
                <a:cubicBezTo>
                  <a:pt x="8892" y="18388"/>
                  <a:pt x="9737" y="17543"/>
                  <a:pt x="9737" y="16492"/>
                </a:cubicBezTo>
                <a:lnTo>
                  <a:pt x="9737" y="15406"/>
                </a:lnTo>
                <a:cubicBezTo>
                  <a:pt x="9737" y="14958"/>
                  <a:pt x="10098" y="14596"/>
                  <a:pt x="10546" y="14596"/>
                </a:cubicBezTo>
                <a:cubicBezTo>
                  <a:pt x="10995" y="14596"/>
                  <a:pt x="11356" y="14958"/>
                  <a:pt x="11356" y="15406"/>
                </a:cubicBezTo>
                <a:lnTo>
                  <a:pt x="11356" y="16492"/>
                </a:lnTo>
                <a:cubicBezTo>
                  <a:pt x="11356" y="17543"/>
                  <a:pt x="12201" y="18388"/>
                  <a:pt x="13252" y="18388"/>
                </a:cubicBezTo>
                <a:lnTo>
                  <a:pt x="13786" y="18388"/>
                </a:lnTo>
                <a:cubicBezTo>
                  <a:pt x="14837" y="18388"/>
                  <a:pt x="15682" y="17543"/>
                  <a:pt x="15682" y="16492"/>
                </a:cubicBezTo>
                <a:lnTo>
                  <a:pt x="15682" y="12925"/>
                </a:lnTo>
                <a:cubicBezTo>
                  <a:pt x="17215" y="12666"/>
                  <a:pt x="18387" y="11339"/>
                  <a:pt x="18387" y="9737"/>
                </a:cubicBezTo>
                <a:cubicBezTo>
                  <a:pt x="18387" y="7945"/>
                  <a:pt x="16923" y="6497"/>
                  <a:pt x="15148" y="6497"/>
                </a:cubicBezTo>
                <a:cubicBezTo>
                  <a:pt x="13355" y="6497"/>
                  <a:pt x="11891" y="7945"/>
                  <a:pt x="11891" y="9737"/>
                </a:cubicBezTo>
                <a:cubicBezTo>
                  <a:pt x="11891" y="11339"/>
                  <a:pt x="13062" y="12666"/>
                  <a:pt x="14596" y="12925"/>
                </a:cubicBezTo>
                <a:lnTo>
                  <a:pt x="14596" y="16492"/>
                </a:lnTo>
                <a:cubicBezTo>
                  <a:pt x="14596" y="16940"/>
                  <a:pt x="14234" y="17302"/>
                  <a:pt x="13786" y="17302"/>
                </a:cubicBezTo>
                <a:lnTo>
                  <a:pt x="13252" y="17302"/>
                </a:lnTo>
                <a:cubicBezTo>
                  <a:pt x="12804" y="17302"/>
                  <a:pt x="12442" y="16940"/>
                  <a:pt x="12442" y="16492"/>
                </a:cubicBezTo>
                <a:lnTo>
                  <a:pt x="12442" y="15406"/>
                </a:lnTo>
                <a:cubicBezTo>
                  <a:pt x="12442" y="14372"/>
                  <a:pt x="11580" y="13511"/>
                  <a:pt x="10546" y="13511"/>
                </a:cubicBezTo>
                <a:cubicBezTo>
                  <a:pt x="9495" y="13511"/>
                  <a:pt x="8651" y="14372"/>
                  <a:pt x="8651" y="15406"/>
                </a:cubicBezTo>
                <a:lnTo>
                  <a:pt x="8651" y="16492"/>
                </a:lnTo>
                <a:cubicBezTo>
                  <a:pt x="8651" y="16940"/>
                  <a:pt x="8289" y="17302"/>
                  <a:pt x="7841" y="17302"/>
                </a:cubicBezTo>
                <a:lnTo>
                  <a:pt x="7307" y="17302"/>
                </a:lnTo>
                <a:cubicBezTo>
                  <a:pt x="6859" y="17302"/>
                  <a:pt x="6497" y="16940"/>
                  <a:pt x="6497" y="16492"/>
                </a:cubicBezTo>
                <a:lnTo>
                  <a:pt x="6497" y="13425"/>
                </a:lnTo>
                <a:cubicBezTo>
                  <a:pt x="7117" y="13201"/>
                  <a:pt x="7565" y="12597"/>
                  <a:pt x="7565" y="11891"/>
                </a:cubicBezTo>
                <a:lnTo>
                  <a:pt x="7565" y="11064"/>
                </a:lnTo>
                <a:cubicBezTo>
                  <a:pt x="8547" y="10719"/>
                  <a:pt x="9444" y="10064"/>
                  <a:pt x="10185" y="9134"/>
                </a:cubicBezTo>
                <a:cubicBezTo>
                  <a:pt x="11270" y="7772"/>
                  <a:pt x="11891" y="6032"/>
                  <a:pt x="11891" y="4326"/>
                </a:cubicBezTo>
                <a:lnTo>
                  <a:pt x="11891" y="3240"/>
                </a:lnTo>
                <a:cubicBezTo>
                  <a:pt x="11891" y="2051"/>
                  <a:pt x="10926" y="1086"/>
                  <a:pt x="9737" y="1086"/>
                </a:cubicBezTo>
                <a:lnTo>
                  <a:pt x="9185" y="1086"/>
                </a:lnTo>
                <a:lnTo>
                  <a:pt x="9185" y="0"/>
                </a:lnTo>
                <a:lnTo>
                  <a:pt x="8117" y="0"/>
                </a:lnTo>
                <a:cubicBezTo>
                  <a:pt x="7221" y="0"/>
                  <a:pt x="6497" y="724"/>
                  <a:pt x="6497" y="1620"/>
                </a:cubicBezTo>
                <a:cubicBezTo>
                  <a:pt x="6497" y="2516"/>
                  <a:pt x="7221" y="3240"/>
                  <a:pt x="8117" y="3240"/>
                </a:cubicBezTo>
                <a:lnTo>
                  <a:pt x="9185" y="3240"/>
                </a:lnTo>
                <a:lnTo>
                  <a:pt x="9185" y="2172"/>
                </a:lnTo>
                <a:lnTo>
                  <a:pt x="9737" y="2172"/>
                </a:lnTo>
                <a:cubicBezTo>
                  <a:pt x="10322" y="2172"/>
                  <a:pt x="10822" y="2654"/>
                  <a:pt x="10822" y="3240"/>
                </a:cubicBezTo>
                <a:lnTo>
                  <a:pt x="10822" y="4326"/>
                </a:lnTo>
                <a:cubicBezTo>
                  <a:pt x="10822" y="7376"/>
                  <a:pt x="8547" y="10271"/>
                  <a:pt x="5963" y="10271"/>
                </a:cubicBezTo>
                <a:cubicBezTo>
                  <a:pt x="3326" y="10271"/>
                  <a:pt x="1086" y="7359"/>
                  <a:pt x="1086" y="4326"/>
                </a:cubicBezTo>
                <a:lnTo>
                  <a:pt x="1086" y="3240"/>
                </a:lnTo>
                <a:cubicBezTo>
                  <a:pt x="1086" y="2654"/>
                  <a:pt x="1568" y="2172"/>
                  <a:pt x="2171" y="2172"/>
                </a:cubicBezTo>
                <a:lnTo>
                  <a:pt x="2706" y="2172"/>
                </a:lnTo>
                <a:lnTo>
                  <a:pt x="2706" y="3240"/>
                </a:lnTo>
                <a:lnTo>
                  <a:pt x="3791" y="3240"/>
                </a:lnTo>
                <a:cubicBezTo>
                  <a:pt x="4687" y="3240"/>
                  <a:pt x="5411" y="2516"/>
                  <a:pt x="5411" y="1620"/>
                </a:cubicBezTo>
                <a:cubicBezTo>
                  <a:pt x="5411" y="724"/>
                  <a:pt x="4687" y="0"/>
                  <a:pt x="3791" y="0"/>
                </a:cubicBezTo>
                <a:close/>
              </a:path>
            </a:pathLst>
          </a:custGeom>
          <a:solidFill>
            <a:srgbClr val="07D5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4" name="Google Shape;374;p15"/>
          <p:cNvGrpSpPr/>
          <p:nvPr/>
        </p:nvGrpSpPr>
        <p:grpSpPr>
          <a:xfrm>
            <a:off x="6813975" y="1898392"/>
            <a:ext cx="280713" cy="367070"/>
            <a:chOff x="7476325" y="1911000"/>
            <a:chExt cx="351550" cy="459700"/>
          </a:xfrm>
        </p:grpSpPr>
        <p:sp>
          <p:nvSpPr>
            <p:cNvPr id="375" name="Google Shape;375;p15"/>
            <p:cNvSpPr/>
            <p:nvPr/>
          </p:nvSpPr>
          <p:spPr>
            <a:xfrm>
              <a:off x="7530175" y="1965300"/>
              <a:ext cx="297700" cy="405400"/>
            </a:xfrm>
            <a:custGeom>
              <a:avLst/>
              <a:gdLst/>
              <a:ahLst/>
              <a:cxnLst/>
              <a:rect l="l" t="t" r="r" b="b"/>
              <a:pathLst>
                <a:path w="11908" h="16216" extrusionOk="0">
                  <a:moveTo>
                    <a:pt x="10822" y="0"/>
                  </a:moveTo>
                  <a:lnTo>
                    <a:pt x="10822" y="15130"/>
                  </a:lnTo>
                  <a:lnTo>
                    <a:pt x="0" y="15130"/>
                  </a:lnTo>
                  <a:lnTo>
                    <a:pt x="0" y="16216"/>
                  </a:lnTo>
                  <a:lnTo>
                    <a:pt x="11908" y="16216"/>
                  </a:lnTo>
                  <a:lnTo>
                    <a:pt x="11908" y="0"/>
                  </a:lnTo>
                  <a:close/>
                </a:path>
              </a:pathLst>
            </a:custGeom>
            <a:solidFill>
              <a:srgbClr val="07D5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15"/>
            <p:cNvSpPr/>
            <p:nvPr/>
          </p:nvSpPr>
          <p:spPr>
            <a:xfrm>
              <a:off x="7557300" y="1992000"/>
              <a:ext cx="27175" cy="27175"/>
            </a:xfrm>
            <a:custGeom>
              <a:avLst/>
              <a:gdLst/>
              <a:ahLst/>
              <a:cxnLst/>
              <a:rect l="l" t="t" r="r" b="b"/>
              <a:pathLst>
                <a:path w="1087" h="1087" extrusionOk="0">
                  <a:moveTo>
                    <a:pt x="1" y="1"/>
                  </a:moveTo>
                  <a:lnTo>
                    <a:pt x="1" y="1086"/>
                  </a:lnTo>
                  <a:lnTo>
                    <a:pt x="1087" y="1086"/>
                  </a:lnTo>
                  <a:lnTo>
                    <a:pt x="1087" y="1"/>
                  </a:lnTo>
                  <a:close/>
                </a:path>
              </a:pathLst>
            </a:custGeom>
            <a:solidFill>
              <a:srgbClr val="07D5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15"/>
            <p:cNvSpPr/>
            <p:nvPr/>
          </p:nvSpPr>
          <p:spPr>
            <a:xfrm>
              <a:off x="7476325" y="1911000"/>
              <a:ext cx="297275" cy="405425"/>
            </a:xfrm>
            <a:custGeom>
              <a:avLst/>
              <a:gdLst/>
              <a:ahLst/>
              <a:cxnLst/>
              <a:rect l="l" t="t" r="r" b="b"/>
              <a:pathLst>
                <a:path w="11891" h="16217" extrusionOk="0">
                  <a:moveTo>
                    <a:pt x="5411" y="2172"/>
                  </a:moveTo>
                  <a:lnTo>
                    <a:pt x="5411" y="5412"/>
                  </a:lnTo>
                  <a:lnTo>
                    <a:pt x="2154" y="5412"/>
                  </a:lnTo>
                  <a:lnTo>
                    <a:pt x="2154" y="2172"/>
                  </a:lnTo>
                  <a:close/>
                  <a:moveTo>
                    <a:pt x="8651" y="2172"/>
                  </a:moveTo>
                  <a:lnTo>
                    <a:pt x="8651" y="3241"/>
                  </a:lnTo>
                  <a:lnTo>
                    <a:pt x="9737" y="3241"/>
                  </a:lnTo>
                  <a:lnTo>
                    <a:pt x="9737" y="4326"/>
                  </a:lnTo>
                  <a:lnTo>
                    <a:pt x="8651" y="4326"/>
                  </a:lnTo>
                  <a:lnTo>
                    <a:pt x="8651" y="5412"/>
                  </a:lnTo>
                  <a:lnTo>
                    <a:pt x="7565" y="5412"/>
                  </a:lnTo>
                  <a:lnTo>
                    <a:pt x="7565" y="4326"/>
                  </a:lnTo>
                  <a:lnTo>
                    <a:pt x="6480" y="4326"/>
                  </a:lnTo>
                  <a:lnTo>
                    <a:pt x="6480" y="3241"/>
                  </a:lnTo>
                  <a:lnTo>
                    <a:pt x="7565" y="3241"/>
                  </a:lnTo>
                  <a:lnTo>
                    <a:pt x="7565" y="2172"/>
                  </a:lnTo>
                  <a:close/>
                  <a:moveTo>
                    <a:pt x="5411" y="6498"/>
                  </a:moveTo>
                  <a:lnTo>
                    <a:pt x="5411" y="7566"/>
                  </a:lnTo>
                  <a:lnTo>
                    <a:pt x="2154" y="7566"/>
                  </a:lnTo>
                  <a:lnTo>
                    <a:pt x="2154" y="6498"/>
                  </a:lnTo>
                  <a:close/>
                  <a:moveTo>
                    <a:pt x="9737" y="6498"/>
                  </a:moveTo>
                  <a:lnTo>
                    <a:pt x="9737" y="7566"/>
                  </a:lnTo>
                  <a:lnTo>
                    <a:pt x="6480" y="7566"/>
                  </a:lnTo>
                  <a:lnTo>
                    <a:pt x="6480" y="6498"/>
                  </a:lnTo>
                  <a:close/>
                  <a:moveTo>
                    <a:pt x="9737" y="8652"/>
                  </a:moveTo>
                  <a:lnTo>
                    <a:pt x="9737" y="9737"/>
                  </a:lnTo>
                  <a:lnTo>
                    <a:pt x="2154" y="9737"/>
                  </a:lnTo>
                  <a:lnTo>
                    <a:pt x="2154" y="8652"/>
                  </a:lnTo>
                  <a:close/>
                  <a:moveTo>
                    <a:pt x="5945" y="10823"/>
                  </a:moveTo>
                  <a:lnTo>
                    <a:pt x="5945" y="11891"/>
                  </a:lnTo>
                  <a:lnTo>
                    <a:pt x="2154" y="11891"/>
                  </a:lnTo>
                  <a:lnTo>
                    <a:pt x="2154" y="10823"/>
                  </a:lnTo>
                  <a:close/>
                  <a:moveTo>
                    <a:pt x="9737" y="12977"/>
                  </a:moveTo>
                  <a:lnTo>
                    <a:pt x="9737" y="14063"/>
                  </a:lnTo>
                  <a:lnTo>
                    <a:pt x="5945" y="14063"/>
                  </a:lnTo>
                  <a:lnTo>
                    <a:pt x="5945" y="12977"/>
                  </a:lnTo>
                  <a:close/>
                  <a:moveTo>
                    <a:pt x="0" y="1"/>
                  </a:moveTo>
                  <a:lnTo>
                    <a:pt x="0" y="16217"/>
                  </a:lnTo>
                  <a:lnTo>
                    <a:pt x="11891" y="16217"/>
                  </a:lnTo>
                  <a:lnTo>
                    <a:pt x="11891" y="1"/>
                  </a:lnTo>
                  <a:close/>
                </a:path>
              </a:pathLst>
            </a:custGeom>
            <a:solidFill>
              <a:srgbClr val="07D5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8" name="Google Shape;378;p15"/>
          <p:cNvSpPr txBox="1"/>
          <p:nvPr/>
        </p:nvSpPr>
        <p:spPr>
          <a:xfrm>
            <a:off x="-5075" y="2582925"/>
            <a:ext cx="314313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rgbClr val="029B87"/>
                </a:solidFill>
                <a:latin typeface="Alatsi"/>
                <a:ea typeface="Alatsi"/>
                <a:cs typeface="Alatsi"/>
                <a:sym typeface="Alatsi"/>
              </a:rPr>
              <a:t>Продолжени</a:t>
            </a:r>
            <a:r>
              <a:rPr lang="ru-RU" sz="1800" b="1" dirty="0">
                <a:solidFill>
                  <a:srgbClr val="029B87"/>
                </a:solidFill>
                <a:latin typeface="Alatsi"/>
                <a:ea typeface="Alatsi"/>
                <a:cs typeface="Alatsi"/>
                <a:sym typeface="Alatsi"/>
              </a:rPr>
              <a:t>е </a:t>
            </a:r>
            <a:r>
              <a:rPr lang="ru" sz="1800" b="1" dirty="0">
                <a:solidFill>
                  <a:srgbClr val="029B87"/>
                </a:solidFill>
                <a:latin typeface="Alatsi"/>
                <a:ea typeface="Alatsi"/>
                <a:cs typeface="Alatsi"/>
                <a:sym typeface="Alatsi"/>
              </a:rPr>
              <a:t>опроса среди военнослужащих и добровольцев с минно-взрывными травмами</a:t>
            </a:r>
            <a:endParaRPr sz="1800" b="1" dirty="0">
              <a:solidFill>
                <a:srgbClr val="029B87"/>
              </a:solidFill>
              <a:latin typeface="Alatsi"/>
              <a:ea typeface="Alatsi"/>
              <a:cs typeface="Alatsi"/>
              <a:sym typeface="Alats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rgbClr val="38398C"/>
                </a:solidFill>
                <a:latin typeface="Alatsi"/>
                <a:ea typeface="Alatsi"/>
                <a:cs typeface="Alatsi"/>
                <a:sym typeface="Alatsi"/>
              </a:rPr>
              <a:t>Срок- 2 месяца</a:t>
            </a:r>
            <a:endParaRPr b="1" dirty="0">
              <a:latin typeface="Alatsi"/>
              <a:ea typeface="Alatsi"/>
              <a:cs typeface="Alatsi"/>
              <a:sym typeface="Alatsi"/>
            </a:endParaRPr>
          </a:p>
        </p:txBody>
      </p:sp>
      <p:sp>
        <p:nvSpPr>
          <p:cNvPr id="379" name="Google Shape;379;p15"/>
          <p:cNvSpPr txBox="1"/>
          <p:nvPr/>
        </p:nvSpPr>
        <p:spPr>
          <a:xfrm>
            <a:off x="2966500" y="2582925"/>
            <a:ext cx="26892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029B87"/>
                </a:solidFill>
                <a:latin typeface="Alatsi"/>
                <a:ea typeface="Alatsi"/>
                <a:cs typeface="Alatsi"/>
                <a:sym typeface="Alatsi"/>
              </a:rPr>
              <a:t>Разработка плана реабилитации для 3 этапа по результатам опроса</a:t>
            </a:r>
            <a:endParaRPr sz="1800" b="1">
              <a:solidFill>
                <a:srgbClr val="029B87"/>
              </a:solidFill>
              <a:latin typeface="Alatsi"/>
              <a:ea typeface="Alatsi"/>
              <a:cs typeface="Alatsi"/>
              <a:sym typeface="Alats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38398C"/>
                </a:solidFill>
                <a:latin typeface="Alatsi"/>
                <a:ea typeface="Alatsi"/>
                <a:cs typeface="Alatsi"/>
                <a:sym typeface="Alatsi"/>
              </a:rPr>
              <a:t>Срок-2 месяца</a:t>
            </a:r>
            <a:endParaRPr b="1">
              <a:latin typeface="Alatsi"/>
              <a:ea typeface="Alatsi"/>
              <a:cs typeface="Alatsi"/>
              <a:sym typeface="Alatsi"/>
            </a:endParaRPr>
          </a:p>
        </p:txBody>
      </p:sp>
      <p:sp>
        <p:nvSpPr>
          <p:cNvPr id="380" name="Google Shape;380;p15"/>
          <p:cNvSpPr txBox="1"/>
          <p:nvPr/>
        </p:nvSpPr>
        <p:spPr>
          <a:xfrm>
            <a:off x="5454325" y="2571750"/>
            <a:ext cx="3141900" cy="2123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rgbClr val="029B87"/>
                </a:solidFill>
                <a:latin typeface="Alatsi"/>
                <a:ea typeface="Alatsi"/>
                <a:cs typeface="Alatsi"/>
                <a:sym typeface="Alatsi"/>
              </a:rPr>
              <a:t>Разработка приложени</a:t>
            </a:r>
            <a:r>
              <a:rPr lang="ru-RU" sz="1800" b="1" dirty="0">
                <a:solidFill>
                  <a:srgbClr val="029B87"/>
                </a:solidFill>
                <a:latin typeface="Alatsi"/>
                <a:ea typeface="Alatsi"/>
                <a:cs typeface="Alatsi"/>
                <a:sym typeface="Alatsi"/>
              </a:rPr>
              <a:t>я</a:t>
            </a:r>
            <a:r>
              <a:rPr lang="ru" sz="1800" b="1" dirty="0">
                <a:solidFill>
                  <a:srgbClr val="029B87"/>
                </a:solidFill>
                <a:latin typeface="Alatsi"/>
                <a:ea typeface="Alatsi"/>
                <a:cs typeface="Alatsi"/>
                <a:sym typeface="Alatsi"/>
              </a:rPr>
              <a:t> </a:t>
            </a:r>
            <a:r>
              <a:rPr lang="ru" sz="1700" b="1" dirty="0">
                <a:solidFill>
                  <a:srgbClr val="029B87"/>
                </a:solidFill>
                <a:latin typeface="Alatsi"/>
                <a:ea typeface="Alatsi"/>
                <a:cs typeface="Alatsi"/>
                <a:sym typeface="Alatsi"/>
              </a:rPr>
              <a:t>TeleiMed</a:t>
            </a:r>
            <a:r>
              <a:rPr lang="ru" sz="1800" b="1" dirty="0">
                <a:solidFill>
                  <a:srgbClr val="029B87"/>
                </a:solidFill>
                <a:latin typeface="Alatsi"/>
                <a:ea typeface="Alatsi"/>
                <a:cs typeface="Alatsi"/>
                <a:sym typeface="Alatsi"/>
              </a:rPr>
              <a:t> с видеоматериалами для дистанционной реабилитации</a:t>
            </a:r>
            <a:endParaRPr sz="1800" b="1" dirty="0">
              <a:solidFill>
                <a:srgbClr val="029B87"/>
              </a:solidFill>
              <a:latin typeface="Alatsi"/>
              <a:ea typeface="Alatsi"/>
              <a:cs typeface="Alatsi"/>
              <a:sym typeface="Alats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rgbClr val="38398C"/>
                </a:solidFill>
                <a:latin typeface="Alatsi"/>
                <a:ea typeface="Alatsi"/>
                <a:cs typeface="Alatsi"/>
                <a:sym typeface="Alatsi"/>
              </a:rPr>
              <a:t>Срок- до декабря 2024 года</a:t>
            </a:r>
            <a:endParaRPr b="1" dirty="0">
              <a:latin typeface="Alatsi"/>
              <a:ea typeface="Alatsi"/>
              <a:cs typeface="Alatsi"/>
              <a:sym typeface="Alats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86" name="Google Shape;386;p16"/>
          <p:cNvSpPr txBox="1">
            <a:spLocks noGrp="1"/>
          </p:cNvSpPr>
          <p:nvPr>
            <p:ph type="body" idx="1"/>
          </p:nvPr>
        </p:nvSpPr>
        <p:spPr>
          <a:xfrm>
            <a:off x="85425" y="2215950"/>
            <a:ext cx="70701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600" dirty="0">
                <a:solidFill>
                  <a:srgbClr val="132C40"/>
                </a:solidFill>
                <a:latin typeface="Alatsi"/>
                <a:ea typeface="Alatsi"/>
                <a:cs typeface="Alatsi"/>
                <a:sym typeface="Alatsi"/>
              </a:rPr>
              <a:t>Номер телефона: +79176658576</a:t>
            </a:r>
            <a:endParaRPr sz="1600" b="1" dirty="0">
              <a:solidFill>
                <a:srgbClr val="3D0C04"/>
              </a:solidFill>
              <a:latin typeface="Alatsi"/>
              <a:ea typeface="Alatsi"/>
              <a:cs typeface="Alatsi"/>
              <a:sym typeface="Alatsi"/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600" dirty="0">
                <a:solidFill>
                  <a:srgbClr val="132C40"/>
                </a:solidFill>
                <a:latin typeface="Alatsi"/>
                <a:ea typeface="Alatsi"/>
                <a:cs typeface="Alatsi"/>
                <a:sym typeface="Alatsi"/>
              </a:rPr>
              <a:t>Ссылка на аккаунтВКонтакте:https://vk.com/neketa2010</a:t>
            </a:r>
            <a:endParaRPr sz="1600" dirty="0">
              <a:solidFill>
                <a:srgbClr val="132C40"/>
              </a:solidFill>
              <a:latin typeface="Alatsi"/>
              <a:ea typeface="Alatsi"/>
              <a:cs typeface="Alatsi"/>
              <a:sym typeface="Alatsi"/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600" dirty="0">
                <a:solidFill>
                  <a:srgbClr val="132C40"/>
                </a:solidFill>
                <a:latin typeface="Alatsi"/>
                <a:ea typeface="Alatsi"/>
                <a:cs typeface="Alatsi"/>
                <a:sym typeface="Alatsi"/>
              </a:rPr>
              <a:t>Ссылка на аккаунт в Телеграм: https://t.me/Injustice72</a:t>
            </a:r>
            <a:endParaRPr sz="1600" dirty="0">
              <a:solidFill>
                <a:srgbClr val="132C40"/>
              </a:solidFill>
              <a:latin typeface="Alatsi"/>
              <a:ea typeface="Alatsi"/>
              <a:cs typeface="Alatsi"/>
              <a:sym typeface="Alatsi"/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600" dirty="0">
                <a:solidFill>
                  <a:srgbClr val="132C40"/>
                </a:solidFill>
                <a:latin typeface="Alatsi"/>
                <a:ea typeface="Alatsi"/>
                <a:cs typeface="Alatsi"/>
                <a:sym typeface="Alatsi"/>
              </a:rPr>
              <a:t>Почта: nem302@bk.ru</a:t>
            </a:r>
            <a:endParaRPr sz="1600" dirty="0">
              <a:solidFill>
                <a:srgbClr val="132C40"/>
              </a:solidFill>
              <a:latin typeface="Alatsi"/>
              <a:ea typeface="Alatsi"/>
              <a:cs typeface="Alatsi"/>
              <a:sym typeface="Alatsi"/>
            </a:endParaRPr>
          </a:p>
        </p:txBody>
      </p:sp>
      <p:sp>
        <p:nvSpPr>
          <p:cNvPr id="387" name="Google Shape;387;p1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8" name="Google Shape;388;p1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1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0" name="Google Shape;390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1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2" name="Google Shape;392;p1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3" name="Google Shape;393;p1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4" name="Google Shape;394;p1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95" name="Google Shape;395;p16"/>
          <p:cNvPicPr preferRelativeResize="0"/>
          <p:nvPr/>
        </p:nvPicPr>
        <p:blipFill rotWithShape="1">
          <a:blip r:embed="rId4">
            <a:alphaModFix/>
          </a:blip>
          <a:srcRect l="10862" t="22966" r="21583" b="6541"/>
          <a:stretch/>
        </p:blipFill>
        <p:spPr>
          <a:xfrm>
            <a:off x="5745650" y="507750"/>
            <a:ext cx="2567776" cy="2384149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16"/>
          <p:cNvSpPr txBox="1"/>
          <p:nvPr/>
        </p:nvSpPr>
        <p:spPr>
          <a:xfrm>
            <a:off x="5745650" y="28919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351C75"/>
                </a:solidFill>
              </a:rPr>
              <a:t>Немешкин Никита</a:t>
            </a:r>
            <a:endParaRPr sz="1800" b="1">
              <a:solidFill>
                <a:srgbClr val="351C7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790</Words>
  <Application>Microsoft Office PowerPoint</Application>
  <PresentationFormat>Экран (16:9)</PresentationFormat>
  <Paragraphs>149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8" baseType="lpstr">
      <vt:lpstr>Arial</vt:lpstr>
      <vt:lpstr>Roboto</vt:lpstr>
      <vt:lpstr>Raleway SemiBold</vt:lpstr>
      <vt:lpstr>Helvetica Neue</vt:lpstr>
      <vt:lpstr>Calibri</vt:lpstr>
      <vt:lpstr>Wingdings</vt:lpstr>
      <vt:lpstr>Alatsi</vt:lpstr>
      <vt:lpstr>Raleway</vt:lpstr>
      <vt:lpstr>Montserrat Medium</vt:lpstr>
      <vt:lpstr>Montserrat</vt:lpstr>
      <vt:lpstr>Century Gothic</vt:lpstr>
      <vt:lpstr>Simple Light</vt:lpstr>
      <vt:lpstr>Simple Light</vt:lpstr>
      <vt:lpstr>Разработка приложения TeleiMed для прохождения дистанционной реабилитации участников СВО Чувашской Республики</vt:lpstr>
      <vt:lpstr>Слайд 2</vt:lpstr>
      <vt:lpstr>ЦЕЛЕВАЯ АУДИТОРИЯ</vt:lpstr>
      <vt:lpstr>ПРОБЛЕМА</vt:lpstr>
      <vt:lpstr>РЕШЕНИЕ</vt:lpstr>
      <vt:lpstr>ЦЕННОСТЬ, ЦЕННОСТНОЕ ПРЕДЛОЖЕНИЕ</vt:lpstr>
      <vt:lpstr>ЦЕННОСТЬ, ЦЕННОСТНОЕ ПРЕДЛОЖЕНИЕ</vt:lpstr>
      <vt:lpstr>РЫНОК</vt:lpstr>
      <vt:lpstr>КОНКУРЕНТЫ</vt:lpstr>
      <vt:lpstr>БИЗНЕС-МОДЕЛЬ*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приложения TeleiMed для прохождения дистанционной реабилитации участников СВО Чувашской Республики</dc:title>
  <dc:creator>Максим</dc:creator>
  <cp:lastModifiedBy>Windows User</cp:lastModifiedBy>
  <cp:revision>37</cp:revision>
  <dcterms:modified xsi:type="dcterms:W3CDTF">2023-12-07T08:44:37Z</dcterms:modified>
</cp:coreProperties>
</file>