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bookmarkIdSeed="3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337" r:id="rId2"/>
    <p:sldId id="298" r:id="rId3"/>
    <p:sldId id="392" r:id="rId4"/>
    <p:sldId id="375" r:id="rId5"/>
    <p:sldId id="377" r:id="rId6"/>
    <p:sldId id="394" r:id="rId7"/>
    <p:sldId id="395" r:id="rId8"/>
    <p:sldId id="379" r:id="rId9"/>
    <p:sldId id="380" r:id="rId10"/>
    <p:sldId id="382" r:id="rId11"/>
    <p:sldId id="385" r:id="rId12"/>
    <p:sldId id="386" r:id="rId13"/>
    <p:sldId id="387" r:id="rId14"/>
    <p:sldId id="38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BF4D365-3BD8-428C-BA17-BF9026667AC6}">
          <p14:sldIdLst>
            <p14:sldId id="337"/>
            <p14:sldId id="298"/>
            <p14:sldId id="392"/>
            <p14:sldId id="375"/>
            <p14:sldId id="377"/>
            <p14:sldId id="394"/>
            <p14:sldId id="395"/>
            <p14:sldId id="379"/>
            <p14:sldId id="380"/>
            <p14:sldId id="382"/>
            <p14:sldId id="385"/>
            <p14:sldId id="386"/>
            <p14:sldId id="387"/>
            <p14:sldId id="38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503">
          <p15:clr>
            <a:srgbClr val="A4A3A4"/>
          </p15:clr>
        </p15:guide>
        <p15:guide id="2" pos="5162">
          <p15:clr>
            <a:srgbClr val="A4A3A4"/>
          </p15:clr>
        </p15:guide>
        <p15:guide id="3" orient="horz" pos="3210">
          <p15:clr>
            <a:srgbClr val="A4A3A4"/>
          </p15:clr>
        </p15:guide>
        <p15:guide id="4" pos="7579">
          <p15:clr>
            <a:srgbClr val="A4A3A4"/>
          </p15:clr>
        </p15:guide>
        <p15:guide id="5" pos="3896">
          <p15:clr>
            <a:srgbClr val="A4A3A4"/>
          </p15:clr>
        </p15:guide>
        <p15:guide id="6" pos="17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Ольга А. Москалюк" initials="ОАМ" lastIdx="1" clrIdx="0">
    <p:extLst>
      <p:ext uri="{19B8F6BF-5375-455C-9EA6-DF929625EA0E}">
        <p15:presenceInfo xmlns:p15="http://schemas.microsoft.com/office/powerpoint/2012/main" userId="S-1-5-21-3863705084-2977161237-2368964994-44069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4596"/>
    <a:srgbClr val="C5E0B4"/>
    <a:srgbClr val="0C3953"/>
    <a:srgbClr val="094C72"/>
    <a:srgbClr val="055A8C"/>
    <a:srgbClr val="026AA7"/>
    <a:srgbClr val="0079BF"/>
    <a:srgbClr val="298FCA"/>
    <a:srgbClr val="5BA4CF"/>
    <a:srgbClr val="8BBD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3392" autoAdjust="0"/>
  </p:normalViewPr>
  <p:slideViewPr>
    <p:cSldViewPr snapToGrid="0">
      <p:cViewPr varScale="1">
        <p:scale>
          <a:sx n="87" d="100"/>
          <a:sy n="87" d="100"/>
        </p:scale>
        <p:origin x="389" y="58"/>
      </p:cViewPr>
      <p:guideLst>
        <p:guide orient="horz" pos="503"/>
        <p:guide pos="5162"/>
        <p:guide orient="horz" pos="3210"/>
        <p:guide pos="7579"/>
        <p:guide pos="3896"/>
        <p:guide pos="1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2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Pryadeznikov\Desktop\&#1057;&#1090;&#1072;&#1088;&#1090;&#1072;&#1087;&#1099;\&#1058;&#1077;&#1082;&#1089;&#1040;&#1081;&#1089;\&#1054;&#1090;&#1095;&#1077;&#1090;%200%20&#1101;&#1090;&#1072;&#1087;&#1072;\&#1055;&#1088;&#1080;&#1084;&#1077;&#1088;&#1085;&#1099;&#1081;%20&#1088;&#1072;&#1089;&#1095;&#1077;&#1090;%20&#1089;&#1090;&#1086;&#1080;&#1084;&#1086;&#1089;&#1090;&#1080;%20&#1087;&#1088;&#1086;&#1076;&#1091;&#1082;&#1094;&#1080;&#1080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dirty="0" smtClean="0"/>
              <a:t>*</a:t>
            </a:r>
            <a:r>
              <a:rPr lang="ru-RU" dirty="0" smtClean="0"/>
              <a:t>Глобальный </a:t>
            </a:r>
            <a:r>
              <a:rPr lang="ru-RU" dirty="0"/>
              <a:t>рынок радиаторов охлаждения для теплоотвода светодиодов, млн. $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Лист1!$C$2</c:f>
              <c:strCache>
                <c:ptCount val="1"/>
                <c:pt idx="0">
                  <c:v>объем, млн $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5DCE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D5E5-4487-A402-62DEBD7EC1FD}"/>
              </c:ext>
            </c:extLst>
          </c:dPt>
          <c:dPt>
            <c:idx val="1"/>
            <c:invertIfNegative val="0"/>
            <c:bubble3D val="0"/>
            <c:spPr>
              <a:solidFill>
                <a:srgbClr val="BCD9E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D5E5-4487-A402-62DEBD7EC1FD}"/>
              </c:ext>
            </c:extLst>
          </c:dPt>
          <c:dPt>
            <c:idx val="2"/>
            <c:invertIfNegative val="0"/>
            <c:bubble3D val="0"/>
            <c:spPr>
              <a:solidFill>
                <a:srgbClr val="8BBDD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5E5-4487-A402-62DEBD7EC1FD}"/>
              </c:ext>
            </c:extLst>
          </c:dPt>
          <c:dPt>
            <c:idx val="3"/>
            <c:invertIfNegative val="0"/>
            <c:bubble3D val="0"/>
            <c:spPr>
              <a:solidFill>
                <a:srgbClr val="5BA4C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D5E5-4487-A402-62DEBD7EC1FD}"/>
              </c:ext>
            </c:extLst>
          </c:dPt>
          <c:dPt>
            <c:idx val="4"/>
            <c:invertIfNegative val="0"/>
            <c:bubble3D val="0"/>
            <c:spPr>
              <a:solidFill>
                <a:srgbClr val="298FC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5E5-4487-A402-62DEBD7EC1FD}"/>
              </c:ext>
            </c:extLst>
          </c:dPt>
          <c:dPt>
            <c:idx val="5"/>
            <c:invertIfNegative val="0"/>
            <c:bubble3D val="0"/>
            <c:spPr>
              <a:solidFill>
                <a:srgbClr val="0079B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D5E5-4487-A402-62DEBD7EC1FD}"/>
              </c:ext>
            </c:extLst>
          </c:dPt>
          <c:dPt>
            <c:idx val="6"/>
            <c:invertIfNegative val="0"/>
            <c:bubble3D val="0"/>
            <c:spPr>
              <a:solidFill>
                <a:srgbClr val="026AA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5E5-4487-A402-62DEBD7EC1FD}"/>
              </c:ext>
            </c:extLst>
          </c:dPt>
          <c:dPt>
            <c:idx val="7"/>
            <c:invertIfNegative val="0"/>
            <c:bubble3D val="0"/>
            <c:spPr>
              <a:solidFill>
                <a:srgbClr val="055A8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D5E5-4487-A402-62DEBD7EC1FD}"/>
              </c:ext>
            </c:extLst>
          </c:dPt>
          <c:dPt>
            <c:idx val="8"/>
            <c:invertIfNegative val="0"/>
            <c:bubble3D val="0"/>
            <c:spPr>
              <a:solidFill>
                <a:srgbClr val="094C7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5E5-4487-A402-62DEBD7EC1FD}"/>
              </c:ext>
            </c:extLst>
          </c:dPt>
          <c:dPt>
            <c:idx val="9"/>
            <c:invertIfNegative val="0"/>
            <c:bubble3D val="0"/>
            <c:spPr>
              <a:solidFill>
                <a:srgbClr val="0C395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D5E5-4487-A402-62DEBD7EC1FD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5E5-4487-A402-62DEBD7EC1FD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5E5-4487-A402-62DEBD7EC1FD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5E5-4487-A402-62DEBD7EC1FD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5E5-4487-A402-62DEBD7EC1FD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5E5-4487-A402-62DEBD7EC1FD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5E5-4487-A402-62DEBD7EC1FD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5E5-4487-A402-62DEBD7EC1FD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5E5-4487-A402-62DEBD7EC1F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Лист1!$B$3:$B$12</c:f>
              <c:numCache>
                <c:formatCode>General</c:formatCode>
                <c:ptCount val="10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  <c:pt idx="5">
                  <c:v>2028</c:v>
                </c:pt>
                <c:pt idx="6">
                  <c:v>2029</c:v>
                </c:pt>
                <c:pt idx="7">
                  <c:v>2030</c:v>
                </c:pt>
                <c:pt idx="8">
                  <c:v>2031</c:v>
                </c:pt>
                <c:pt idx="9">
                  <c:v>2032</c:v>
                </c:pt>
              </c:numCache>
            </c:numRef>
          </c:cat>
          <c:val>
            <c:numRef>
              <c:f>Лист1!$C$3:$C$12</c:f>
              <c:numCache>
                <c:formatCode>General</c:formatCode>
                <c:ptCount val="10"/>
                <c:pt idx="0">
                  <c:v>2218.6999999999998</c:v>
                </c:pt>
                <c:pt idx="1">
                  <c:v>2476.6</c:v>
                </c:pt>
                <c:pt idx="2">
                  <c:v>2764.2</c:v>
                </c:pt>
                <c:pt idx="3">
                  <c:v>3084.9</c:v>
                </c:pt>
                <c:pt idx="4">
                  <c:v>3441.7</c:v>
                </c:pt>
                <c:pt idx="5">
                  <c:v>3838.6</c:v>
                </c:pt>
                <c:pt idx="6">
                  <c:v>4279.3999999999996</c:v>
                </c:pt>
                <c:pt idx="7">
                  <c:v>4769</c:v>
                </c:pt>
                <c:pt idx="8">
                  <c:v>5314.5</c:v>
                </c:pt>
                <c:pt idx="9">
                  <c:v>5964.49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5E5-4487-A402-62DEBD7EC1F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720551872"/>
        <c:axId val="720556864"/>
      </c:barChart>
      <c:catAx>
        <c:axId val="720551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720556864"/>
        <c:crosses val="autoZero"/>
        <c:auto val="1"/>
        <c:lblAlgn val="ctr"/>
        <c:lblOffset val="100"/>
        <c:noMultiLvlLbl val="0"/>
      </c:catAx>
      <c:valAx>
        <c:axId val="72055686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20551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rgbClr val="5D4596"/>
      </a:solidFill>
    </a:ln>
    <a:effectLst/>
  </c:spPr>
  <c:txPr>
    <a:bodyPr/>
    <a:lstStyle/>
    <a:p>
      <a:pPr>
        <a:defRPr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1862" b="0" i="0" u="none" strike="noStrike" baseline="0" dirty="0" smtClean="0">
                <a:effectLst/>
              </a:rPr>
              <a:t>Динамика выручки и расходов </a:t>
            </a:r>
            <a:r>
              <a:rPr lang="ru-RU" sz="1862" b="0" i="0" u="none" strike="noStrike" baseline="0" dirty="0" err="1" smtClean="0">
                <a:effectLst/>
              </a:rPr>
              <a:t>стартапа</a:t>
            </a:r>
            <a:r>
              <a:rPr lang="ru-RU" sz="1862" b="0" i="0" u="none" strike="noStrike" baseline="0" dirty="0" smtClean="0">
                <a:effectLst/>
              </a:rPr>
              <a:t> </a:t>
            </a:r>
          </a:p>
          <a:p>
            <a:pPr>
              <a:defRPr/>
            </a:pPr>
            <a:r>
              <a:rPr lang="ru-RU" sz="1862" b="0" i="0" u="none" strike="noStrike" baseline="0" dirty="0" smtClean="0">
                <a:effectLst/>
              </a:rPr>
              <a:t>по годам: прогноз</a:t>
            </a:r>
            <a:endParaRPr lang="ru-RU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1404574147275642"/>
          <c:y val="0.17678487703416898"/>
          <c:w val="0.86675522410261896"/>
          <c:h val="0.67645443862624421"/>
        </c:manualLayout>
      </c:layout>
      <c:lineChart>
        <c:grouping val="standard"/>
        <c:varyColors val="0"/>
        <c:ser>
          <c:idx val="0"/>
          <c:order val="0"/>
          <c:tx>
            <c:strRef>
              <c:f>Лист2!$C$17</c:f>
              <c:strCache>
                <c:ptCount val="1"/>
                <c:pt idx="0">
                  <c:v>Расходы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triangle"/>
            <c:size val="8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dLbls>
            <c:delete val="1"/>
          </c:dLbls>
          <c:cat>
            <c:strRef>
              <c:f>Лист2!$B$18:$B$22</c:f>
              <c:strCache>
                <c:ptCount val="5"/>
                <c:pt idx="0">
                  <c:v>2025 г.</c:v>
                </c:pt>
                <c:pt idx="1">
                  <c:v>2026 г.</c:v>
                </c:pt>
                <c:pt idx="2">
                  <c:v>2027 г.</c:v>
                </c:pt>
                <c:pt idx="3">
                  <c:v>2028 г.</c:v>
                </c:pt>
                <c:pt idx="4">
                  <c:v>2029 г.</c:v>
                </c:pt>
              </c:strCache>
            </c:strRef>
          </c:cat>
          <c:val>
            <c:numRef>
              <c:f>Лист2!$C$18:$C$22</c:f>
              <c:numCache>
                <c:formatCode>General</c:formatCode>
                <c:ptCount val="5"/>
                <c:pt idx="0">
                  <c:v>6.0419999999999998</c:v>
                </c:pt>
                <c:pt idx="1">
                  <c:v>6.9950000000000001</c:v>
                </c:pt>
                <c:pt idx="2">
                  <c:v>9.7560000000000002</c:v>
                </c:pt>
                <c:pt idx="3">
                  <c:v>17.940999999999999</c:v>
                </c:pt>
                <c:pt idx="4">
                  <c:v>42.305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00D6-423D-B3E8-0E51C17C8328}"/>
            </c:ext>
          </c:extLst>
        </c:ser>
        <c:ser>
          <c:idx val="1"/>
          <c:order val="1"/>
          <c:tx>
            <c:strRef>
              <c:f>Лист2!$D$17</c:f>
              <c:strCache>
                <c:ptCount val="1"/>
                <c:pt idx="0">
                  <c:v>Выручка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8"/>
            <c:spPr>
              <a:solidFill>
                <a:srgbClr val="002060"/>
              </a:solidFill>
              <a:ln w="9525">
                <a:solidFill>
                  <a:srgbClr val="002060"/>
                </a:solidFill>
              </a:ln>
              <a:effectLst/>
            </c:spPr>
          </c:marker>
          <c:dLbls>
            <c:delete val="1"/>
          </c:dLbls>
          <c:cat>
            <c:strRef>
              <c:f>Лист2!$B$18:$B$22</c:f>
              <c:strCache>
                <c:ptCount val="5"/>
                <c:pt idx="0">
                  <c:v>2025 г.</c:v>
                </c:pt>
                <c:pt idx="1">
                  <c:v>2026 г.</c:v>
                </c:pt>
                <c:pt idx="2">
                  <c:v>2027 г.</c:v>
                </c:pt>
                <c:pt idx="3">
                  <c:v>2028 г.</c:v>
                </c:pt>
                <c:pt idx="4">
                  <c:v>2029 г.</c:v>
                </c:pt>
              </c:strCache>
            </c:strRef>
          </c:cat>
          <c:val>
            <c:numRef>
              <c:f>Лист2!$D$18:$D$22</c:f>
              <c:numCache>
                <c:formatCode>General</c:formatCode>
                <c:ptCount val="5"/>
                <c:pt idx="0">
                  <c:v>0.63</c:v>
                </c:pt>
                <c:pt idx="1">
                  <c:v>2.0270000000000001</c:v>
                </c:pt>
                <c:pt idx="2">
                  <c:v>6.2190000000000003</c:v>
                </c:pt>
                <c:pt idx="3">
                  <c:v>19.081</c:v>
                </c:pt>
                <c:pt idx="4">
                  <c:v>58.542999999999999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00D6-423D-B3E8-0E51C17C832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635589936"/>
        <c:axId val="1635592016"/>
      </c:lineChart>
      <c:catAx>
        <c:axId val="1635589936"/>
        <c:scaling>
          <c:orientation val="minMax"/>
        </c:scaling>
        <c:delete val="0"/>
        <c:axPos val="b"/>
        <c:numFmt formatCode="General" sourceLinked="1"/>
        <c:majorTickMark val="in"/>
        <c:minorTickMark val="in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635592016"/>
        <c:crosses val="autoZero"/>
        <c:auto val="1"/>
        <c:lblAlgn val="ctr"/>
        <c:lblOffset val="100"/>
        <c:tickMarkSkip val="1"/>
        <c:noMultiLvlLbl val="0"/>
      </c:catAx>
      <c:valAx>
        <c:axId val="1635592016"/>
        <c:scaling>
          <c:orientation val="minMax"/>
          <c:max val="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ru-RU"/>
                  <a:t>Млн. руб</a:t>
                </a:r>
              </a:p>
            </c:rich>
          </c:tx>
          <c:layout>
            <c:manualLayout>
              <c:xMode val="edge"/>
              <c:yMode val="edge"/>
              <c:x val="1.9199034424624589E-2"/>
              <c:y val="0.4269884555889683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635589936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13F2D5-0EB2-4F2E-BBFB-EC38258F4653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1CD1EE-859B-4C46-B141-CC230DB5E79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5A2A1C-1553-42E7-B928-BD670FE97CFE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674392-FEAA-415B-A400-8F7AE93523B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74392-FEAA-415B-A400-8F7AE93523B7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74392-FEAA-415B-A400-8F7AE93523B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56485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74392-FEAA-415B-A400-8F7AE93523B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2061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74392-FEAA-415B-A400-8F7AE93523B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43830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74392-FEAA-415B-A400-8F7AE93523B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4802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1706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74392-FEAA-415B-A400-8F7AE93523B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1386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74392-FEAA-415B-A400-8F7AE93523B7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5314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74392-FEAA-415B-A400-8F7AE93523B7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1143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74392-FEAA-415B-A400-8F7AE93523B7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0713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74392-FEAA-415B-A400-8F7AE93523B7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9833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74392-FEAA-415B-A400-8F7AE93523B7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382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927EE-656D-4527-A3CB-E9AE9DD55EA9}" type="datetime1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EFFAA-1723-4EC1-A4AE-088FD0D5779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52B6-A4FF-4A93-8577-72477C68B379}" type="datetime1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EFFAA-1723-4EC1-A4AE-088FD0D5779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B9400-5B76-479C-9C0B-DE2A6EEDBC9D}" type="datetime1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EFFAA-1723-4EC1-A4AE-088FD0D5779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1CC4E-1EA3-4CFA-A515-382D9C2FE5F0}" type="datetime1">
              <a:rPr lang="ru-RU" smtClean="0"/>
              <a:t>09.12.2024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EFFAA-1723-4EC1-A4AE-088FD0D5779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A80E8-80B7-4E96-9C5C-08E010133854}" type="datetime1">
              <a:rPr lang="ru-RU" smtClean="0"/>
              <a:t>09.12.2024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EFFAA-1723-4EC1-A4AE-088FD0D5779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31855-7942-405C-81FB-7E87155BE62D}" type="datetime1">
              <a:rPr lang="ru-RU" smtClean="0"/>
              <a:t>09.12.2024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EFFAA-1723-4EC1-A4AE-088FD0D5779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FB6D5-E432-4A02-8073-27B9E3C91605}" type="datetime1">
              <a:rPr lang="ru-RU" smtClean="0"/>
              <a:t>09.12.2024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EFFAA-1723-4EC1-A4AE-088FD0D5779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AEF4B-EE09-4ACE-89CF-F3B70E4309A6}" type="datetime1">
              <a:rPr lang="ru-RU" smtClean="0"/>
              <a:t>09.12.2024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EFFAA-1723-4EC1-A4AE-088FD0D5779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51833-8F4D-41A6-B174-9141F06016E8}" type="datetime1">
              <a:rPr lang="ru-RU" smtClean="0"/>
              <a:t>09.12.2024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EFFAA-1723-4EC1-A4AE-088FD0D5779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0BC59-0AA1-44D5-8965-8EEF901FA726}" type="datetime1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EFFAA-1723-4EC1-A4AE-088FD0D5779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6A698-55C9-4D8E-8C9D-468C153F84CA}" type="datetime1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EFFAA-1723-4EC1-A4AE-088FD0D5779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7129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27A37D-0FF1-4B4B-A54D-401A320933E0}" type="datetime1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EFFAA-1723-4EC1-A4AE-088FD0D5779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oi.org/10.1016/j.ijheatmasstransfer.2018.01.103" TargetMode="Externa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2.png"/><Relationship Id="rId3" Type="http://schemas.openxmlformats.org/officeDocument/2006/relationships/image" Target="../media/image5.png"/><Relationship Id="rId7" Type="http://schemas.microsoft.com/office/2007/relationships/hdphoto" Target="../media/hdphoto2.wdp"/><Relationship Id="rId12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hyperlink" Target="https://doi.org/10.1016/j.ijheatmasstransfer.2018.01.103" TargetMode="External"/><Relationship Id="rId5" Type="http://schemas.openxmlformats.org/officeDocument/2006/relationships/image" Target="../media/image9.png"/><Relationship Id="rId15" Type="http://schemas.openxmlformats.org/officeDocument/2006/relationships/image" Target="../media/image14.png"/><Relationship Id="rId10" Type="http://schemas.openxmlformats.org/officeDocument/2006/relationships/hyperlink" Target="https://at-machining.com/ru/industry/aluminum-heat-sink-manufacturing-services/" TargetMode="External"/><Relationship Id="rId4" Type="http://schemas.openxmlformats.org/officeDocument/2006/relationships/image" Target="../media/image8.png"/><Relationship Id="rId9" Type="http://schemas.openxmlformats.org/officeDocument/2006/relationships/hyperlink" Target="https://www.businessresearchinsights.com/market-reports/led-thermal-products-market-100037" TargetMode="External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microsoft.com/office/2007/relationships/hdphoto" Target="../media/hdphoto6.wdp"/><Relationship Id="rId3" Type="http://schemas.openxmlformats.org/officeDocument/2006/relationships/image" Target="../media/image5.png"/><Relationship Id="rId7" Type="http://schemas.openxmlformats.org/officeDocument/2006/relationships/image" Target="../media/image17.png"/><Relationship Id="rId12" Type="http://schemas.openxmlformats.org/officeDocument/2006/relationships/image" Target="../media/image20.png"/><Relationship Id="rId17" Type="http://schemas.microsoft.com/office/2007/relationships/hdphoto" Target="../media/hdphoto7.wdp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19.png"/><Relationship Id="rId5" Type="http://schemas.microsoft.com/office/2007/relationships/hdphoto" Target="../media/hdphoto3.wdp"/><Relationship Id="rId15" Type="http://schemas.openxmlformats.org/officeDocument/2006/relationships/hyperlink" Target="https://doi.org/10.1016/j.phpro.2010.08.106" TargetMode="External"/><Relationship Id="rId10" Type="http://schemas.microsoft.com/office/2007/relationships/hdphoto" Target="../media/hdphoto5.wdp"/><Relationship Id="rId4" Type="http://schemas.openxmlformats.org/officeDocument/2006/relationships/image" Target="../media/image15.png"/><Relationship Id="rId9" Type="http://schemas.openxmlformats.org/officeDocument/2006/relationships/image" Target="../media/image18.png"/><Relationship Id="rId1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hermalconductivematerials.com/china-light_weight_white_1_8w_mk_thermal_conductive_plastic_with_150_heat_deflection_temperature_for_power-6859263.html" TargetMode="External"/><Relationship Id="rId3" Type="http://schemas.openxmlformats.org/officeDocument/2006/relationships/image" Target="../media/image5.png"/><Relationship Id="rId7" Type="http://schemas.openxmlformats.org/officeDocument/2006/relationships/hyperlink" Target="https://www.interempresas.net/FeriaVirtual/Catalogos_y_documentos/8975/LATICONTHER-Compounds-thermally-conductive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lasticsfinder.envalior.com/api/document/tech/Stanyl&#174;%20TC168/v5u9uVAZY/en/StanylTC168enSI.pdf" TargetMode="External"/><Relationship Id="rId5" Type="http://schemas.openxmlformats.org/officeDocument/2006/relationships/hyperlink" Target="https://solutions.covestro.com/en/products/makrolon/makrolon-tc621-re-cq_86741326-05127760?SelectedCountry=US" TargetMode="External"/><Relationship Id="rId4" Type="http://schemas.openxmlformats.org/officeDocument/2006/relationships/hyperlink" Target="https://omnexus.specialchem.com/product/t-celanese-coolpoly-d3610" TargetMode="External"/><Relationship Id="rId9" Type="http://schemas.openxmlformats.org/officeDocument/2006/relationships/hyperlink" Target="https://www.spezplast.narod.ru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31.png"/><Relationship Id="rId18" Type="http://schemas.openxmlformats.org/officeDocument/2006/relationships/image" Target="../media/image35.gif"/><Relationship Id="rId3" Type="http://schemas.openxmlformats.org/officeDocument/2006/relationships/image" Target="../media/image23.png"/><Relationship Id="rId21" Type="http://schemas.openxmlformats.org/officeDocument/2006/relationships/image" Target="../media/image37.png"/><Relationship Id="rId7" Type="http://schemas.openxmlformats.org/officeDocument/2006/relationships/image" Target="../media/image27.png"/><Relationship Id="rId12" Type="http://schemas.openxmlformats.org/officeDocument/2006/relationships/image" Target="../media/image30.png"/><Relationship Id="rId17" Type="http://schemas.openxmlformats.org/officeDocument/2006/relationships/image" Target="../media/image34.gif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3.jpeg"/><Relationship Id="rId20" Type="http://schemas.microsoft.com/office/2007/relationships/hdphoto" Target="../media/hdphoto11.wdp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11" Type="http://schemas.openxmlformats.org/officeDocument/2006/relationships/image" Target="../media/image29.png"/><Relationship Id="rId24" Type="http://schemas.openxmlformats.org/officeDocument/2006/relationships/image" Target="../media/image5.png"/><Relationship Id="rId5" Type="http://schemas.openxmlformats.org/officeDocument/2006/relationships/image" Target="../media/image25.png"/><Relationship Id="rId15" Type="http://schemas.openxmlformats.org/officeDocument/2006/relationships/image" Target="../media/image32.jpeg"/><Relationship Id="rId23" Type="http://schemas.openxmlformats.org/officeDocument/2006/relationships/image" Target="../media/image38.jpeg"/><Relationship Id="rId10" Type="http://schemas.microsoft.com/office/2007/relationships/hdphoto" Target="../media/hdphoto9.wdp"/><Relationship Id="rId19" Type="http://schemas.openxmlformats.org/officeDocument/2006/relationships/image" Target="../media/image36.png"/><Relationship Id="rId4" Type="http://schemas.openxmlformats.org/officeDocument/2006/relationships/image" Target="../media/image24.png"/><Relationship Id="rId9" Type="http://schemas.openxmlformats.org/officeDocument/2006/relationships/image" Target="../media/image28.png"/><Relationship Id="rId14" Type="http://schemas.microsoft.com/office/2007/relationships/hdphoto" Target="../media/hdphoto10.wdp"/><Relationship Id="rId22" Type="http://schemas.microsoft.com/office/2007/relationships/hdphoto" Target="../media/hdphoto1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microsoft.com/office/2007/relationships/hdphoto" Target="../media/hdphoto16.wdp"/><Relationship Id="rId18" Type="http://schemas.openxmlformats.org/officeDocument/2006/relationships/image" Target="../media/image51.png"/><Relationship Id="rId3" Type="http://schemas.openxmlformats.org/officeDocument/2006/relationships/image" Target="../media/image5.png"/><Relationship Id="rId7" Type="http://schemas.openxmlformats.org/officeDocument/2006/relationships/image" Target="../media/image43.png"/><Relationship Id="rId12" Type="http://schemas.openxmlformats.org/officeDocument/2006/relationships/image" Target="../media/image46.png"/><Relationship Id="rId17" Type="http://schemas.openxmlformats.org/officeDocument/2006/relationships/image" Target="../media/image50.jpe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11" Type="http://schemas.microsoft.com/office/2007/relationships/hdphoto" Target="../media/hdphoto15.wdp"/><Relationship Id="rId5" Type="http://schemas.microsoft.com/office/2007/relationships/hdphoto" Target="../media/hdphoto13.wdp"/><Relationship Id="rId15" Type="http://schemas.openxmlformats.org/officeDocument/2006/relationships/image" Target="../media/image48.png"/><Relationship Id="rId10" Type="http://schemas.openxmlformats.org/officeDocument/2006/relationships/image" Target="../media/image45.png"/><Relationship Id="rId4" Type="http://schemas.openxmlformats.org/officeDocument/2006/relationships/image" Target="../media/image41.png"/><Relationship Id="rId9" Type="http://schemas.openxmlformats.org/officeDocument/2006/relationships/image" Target="../media/image44.png"/><Relationship Id="rId1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2.png"/><Relationship Id="rId7" Type="http://schemas.openxmlformats.org/officeDocument/2006/relationships/image" Target="../media/image5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53.png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 bwMode="auto">
          <a:xfrm>
            <a:off x="6823293" y="-2"/>
            <a:ext cx="5404689" cy="6874716"/>
            <a:chOff x="6823293" y="-2"/>
            <a:chExt cx="5404689" cy="6874716"/>
          </a:xfrm>
        </p:grpSpPr>
        <p:sp>
          <p:nvSpPr>
            <p:cNvPr id="4" name="Прямоугольник 7"/>
            <p:cNvSpPr/>
            <p:nvPr/>
          </p:nvSpPr>
          <p:spPr bwMode="auto">
            <a:xfrm>
              <a:off x="6826613" y="2345380"/>
              <a:ext cx="5398049" cy="4529333"/>
            </a:xfrm>
            <a:prstGeom prst="rect">
              <a:avLst/>
            </a:prstGeom>
            <a:solidFill>
              <a:srgbClr val="FFAC00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FCAF17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5" name="Прямоугольник 10"/>
            <p:cNvSpPr/>
            <p:nvPr/>
          </p:nvSpPr>
          <p:spPr bwMode="auto">
            <a:xfrm>
              <a:off x="6826614" y="-2"/>
              <a:ext cx="5398048" cy="2345384"/>
            </a:xfrm>
            <a:prstGeom prst="rect">
              <a:avLst/>
            </a:prstGeom>
            <a:solidFill>
              <a:srgbClr val="9F00FF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8F00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6" name="Прямоугольник 9"/>
            <p:cNvSpPr/>
            <p:nvPr/>
          </p:nvSpPr>
          <p:spPr bwMode="auto">
            <a:xfrm>
              <a:off x="8818529" y="-2"/>
              <a:ext cx="3406131" cy="4274948"/>
            </a:xfrm>
            <a:prstGeom prst="rect">
              <a:avLst/>
            </a:prstGeom>
            <a:solidFill>
              <a:srgbClr val="FBB3C1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B5D8E1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 bwMode="auto">
            <a:xfrm>
              <a:off x="9233902" y="123825"/>
              <a:ext cx="2678848" cy="2047452"/>
            </a:xfrm>
            <a:prstGeom prst="rect">
              <a:avLst/>
            </a:prstGeom>
          </p:spPr>
        </p:pic>
        <p:pic>
          <p:nvPicPr>
            <p:cNvPr id="9" name="Picture 5"/>
            <p:cNvPicPr>
              <a:picLocks noChangeAspect="1" noChangeArrowheads="1"/>
            </p:cNvPicPr>
            <p:nvPr/>
          </p:nvPicPr>
          <p:blipFill>
            <a:blip r:embed="rId3"/>
            <a:stretch>
              <a:fillRect/>
            </a:stretch>
          </p:blipFill>
          <p:spPr bwMode="auto">
            <a:xfrm>
              <a:off x="8818529" y="2353743"/>
              <a:ext cx="3409453" cy="4520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Прямоугольник 13"/>
            <p:cNvSpPr/>
            <p:nvPr/>
          </p:nvSpPr>
          <p:spPr bwMode="auto">
            <a:xfrm>
              <a:off x="6823293" y="5359336"/>
              <a:ext cx="1995237" cy="1514425"/>
            </a:xfrm>
            <a:prstGeom prst="rect">
              <a:avLst/>
            </a:prstGeom>
            <a:solidFill>
              <a:srgbClr val="FF2F2D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>
                <a:defRPr>
                  <a:solidFill>
                    <a:srgbClr val="FD493D"/>
                  </a:solidFill>
                  <a:latin typeface="Helvetica Neue" panose="02000503000000020004"/>
                  <a:ea typeface="Helvetica Neue" panose="02000503000000020004"/>
                  <a:cs typeface="Helvetica Neue" panose="02000503000000020004"/>
                </a:defRPr>
              </a:pPr>
              <a:endParaRPr/>
            </a:p>
          </p:txBody>
        </p:sp>
      </p:grpSp>
      <p:pic>
        <p:nvPicPr>
          <p:cNvPr id="11" name="Рисунок 10" descr="Изображение выглядит как текст, снимок экрана, Шрифт, графический дизайн&#10;&#10;Автоматически созданное описание"/>
          <p:cNvPicPr>
            <a:picLocks noChangeAspect="1"/>
          </p:cNvPicPr>
          <p:nvPr/>
        </p:nvPicPr>
        <p:blipFill>
          <a:blip r:embed="rId4"/>
          <a:srcRect r="73162" b="80321"/>
          <a:stretch>
            <a:fillRect/>
          </a:stretch>
        </p:blipFill>
        <p:spPr bwMode="auto">
          <a:xfrm>
            <a:off x="0" y="0"/>
            <a:ext cx="3272118" cy="134962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 bwMode="auto">
          <a:xfrm>
            <a:off x="159910" y="5155955"/>
            <a:ext cx="47479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935" marR="158115" algn="just">
              <a:spcAft>
                <a:spcPts val="0"/>
              </a:spcAft>
              <a:defRPr/>
            </a:pPr>
            <a:r>
              <a:rPr 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Прядезников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 Б.Ю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.</a:t>
            </a:r>
          </a:p>
          <a:p>
            <a:pPr marL="114935" marR="158115" algn="just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–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Semibold"/>
                <a:ea typeface="Times New Roman" panose="02020603050405020304"/>
                <a:cs typeface="Segoe UI Semibold"/>
              </a:rPr>
              <a:t>Генеральный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bold"/>
                <a:ea typeface="Times New Roman" panose="02020603050405020304"/>
                <a:cs typeface="Segoe UI Semibold"/>
              </a:rPr>
              <a:t>директор</a:t>
            </a:r>
            <a:endParaRPr lang="ru-RU" spc="-20" dirty="0">
              <a:solidFill>
                <a:schemeClr val="tx1">
                  <a:lumMod val="65000"/>
                  <a:lumOff val="35000"/>
                </a:schemeClr>
              </a:solidFill>
              <a:latin typeface="Segoe UI Semibold"/>
              <a:cs typeface="Segoe UI Semibold"/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159910" y="6095295"/>
            <a:ext cx="137788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935" marR="158115">
              <a:spcAft>
                <a:spcPts val="0"/>
              </a:spcAft>
              <a:defRPr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/>
                <a:ea typeface="Times New Roman" panose="02020603050405020304"/>
                <a:cs typeface="Segoe UI"/>
              </a:rPr>
              <a:t>2024 г.</a:t>
            </a:r>
            <a:endParaRPr lang="ru-RU" sz="1600" spc="-20" dirty="0">
              <a:solidFill>
                <a:schemeClr val="tx1">
                  <a:lumMod val="75000"/>
                  <a:lumOff val="25000"/>
                </a:schemeClr>
              </a:solidFill>
              <a:latin typeface="Segoe UI"/>
              <a:cs typeface="Segoe UI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87956" y="2546032"/>
            <a:ext cx="6325280" cy="20621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ru-RU" sz="2000" b="1" cap="all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Композитный </a:t>
            </a:r>
            <a:r>
              <a:rPr lang="ru-RU" sz="2000" b="1" cap="al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материал </a:t>
            </a:r>
            <a:r>
              <a:rPr lang="ru-RU" sz="2000" b="1" cap="all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2000" b="1" cap="al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регулируемыми </a:t>
            </a:r>
            <a:r>
              <a:rPr lang="ru-RU" sz="2000" b="1" cap="all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теплоотводящими </a:t>
            </a:r>
            <a:r>
              <a:rPr lang="ru-RU" sz="2000" b="1" cap="al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свойствами </a:t>
            </a:r>
            <a:r>
              <a:rPr lang="ru-RU" sz="2000" b="1" cap="all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2000" b="1" cap="al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радиатора охлаждения, теплоотвода </a:t>
            </a:r>
            <a:r>
              <a:rPr lang="ru-RU" sz="2000" b="1" cap="all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светодиодов </a:t>
            </a:r>
          </a:p>
          <a:p>
            <a:pPr algn="ctr"/>
            <a:endParaRPr lang="ru-RU" sz="2400" b="1" cap="all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sz="2400" b="1" cap="all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ООО «</a:t>
            </a:r>
            <a:r>
              <a:rPr lang="ru-RU" sz="2400" b="1" cap="all" dirty="0" err="1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ТексАйс</a:t>
            </a:r>
            <a:r>
              <a:rPr lang="ru-RU" sz="2400" b="1" cap="all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2400" b="1" cap="all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685" b="90685" l="685" r="9301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8399" y="2914200"/>
            <a:ext cx="3569853" cy="35698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0" y="6518708"/>
            <a:ext cx="565608" cy="369332"/>
          </a:xfrm>
          <a:prstGeom prst="rect">
            <a:avLst/>
          </a:prstGeom>
          <a:solidFill>
            <a:srgbClr val="5D4596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grpSp>
        <p:nvGrpSpPr>
          <p:cNvPr id="34" name="Группа 33"/>
          <p:cNvGrpSpPr/>
          <p:nvPr/>
        </p:nvGrpSpPr>
        <p:grpSpPr bwMode="auto">
          <a:xfrm>
            <a:off x="0" y="138069"/>
            <a:ext cx="11609666" cy="850135"/>
            <a:chOff x="-1" y="147541"/>
            <a:chExt cx="11609666" cy="850135"/>
          </a:xfrm>
        </p:grpSpPr>
        <p:pic>
          <p:nvPicPr>
            <p:cNvPr id="36" name="Объект 15" descr="Изображение выглядит как текст, снимок экрана, белый, линия&#10;&#10;Автоматически созданное описание"/>
            <p:cNvPicPr>
              <a:picLocks noChangeAspect="1"/>
            </p:cNvPicPr>
            <p:nvPr/>
          </p:nvPicPr>
          <p:blipFill>
            <a:blip r:embed="rId3"/>
            <a:srcRect l="24107" b="88072"/>
            <a:stretch>
              <a:fillRect/>
            </a:stretch>
          </p:blipFill>
          <p:spPr bwMode="auto">
            <a:xfrm rot="10800000">
              <a:off x="-1" y="178022"/>
              <a:ext cx="9252857" cy="817958"/>
            </a:xfrm>
            <a:prstGeom prst="rect">
              <a:avLst/>
            </a:prstGeom>
          </p:spPr>
        </p:pic>
        <p:pic>
          <p:nvPicPr>
            <p:cNvPr id="37" name="Объект 15" descr="Изображение выглядит как текст, снимок экрана, белый, линия&#10;&#10;Автоматически созданное описание"/>
            <p:cNvPicPr>
              <a:picLocks noChangeAspect="1"/>
            </p:cNvPicPr>
            <p:nvPr/>
          </p:nvPicPr>
          <p:blipFill>
            <a:blip r:embed="rId3"/>
            <a:srcRect t="1284" r="79553" b="85467"/>
            <a:stretch>
              <a:fillRect/>
            </a:stretch>
          </p:blipFill>
          <p:spPr bwMode="auto">
            <a:xfrm>
              <a:off x="9277240" y="147541"/>
              <a:ext cx="2332425" cy="850135"/>
            </a:xfrm>
            <a:prstGeom prst="rect">
              <a:avLst/>
            </a:prstGeom>
          </p:spPr>
        </p:pic>
      </p:grpSp>
      <p:sp>
        <p:nvSpPr>
          <p:cNvPr id="44" name="Заголовок 1"/>
          <p:cNvSpPr txBox="1"/>
          <p:nvPr/>
        </p:nvSpPr>
        <p:spPr bwMode="auto">
          <a:xfrm>
            <a:off x="282804" y="159817"/>
            <a:ext cx="8380413" cy="817562"/>
          </a:xfrm>
          <a:prstGeom prst="rect">
            <a:avLst/>
          </a:prstGeom>
        </p:spPr>
        <p:txBody>
          <a:bodyPr vert="horz" lIns="91440" tIns="45720" rIns="288000" bIns="45720" rtlCol="0" anchor="ctr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РЕЗЮМЕ ПРОЕКТА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2631715"/>
              </p:ext>
            </p:extLst>
          </p:nvPr>
        </p:nvGraphicFramePr>
        <p:xfrm>
          <a:off x="282804" y="1062566"/>
          <a:ext cx="11762657" cy="5679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65804">
                  <a:extLst>
                    <a:ext uri="{9D8B030D-6E8A-4147-A177-3AD203B41FA5}">
                      <a16:colId xmlns:a16="http://schemas.microsoft.com/office/drawing/2014/main" val="4013169984"/>
                    </a:ext>
                  </a:extLst>
                </a:gridCol>
                <a:gridCol w="4173799">
                  <a:extLst>
                    <a:ext uri="{9D8B030D-6E8A-4147-A177-3AD203B41FA5}">
                      <a16:colId xmlns:a16="http://schemas.microsoft.com/office/drawing/2014/main" val="3162632335"/>
                    </a:ext>
                  </a:extLst>
                </a:gridCol>
                <a:gridCol w="5823054">
                  <a:extLst>
                    <a:ext uri="{9D8B030D-6E8A-4147-A177-3AD203B41FA5}">
                      <a16:colId xmlns:a16="http://schemas.microsoft.com/office/drawing/2014/main" val="1523625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Цель проекта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Fira Sans Light" panose="020B0403050000020004" pitchFamily="34" charset="0"/>
                          <a:cs typeface="Arial" panose="020B0604020202020204" pitchFamily="34" charset="0"/>
                        </a:rPr>
                        <a:t>Разработка технологии создания композитного материала с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Fira Sans Light" panose="020B0403050000020004" pitchFamily="34" charset="0"/>
                          <a:cs typeface="Arial" panose="020B0604020202020204" pitchFamily="34" charset="0"/>
                        </a:rPr>
                        <a:t>теплорассеивающими</a:t>
                      </a:r>
                      <a:r>
                        <a:rPr lang="en-US" altLang="ru-RU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Fira Sans Light" panose="020B0403050000020004" pitchFamily="34" charset="0"/>
                          <a:cs typeface="Arial" panose="020B0604020202020204" pitchFamily="34" charset="0"/>
                        </a:rPr>
                        <a:t>*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Fira Sans Light" panose="020B0403050000020004" pitchFamily="34" charset="0"/>
                          <a:cs typeface="Arial" panose="020B0604020202020204" pitchFamily="34" charset="0"/>
                        </a:rPr>
                        <a:t> свойствами (далее - ТРПК) для изготовления радиатора охлаждения, теплоотвода светодиодов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951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Текущий статус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ü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Получен макетный образец компаунда ТРПК для радиаторов охлаждения 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ü"/>
                      </a:pP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Проведен анализ рынка теплорассеивающих полимерных композитов. 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ü"/>
                      </a:pP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Получен запрос на тестирование продукта от 3-х компаний.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ü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Сформировано ТЗ на изготовление компаунда ТРПК и начальная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версия бизнес-модели проекта 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ü"/>
                      </a:pP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Сформулированы базовые требования к производству компаундов 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ТРПК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Создано Ноу-Хау 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«Лабораторный технологический регламент на производство теплорассеивающего компаунда»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Изготовлен тестовый образец компаунда ТРПК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ü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Подписаны соглашения о тестировании и переданы пробные образцы ТРПК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ü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Продажа тестовых образцов компаунда ТРПК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911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Задача на</a:t>
                      </a: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 этап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Протоколы натурных испытаний Продукта (компаунд для изготовления радиаторов охлаждения) в количестве не менее 3-х штук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Подготовлены календарный план-график и нормативно-техническая документация к сертификации продукции</a:t>
                      </a:r>
                      <a:endParaRPr lang="ru-RU" sz="14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495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Участники и партнеры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</a:t>
                      </a: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"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Стартап-студия</a:t>
                      </a: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БФУ" -основной инвестор, Лаборатория 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SmartTextiles </a:t>
                      </a: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БФУ – научно-техническая база, ООО "ПЦ "ЭЛЕМЕНТПРО« (ЦНН) – контрактное производство </a:t>
                      </a:r>
                      <a:endParaRPr lang="ru-RU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750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Команда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Прядезников Борис – генеральный директор, </a:t>
                      </a:r>
                      <a:r>
                        <a:rPr lang="ru-RU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м.н.с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БФУ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Молоканов Георгий – инженер, </a:t>
                      </a:r>
                      <a:r>
                        <a:rPr lang="ru-RU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н.с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БФУ</a:t>
                      </a:r>
                    </a:p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Шульгин Алексей – технолог, инженер БФУ</a:t>
                      </a:r>
                    </a:p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Прядезникова Айлита – 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аналитик, магистрант БФУ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Молоканова</a:t>
                      </a: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Москалюк)</a:t>
                      </a: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Ольга – научный</a:t>
                      </a: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руководитель, к.т.н., доцент, с.н.с., зав. лаборатории БФУ</a:t>
                      </a:r>
                      <a:endParaRPr lang="ru-RU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855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 реализации</a:t>
                      </a:r>
                      <a:endParaRPr lang="ru-RU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390" marR="68390" marT="0" marB="0"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этап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(10 месяцев)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390" marR="6839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этап (4 месяцев)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83177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Инвестиции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390" marR="68390" marT="0" marB="0"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4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0,5 млн руб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390" marR="6839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</a:t>
                      </a:r>
                      <a:r>
                        <a:rPr lang="ru-RU" sz="14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млн руб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00147894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0" y="6518708"/>
            <a:ext cx="565608" cy="369332"/>
          </a:xfrm>
          <a:prstGeom prst="rect">
            <a:avLst/>
          </a:prstGeom>
          <a:solidFill>
            <a:srgbClr val="5D4596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grpSp>
        <p:nvGrpSpPr>
          <p:cNvPr id="34" name="Группа 33"/>
          <p:cNvGrpSpPr/>
          <p:nvPr/>
        </p:nvGrpSpPr>
        <p:grpSpPr bwMode="auto">
          <a:xfrm>
            <a:off x="0" y="138069"/>
            <a:ext cx="11609666" cy="850135"/>
            <a:chOff x="-1" y="147541"/>
            <a:chExt cx="11609666" cy="850135"/>
          </a:xfrm>
        </p:grpSpPr>
        <p:pic>
          <p:nvPicPr>
            <p:cNvPr id="36" name="Объект 15" descr="Изображение выглядит как текст, снимок экрана, белый, линия&#10;&#10;Автоматически созданное описание"/>
            <p:cNvPicPr>
              <a:picLocks noChangeAspect="1"/>
            </p:cNvPicPr>
            <p:nvPr/>
          </p:nvPicPr>
          <p:blipFill>
            <a:blip r:embed="rId3"/>
            <a:srcRect l="24107" b="88072"/>
            <a:stretch>
              <a:fillRect/>
            </a:stretch>
          </p:blipFill>
          <p:spPr bwMode="auto">
            <a:xfrm rot="10800000">
              <a:off x="-1" y="178022"/>
              <a:ext cx="9252857" cy="817958"/>
            </a:xfrm>
            <a:prstGeom prst="rect">
              <a:avLst/>
            </a:prstGeom>
          </p:spPr>
        </p:pic>
        <p:pic>
          <p:nvPicPr>
            <p:cNvPr id="37" name="Объект 15" descr="Изображение выглядит как текст, снимок экрана, белый, линия&#10;&#10;Автоматически созданное описание"/>
            <p:cNvPicPr>
              <a:picLocks noChangeAspect="1"/>
            </p:cNvPicPr>
            <p:nvPr/>
          </p:nvPicPr>
          <p:blipFill>
            <a:blip r:embed="rId3"/>
            <a:srcRect t="1284" r="79553" b="85467"/>
            <a:stretch>
              <a:fillRect/>
            </a:stretch>
          </p:blipFill>
          <p:spPr bwMode="auto">
            <a:xfrm>
              <a:off x="9277240" y="147541"/>
              <a:ext cx="2332425" cy="850135"/>
            </a:xfrm>
            <a:prstGeom prst="rect">
              <a:avLst/>
            </a:prstGeom>
          </p:spPr>
        </p:pic>
      </p:grpSp>
      <p:sp>
        <p:nvSpPr>
          <p:cNvPr id="44" name="Заголовок 1"/>
          <p:cNvSpPr txBox="1"/>
          <p:nvPr/>
        </p:nvSpPr>
        <p:spPr bwMode="auto">
          <a:xfrm>
            <a:off x="282804" y="159817"/>
            <a:ext cx="8380413" cy="817562"/>
          </a:xfrm>
          <a:prstGeom prst="rect">
            <a:avLst/>
          </a:prstGeom>
        </p:spPr>
        <p:txBody>
          <a:bodyPr vert="horz" lIns="91440" tIns="45720" rIns="288000" bIns="45720" rtlCol="0" anchor="ctr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АКТУАЛЬНОСТЬ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655240" y="1358354"/>
            <a:ext cx="5195234" cy="1600438"/>
          </a:xfrm>
          <a:prstGeom prst="rect">
            <a:avLst/>
          </a:prstGeom>
          <a:ln>
            <a:solidFill>
              <a:srgbClr val="5D4596"/>
            </a:solidFill>
          </a:ln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*Около 70%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потребляемой лампочкой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энергии выделяется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 виде тепла. Из-за перегрева: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уменьшается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эффективность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работы лампы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снижается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интенсивность света;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деградирует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люминофор;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понижается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напряжение;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меняется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световая температура источников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света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655240" y="3328942"/>
            <a:ext cx="5222576" cy="2677656"/>
          </a:xfrm>
          <a:prstGeom prst="rect">
            <a:avLst/>
          </a:prstGeom>
          <a:ln>
            <a:solidFill>
              <a:srgbClr val="5D4596"/>
            </a:solidFill>
          </a:ln>
        </p:spPr>
        <p:txBody>
          <a:bodyPr wrap="square">
            <a:spAutoFit/>
          </a:bodyPr>
          <a:lstStyle/>
          <a:p>
            <a:r>
              <a:rPr lang="ru-RU" sz="1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</a:p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✅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Оптимизировать охлаждение светодиодных лампочек для предотвращения перегрева. </a:t>
            </a: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✅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Улучшение конструкции для эффективного отвода тепла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sz="14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✅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Использование теплопроводящих материалов. </a:t>
            </a: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Выгоды</a:t>
            </a:r>
            <a:r>
              <a:rPr lang="ru-RU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ru-RU" sz="14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 smtClean="0">
                <a:solidFill>
                  <a:srgbClr val="5D45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💡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Повышение эффективности работы лампочек. </a:t>
            </a: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 smtClean="0">
                <a:solidFill>
                  <a:srgbClr val="5D45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💡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Сохранение интенсивности света. </a:t>
            </a: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solidFill>
                  <a:srgbClr val="5D45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💡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Увеличение срока службы светодиодных источников света. </a:t>
            </a: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solidFill>
                  <a:srgbClr val="5D45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💡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Снижение энергопотребления и экономия на электроэнергии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Examples of LED cooling solutions: a) Commercial LED bulb utilized as a...  | Download Scientific Diagra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34" y="1358354"/>
            <a:ext cx="5993466" cy="2517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esign of passive coolers for light-emitting diode lamps using topology  optimisation - ScienceDirec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53" y="3849571"/>
            <a:ext cx="6060745" cy="245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98515" y="6442959"/>
            <a:ext cx="416126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://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doi.org/10.1016/j.ijheatmasstransfer.2018.01.103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39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0" y="6518708"/>
            <a:ext cx="565608" cy="369332"/>
          </a:xfrm>
          <a:prstGeom prst="rect">
            <a:avLst/>
          </a:prstGeom>
          <a:solidFill>
            <a:srgbClr val="5D459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" name="Группа 33"/>
          <p:cNvGrpSpPr/>
          <p:nvPr/>
        </p:nvGrpSpPr>
        <p:grpSpPr bwMode="auto">
          <a:xfrm>
            <a:off x="0" y="138069"/>
            <a:ext cx="11609666" cy="850135"/>
            <a:chOff x="-1" y="147541"/>
            <a:chExt cx="11609666" cy="850135"/>
          </a:xfrm>
        </p:grpSpPr>
        <p:pic>
          <p:nvPicPr>
            <p:cNvPr id="36" name="Объект 15" descr="Изображение выглядит как текст, снимок экрана, белый, линия&#10;&#10;Автоматически созданное описание"/>
            <p:cNvPicPr>
              <a:picLocks noChangeAspect="1"/>
            </p:cNvPicPr>
            <p:nvPr/>
          </p:nvPicPr>
          <p:blipFill>
            <a:blip r:embed="rId3"/>
            <a:srcRect l="24107" b="88072"/>
            <a:stretch>
              <a:fillRect/>
            </a:stretch>
          </p:blipFill>
          <p:spPr bwMode="auto">
            <a:xfrm rot="10800000">
              <a:off x="-1" y="178022"/>
              <a:ext cx="9252857" cy="817958"/>
            </a:xfrm>
            <a:prstGeom prst="rect">
              <a:avLst/>
            </a:prstGeom>
          </p:spPr>
        </p:pic>
        <p:pic>
          <p:nvPicPr>
            <p:cNvPr id="37" name="Объект 15" descr="Изображение выглядит как текст, снимок экрана, белый, линия&#10;&#10;Автоматически созданное описание"/>
            <p:cNvPicPr>
              <a:picLocks noChangeAspect="1"/>
            </p:cNvPicPr>
            <p:nvPr/>
          </p:nvPicPr>
          <p:blipFill>
            <a:blip r:embed="rId3"/>
            <a:srcRect t="1284" r="79553" b="85467"/>
            <a:stretch>
              <a:fillRect/>
            </a:stretch>
          </p:blipFill>
          <p:spPr bwMode="auto">
            <a:xfrm>
              <a:off x="9277240" y="147541"/>
              <a:ext cx="2332425" cy="850135"/>
            </a:xfrm>
            <a:prstGeom prst="rect">
              <a:avLst/>
            </a:prstGeom>
          </p:spPr>
        </p:pic>
      </p:grpSp>
      <p:sp>
        <p:nvSpPr>
          <p:cNvPr id="44" name="Заголовок 1"/>
          <p:cNvSpPr txBox="1"/>
          <p:nvPr/>
        </p:nvSpPr>
        <p:spPr bwMode="auto">
          <a:xfrm>
            <a:off x="282804" y="159817"/>
            <a:ext cx="8380413" cy="817562"/>
          </a:xfrm>
          <a:prstGeom prst="rect">
            <a:avLst/>
          </a:prstGeom>
        </p:spPr>
        <p:txBody>
          <a:bodyPr vert="horz" lIns="91440" tIns="45720" rIns="288000" bIns="45720" rtlCol="0" anchor="ctr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АКТУАЛЬНОСТЬ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70" y="3257991"/>
            <a:ext cx="1937381" cy="158774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951" y="3369919"/>
            <a:ext cx="1880743" cy="1506064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82339" y="4857080"/>
            <a:ext cx="494071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Алюминиевые радиаторы для </a:t>
            </a:r>
            <a:r>
              <a:rPr lang="en-US" sz="1600" b="1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LED </a:t>
            </a:r>
            <a:r>
              <a:rPr lang="ru-RU" sz="1600" b="1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освещения</a:t>
            </a:r>
          </a:p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Минусы: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Большой вес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Высокая себестоимость изготовления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Возможность коррозии в агрессивных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средах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5222293" y="4613548"/>
            <a:ext cx="1780703" cy="1117963"/>
            <a:chOff x="9359777" y="4719775"/>
            <a:chExt cx="3190080" cy="1493607"/>
          </a:xfrm>
        </p:grpSpPr>
        <p:sp>
          <p:nvSpPr>
            <p:cNvPr id="17" name="Стрелка вправо 16"/>
            <p:cNvSpPr/>
            <p:nvPr/>
          </p:nvSpPr>
          <p:spPr>
            <a:xfrm>
              <a:off x="9359777" y="4719775"/>
              <a:ext cx="3190080" cy="1493607"/>
            </a:xfrm>
            <a:prstGeom prst="rightArrow">
              <a:avLst/>
            </a:prstGeom>
            <a:solidFill>
              <a:srgbClr val="5D459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9359777" y="5123082"/>
              <a:ext cx="2737912" cy="6167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Решение</a:t>
              </a:r>
              <a:endPara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" name="Прямоугольник 18"/>
          <p:cNvSpPr/>
          <p:nvPr/>
        </p:nvSpPr>
        <p:spPr>
          <a:xfrm>
            <a:off x="7313109" y="4857080"/>
            <a:ext cx="48088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Радиаторы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из ТРПК для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LED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освещения </a:t>
            </a:r>
            <a:endParaRPr 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i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Преимущества:</a:t>
            </a: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Легкий вес</a:t>
            </a: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Низкая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себестоимость изготовления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Химстойкость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558" b="96931" l="635" r="98413">
                        <a14:foregroundMark x1="35556" y1="12020" x2="58254" y2="12276"/>
                        <a14:foregroundMark x1="57619" y1="10997" x2="45079" y2="10230"/>
                        <a14:foregroundMark x1="50159" y1="10230" x2="30159" y2="140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43822" y="3627896"/>
            <a:ext cx="1726900" cy="1071774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9317" y="3481100"/>
            <a:ext cx="1476323" cy="1375980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565608" y="6223778"/>
            <a:ext cx="6210354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https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://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www.businessresearchinsights.com/market-reports/led-thermal-products-market-100037</a:t>
            </a:r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**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https://at-machining.com/ru/industry/aluminum-heat-sink-manufacturing-services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/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https://doi.org/10.1016/j.ijheatmasstransfer.2018.01.103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551526" y="1138661"/>
            <a:ext cx="3805619" cy="1987319"/>
            <a:chOff x="282804" y="1138661"/>
            <a:chExt cx="3918402" cy="2155096"/>
          </a:xfrm>
        </p:grpSpPr>
        <p:graphicFrame>
          <p:nvGraphicFramePr>
            <p:cNvPr id="23" name="Диаграмма 2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454546720"/>
                </p:ext>
              </p:extLst>
            </p:nvPr>
          </p:nvGraphicFramePr>
          <p:xfrm>
            <a:off x="282804" y="1138661"/>
            <a:ext cx="3918402" cy="215509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2"/>
            </a:graphicData>
          </a:graphic>
        </p:graphicFrame>
        <p:sp>
          <p:nvSpPr>
            <p:cNvPr id="2" name="TextBox 1"/>
            <p:cNvSpPr txBox="1"/>
            <p:nvPr/>
          </p:nvSpPr>
          <p:spPr>
            <a:xfrm rot="20972784">
              <a:off x="1661746" y="2216209"/>
              <a:ext cx="13100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r>
                <a:rPr lang="ru-R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6% </a:t>
              </a:r>
              <a:r>
                <a:rPr 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CAGR</a:t>
              </a:r>
              <a:endParaRPr lang="ru-RU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13"/>
          <a:srcRect r="16536"/>
          <a:stretch/>
        </p:blipFill>
        <p:spPr>
          <a:xfrm>
            <a:off x="5086999" y="1400473"/>
            <a:ext cx="1961524" cy="153482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14"/>
          <a:srcRect r="22815"/>
          <a:stretch/>
        </p:blipFill>
        <p:spPr>
          <a:xfrm>
            <a:off x="7193512" y="1400472"/>
            <a:ext cx="1961526" cy="153482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15"/>
          <a:srcRect l="9464" r="13210"/>
          <a:stretch/>
        </p:blipFill>
        <p:spPr>
          <a:xfrm>
            <a:off x="9277241" y="1400472"/>
            <a:ext cx="1904940" cy="1534821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5086999" y="986509"/>
            <a:ext cx="5868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**Основные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типы производства алюминиевых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радиаторов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080286" y="2940727"/>
            <a:ext cx="19975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Литье под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давлением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579512" y="2936473"/>
            <a:ext cx="10342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Экструзия</a:t>
            </a:r>
            <a:endParaRPr lang="ru-RU" sz="140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9155038" y="2941040"/>
            <a:ext cx="2297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Обработка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CNC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53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0" y="6518708"/>
            <a:ext cx="565608" cy="369332"/>
          </a:xfrm>
          <a:prstGeom prst="rect">
            <a:avLst/>
          </a:prstGeom>
          <a:solidFill>
            <a:srgbClr val="5D4596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grpSp>
        <p:nvGrpSpPr>
          <p:cNvPr id="34" name="Группа 33"/>
          <p:cNvGrpSpPr/>
          <p:nvPr/>
        </p:nvGrpSpPr>
        <p:grpSpPr bwMode="auto">
          <a:xfrm>
            <a:off x="0" y="138069"/>
            <a:ext cx="11609666" cy="850135"/>
            <a:chOff x="-1" y="147541"/>
            <a:chExt cx="11609666" cy="850135"/>
          </a:xfrm>
        </p:grpSpPr>
        <p:pic>
          <p:nvPicPr>
            <p:cNvPr id="36" name="Объект 15" descr="Изображение выглядит как текст, снимок экрана, белый, линия&#10;&#10;Автоматически созданное описание"/>
            <p:cNvPicPr>
              <a:picLocks noChangeAspect="1"/>
            </p:cNvPicPr>
            <p:nvPr/>
          </p:nvPicPr>
          <p:blipFill>
            <a:blip r:embed="rId3"/>
            <a:srcRect l="24107" b="88072"/>
            <a:stretch>
              <a:fillRect/>
            </a:stretch>
          </p:blipFill>
          <p:spPr bwMode="auto">
            <a:xfrm rot="10800000">
              <a:off x="-1" y="178022"/>
              <a:ext cx="9252857" cy="817958"/>
            </a:xfrm>
            <a:prstGeom prst="rect">
              <a:avLst/>
            </a:prstGeom>
          </p:spPr>
        </p:pic>
        <p:pic>
          <p:nvPicPr>
            <p:cNvPr id="37" name="Объект 15" descr="Изображение выглядит как текст, снимок экрана, белый, линия&#10;&#10;Автоматически созданное описание"/>
            <p:cNvPicPr>
              <a:picLocks noChangeAspect="1"/>
            </p:cNvPicPr>
            <p:nvPr/>
          </p:nvPicPr>
          <p:blipFill>
            <a:blip r:embed="rId3"/>
            <a:srcRect t="1284" r="79553" b="85467"/>
            <a:stretch>
              <a:fillRect/>
            </a:stretch>
          </p:blipFill>
          <p:spPr bwMode="auto">
            <a:xfrm>
              <a:off x="9277240" y="147541"/>
              <a:ext cx="2332425" cy="850135"/>
            </a:xfrm>
            <a:prstGeom prst="rect">
              <a:avLst/>
            </a:prstGeom>
          </p:spPr>
        </p:pic>
      </p:grpSp>
      <p:sp>
        <p:nvSpPr>
          <p:cNvPr id="44" name="Заголовок 1"/>
          <p:cNvSpPr txBox="1"/>
          <p:nvPr/>
        </p:nvSpPr>
        <p:spPr bwMode="auto">
          <a:xfrm>
            <a:off x="282804" y="159817"/>
            <a:ext cx="8380413" cy="817562"/>
          </a:xfrm>
          <a:prstGeom prst="rect">
            <a:avLst/>
          </a:prstGeom>
        </p:spPr>
        <p:txBody>
          <a:bodyPr vert="horz" lIns="91440" tIns="45720" rIns="288000" bIns="45720" rtlCol="0" anchor="ctr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ПРОДУКТ/РЫНОК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02370" y="4596105"/>
            <a:ext cx="7860323" cy="1663851"/>
          </a:xfrm>
          <a:prstGeom prst="ellipse">
            <a:avLst/>
          </a:prstGeom>
          <a:solidFill>
            <a:srgbClr val="EAE6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96768" y="4754218"/>
            <a:ext cx="4718280" cy="1303048"/>
          </a:xfrm>
          <a:prstGeom prst="ellipse">
            <a:avLst/>
          </a:prstGeom>
          <a:solidFill>
            <a:srgbClr val="D3C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191166" y="4920352"/>
            <a:ext cx="2675273" cy="952628"/>
          </a:xfrm>
          <a:prstGeom prst="ellipse">
            <a:avLst/>
          </a:prstGeom>
          <a:solidFill>
            <a:srgbClr val="C4B7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915048" y="4960852"/>
            <a:ext cx="291047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Общий объем целевого рынка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TAM</a:t>
            </a:r>
          </a:p>
          <a:p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9,55 млрд руб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801810" y="5008099"/>
            <a:ext cx="229329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Доступный объем </a:t>
            </a: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рынка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SAM</a:t>
            </a: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2,38 млрд руб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41391" y="5063015"/>
            <a:ext cx="229329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Реально достижимый объем рынка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SOM</a:t>
            </a:r>
          </a:p>
          <a:p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119 млн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2804" y="1113800"/>
            <a:ext cx="11575449" cy="1512000"/>
          </a:xfrm>
          <a:prstGeom prst="rect">
            <a:avLst/>
          </a:prstGeom>
          <a:noFill/>
          <a:ln>
            <a:solidFill>
              <a:srgbClr val="5D4596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325040" y="4920352"/>
            <a:ext cx="20254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Общая выручка 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2022 год </a:t>
            </a: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955 млрд руб.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8250971" y="4816779"/>
            <a:ext cx="3078523" cy="1056201"/>
          </a:xfrm>
          <a:prstGeom prst="rect">
            <a:avLst/>
          </a:prstGeom>
          <a:noFill/>
          <a:ln w="28575">
            <a:solidFill>
              <a:srgbClr val="5D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2" descr="Пластик – Бесплатные иконки: стрелы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846" y="4953200"/>
            <a:ext cx="798149" cy="798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265519" y="4465282"/>
            <a:ext cx="30494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Пластмассовые изделия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171798" y="4196966"/>
            <a:ext cx="4317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Потенциальный рынок ТРПК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80373" y="2919782"/>
            <a:ext cx="16778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LED </a:t>
            </a:r>
            <a:r>
              <a:rPr lang="ru-RU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освещение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068434" y="2924520"/>
            <a:ext cx="16696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Электроника</a:t>
            </a:r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982966" y="2941529"/>
            <a:ext cx="22669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Сетевое оборудование 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7292366" y="2967411"/>
            <a:ext cx="24711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Аккумуляторные батареи</a:t>
            </a:r>
            <a:endParaRPr lang="ru-RU" sz="14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9644194" y="2973167"/>
            <a:ext cx="22140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Солнечные батареи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2633" y="3260112"/>
            <a:ext cx="15560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Общая выручка за 2022 год </a:t>
            </a:r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100 млрд руб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Picture 2" descr="Светодиодная лампа – Бесплатные иконки: технологии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rgbClr val="5D4596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469" y="3357651"/>
            <a:ext cx="466511" cy="493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Прямоугольник 34"/>
          <p:cNvSpPr/>
          <p:nvPr/>
        </p:nvSpPr>
        <p:spPr>
          <a:xfrm>
            <a:off x="683469" y="3206831"/>
            <a:ext cx="1822072" cy="941624"/>
          </a:xfrm>
          <a:prstGeom prst="rect">
            <a:avLst/>
          </a:prstGeom>
          <a:noFill/>
          <a:ln>
            <a:solidFill>
              <a:srgbClr val="5D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28770" y="3270221"/>
            <a:ext cx="15468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 выручка за 2022 год </a:t>
            </a:r>
          </a:p>
          <a:p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380 млрд руб.</a:t>
            </a:r>
            <a:endParaRPr lang="ru-RU" sz="14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Picture 4" descr="электроника png | PNGWi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33" b="99167" l="1667" r="98056">
                        <a14:foregroundMark x1="13611" y1="14167" x2="21667" y2="21389"/>
                        <a14:foregroundMark x1="45556" y1="13056" x2="53889" y2="13056"/>
                        <a14:foregroundMark x1="88889" y1="14722" x2="88611" y2="22222"/>
                        <a14:foregroundMark x1="74444" y1="53333" x2="85000" y2="53611"/>
                        <a14:foregroundMark x1="72778" y1="65000" x2="83333" y2="65000"/>
                        <a14:foregroundMark x1="55556" y1="80833" x2="64444" y2="79444"/>
                        <a14:foregroundMark x1="45278" y1="78889" x2="41111" y2="80833"/>
                        <a14:foregroundMark x1="28333" y1="65556" x2="25000" y2="64722"/>
                        <a14:foregroundMark x1="27222" y1="53056" x2="24722" y2="52222"/>
                        <a14:foregroundMark x1="26667" y1="42500" x2="29444" y2="39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3193" y="3353905"/>
            <a:ext cx="437088" cy="489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/>
          <p:cNvSpPr txBox="1"/>
          <p:nvPr/>
        </p:nvSpPr>
        <p:spPr>
          <a:xfrm>
            <a:off x="5617638" y="3314962"/>
            <a:ext cx="150495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 выручка за 2022 год </a:t>
            </a:r>
          </a:p>
          <a:p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 млрд руб. </a:t>
            </a:r>
            <a:endParaRPr lang="ru-RU"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Picture 6" descr="Значок сетевой технологии изображение_Фото номер 400319947_PSD Формат  изображения_ru.lovepik.com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4167" l="7750" r="90000">
                        <a14:foregroundMark x1="40667" y1="49333" x2="34167" y2="49167"/>
                        <a14:foregroundMark x1="39417" y1="55667" x2="32250" y2="55333"/>
                        <a14:foregroundMark x1="51917" y1="73667" x2="47417" y2="73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6135" y="3230048"/>
            <a:ext cx="541796" cy="697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TextBox 47"/>
          <p:cNvSpPr txBox="1"/>
          <p:nvPr/>
        </p:nvSpPr>
        <p:spPr>
          <a:xfrm>
            <a:off x="7903680" y="3301794"/>
            <a:ext cx="15579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 выручка за 2022 год </a:t>
            </a:r>
          </a:p>
          <a:p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 млрд руб. </a:t>
            </a:r>
          </a:p>
        </p:txBody>
      </p:sp>
      <p:pic>
        <p:nvPicPr>
          <p:cNvPr id="50" name="Picture 8" descr="Аккумулятор – Бесплатные иконки: электроника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931" y="3369966"/>
            <a:ext cx="345204" cy="449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Box 50"/>
          <p:cNvSpPr txBox="1"/>
          <p:nvPr/>
        </p:nvSpPr>
        <p:spPr>
          <a:xfrm>
            <a:off x="10193076" y="3300178"/>
            <a:ext cx="16651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 выручка за 2022 год </a:t>
            </a:r>
          </a:p>
          <a:p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млрд руб. </a:t>
            </a:r>
          </a:p>
        </p:txBody>
      </p:sp>
      <p:pic>
        <p:nvPicPr>
          <p:cNvPr id="53" name="Picture 10" descr="Компьютерные иконки Солнечные батареи Солнечная энергия Солнечная энергия,  солнечная панель, другие, солнечная батарея, промышленность png | PNGWing"/>
          <p:cNvPicPr>
            <a:picLocks noChangeAspect="1" noChangeArrowheads="1"/>
          </p:cNvPicPr>
          <p:nvPr/>
        </p:nvPicPr>
        <p:blipFill>
          <a:blip r:embed="rId1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99805" l="6630" r="93587">
                        <a14:foregroundMark x1="40109" y1="47070" x2="37717" y2="47070"/>
                        <a14:foregroundMark x1="49674" y1="45898" x2="50978" y2="48242"/>
                        <a14:foregroundMark x1="61304" y1="47852" x2="62174" y2="48828"/>
                        <a14:foregroundMark x1="62500" y1="64453" x2="64239" y2="64844"/>
                        <a14:foregroundMark x1="54130" y1="62695" x2="54130" y2="62695"/>
                        <a14:foregroundMark x1="36522" y1="63477" x2="34457" y2="64844"/>
                        <a14:foregroundMark x1="49239" y1="94727" x2="51957" y2="94727"/>
                        <a14:foregroundMark x1="45870" y1="10547" x2="49457" y2="82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0577" y="3363207"/>
            <a:ext cx="697593" cy="500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Прямоугольник 59"/>
          <p:cNvSpPr/>
          <p:nvPr/>
        </p:nvSpPr>
        <p:spPr>
          <a:xfrm>
            <a:off x="3077761" y="3209131"/>
            <a:ext cx="1807206" cy="941624"/>
          </a:xfrm>
          <a:prstGeom prst="rect">
            <a:avLst/>
          </a:prstGeom>
          <a:noFill/>
          <a:ln>
            <a:solidFill>
              <a:srgbClr val="5D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5288810" y="3206831"/>
            <a:ext cx="1754641" cy="941624"/>
          </a:xfrm>
          <a:prstGeom prst="rect">
            <a:avLst/>
          </a:prstGeom>
          <a:noFill/>
          <a:ln>
            <a:solidFill>
              <a:srgbClr val="5D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7526431" y="3207276"/>
            <a:ext cx="1823215" cy="941624"/>
          </a:xfrm>
          <a:prstGeom prst="rect">
            <a:avLst/>
          </a:prstGeom>
          <a:noFill/>
          <a:ln>
            <a:solidFill>
              <a:srgbClr val="5D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9822593" y="3218896"/>
            <a:ext cx="1824672" cy="941624"/>
          </a:xfrm>
          <a:prstGeom prst="rect">
            <a:avLst/>
          </a:prstGeom>
          <a:noFill/>
          <a:ln>
            <a:solidFill>
              <a:srgbClr val="5D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Прямая со стрелкой 15"/>
          <p:cNvCxnSpPr>
            <a:stCxn id="4" idx="2"/>
            <a:endCxn id="21" idx="0"/>
          </p:cNvCxnSpPr>
          <p:nvPr/>
        </p:nvCxnSpPr>
        <p:spPr>
          <a:xfrm flipH="1">
            <a:off x="1519285" y="2625800"/>
            <a:ext cx="4551244" cy="293982"/>
          </a:xfrm>
          <a:prstGeom prst="straightConnector1">
            <a:avLst/>
          </a:prstGeom>
          <a:ln>
            <a:solidFill>
              <a:srgbClr val="5D459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>
            <a:stCxn id="4" idx="2"/>
            <a:endCxn id="23" idx="0"/>
          </p:cNvCxnSpPr>
          <p:nvPr/>
        </p:nvCxnSpPr>
        <p:spPr>
          <a:xfrm flipH="1">
            <a:off x="3903240" y="2625800"/>
            <a:ext cx="2167289" cy="298720"/>
          </a:xfrm>
          <a:prstGeom prst="straightConnector1">
            <a:avLst/>
          </a:prstGeom>
          <a:ln>
            <a:solidFill>
              <a:srgbClr val="5D459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>
            <a:stCxn id="4" idx="2"/>
          </p:cNvCxnSpPr>
          <p:nvPr/>
        </p:nvCxnSpPr>
        <p:spPr>
          <a:xfrm flipH="1">
            <a:off x="6070528" y="2625800"/>
            <a:ext cx="1" cy="338340"/>
          </a:xfrm>
          <a:prstGeom prst="straightConnector1">
            <a:avLst/>
          </a:prstGeom>
          <a:ln>
            <a:solidFill>
              <a:srgbClr val="5D459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>
            <a:stCxn id="4" idx="2"/>
            <a:endCxn id="25" idx="0"/>
          </p:cNvCxnSpPr>
          <p:nvPr/>
        </p:nvCxnSpPr>
        <p:spPr>
          <a:xfrm>
            <a:off x="6070529" y="2625800"/>
            <a:ext cx="2457398" cy="341611"/>
          </a:xfrm>
          <a:prstGeom prst="straightConnector1">
            <a:avLst/>
          </a:prstGeom>
          <a:ln>
            <a:solidFill>
              <a:srgbClr val="5D459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/>
          <p:cNvCxnSpPr>
            <a:stCxn id="4" idx="2"/>
            <a:endCxn id="26" idx="0"/>
          </p:cNvCxnSpPr>
          <p:nvPr/>
        </p:nvCxnSpPr>
        <p:spPr>
          <a:xfrm>
            <a:off x="6070529" y="2625800"/>
            <a:ext cx="4680695" cy="347367"/>
          </a:xfrm>
          <a:prstGeom prst="straightConnector1">
            <a:avLst/>
          </a:prstGeom>
          <a:ln>
            <a:solidFill>
              <a:srgbClr val="5D459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278933" y="1317709"/>
            <a:ext cx="55503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Теплорассеивающие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полимерные композиты (ТРПК) – композиты, проводящие тепло намного эффективнее обычных пластмасс. Оптимальное значение коэффициента теплопроводности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1 до 6 Вт/(м·K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8" name="Рисунок 8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950" y="1164970"/>
            <a:ext cx="2857404" cy="1421150"/>
          </a:xfrm>
          <a:prstGeom prst="rect">
            <a:avLst/>
          </a:prstGeom>
        </p:spPr>
      </p:pic>
      <p:sp>
        <p:nvSpPr>
          <p:cNvPr id="49" name="Прямоугольник 48"/>
          <p:cNvSpPr/>
          <p:nvPr/>
        </p:nvSpPr>
        <p:spPr>
          <a:xfrm>
            <a:off x="1282309" y="6458121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15" tooltip="Постоянная ссылка с использованием идентификатора цифрового объекта"/>
              </a:rPr>
              <a:t>https://doi.org/10.1016/j.phpro.2010.08.106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2" name="Рисунок 51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24996" y="1132083"/>
            <a:ext cx="2736159" cy="1450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84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0" y="6518708"/>
            <a:ext cx="565608" cy="369332"/>
          </a:xfrm>
          <a:prstGeom prst="rect">
            <a:avLst/>
          </a:prstGeom>
          <a:solidFill>
            <a:srgbClr val="5D4596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grpSp>
        <p:nvGrpSpPr>
          <p:cNvPr id="34" name="Группа 33"/>
          <p:cNvGrpSpPr/>
          <p:nvPr/>
        </p:nvGrpSpPr>
        <p:grpSpPr bwMode="auto">
          <a:xfrm>
            <a:off x="0" y="138069"/>
            <a:ext cx="11609666" cy="850135"/>
            <a:chOff x="-1" y="147541"/>
            <a:chExt cx="11609666" cy="850135"/>
          </a:xfrm>
        </p:grpSpPr>
        <p:pic>
          <p:nvPicPr>
            <p:cNvPr id="36" name="Объект 15" descr="Изображение выглядит как текст, снимок экрана, белый, линия&#10;&#10;Автоматически созданное описание"/>
            <p:cNvPicPr>
              <a:picLocks noChangeAspect="1"/>
            </p:cNvPicPr>
            <p:nvPr/>
          </p:nvPicPr>
          <p:blipFill>
            <a:blip r:embed="rId3"/>
            <a:srcRect l="24107" b="88072"/>
            <a:stretch>
              <a:fillRect/>
            </a:stretch>
          </p:blipFill>
          <p:spPr bwMode="auto">
            <a:xfrm rot="10800000">
              <a:off x="-1" y="178022"/>
              <a:ext cx="9252857" cy="817958"/>
            </a:xfrm>
            <a:prstGeom prst="rect">
              <a:avLst/>
            </a:prstGeom>
          </p:spPr>
        </p:pic>
        <p:pic>
          <p:nvPicPr>
            <p:cNvPr id="37" name="Объект 15" descr="Изображение выглядит как текст, снимок экрана, белый, линия&#10;&#10;Автоматически созданное описание"/>
            <p:cNvPicPr>
              <a:picLocks noChangeAspect="1"/>
            </p:cNvPicPr>
            <p:nvPr/>
          </p:nvPicPr>
          <p:blipFill>
            <a:blip r:embed="rId3"/>
            <a:srcRect t="1284" r="79553" b="85467"/>
            <a:stretch>
              <a:fillRect/>
            </a:stretch>
          </p:blipFill>
          <p:spPr bwMode="auto">
            <a:xfrm>
              <a:off x="9277240" y="147541"/>
              <a:ext cx="2332425" cy="850135"/>
            </a:xfrm>
            <a:prstGeom prst="rect">
              <a:avLst/>
            </a:prstGeom>
          </p:spPr>
        </p:pic>
      </p:grpSp>
      <p:sp>
        <p:nvSpPr>
          <p:cNvPr id="44" name="Заголовок 1"/>
          <p:cNvSpPr txBox="1"/>
          <p:nvPr/>
        </p:nvSpPr>
        <p:spPr bwMode="auto">
          <a:xfrm>
            <a:off x="282804" y="159817"/>
            <a:ext cx="8380413" cy="817562"/>
          </a:xfrm>
          <a:prstGeom prst="rect">
            <a:avLst/>
          </a:prstGeom>
        </p:spPr>
        <p:txBody>
          <a:bodyPr vert="horz" lIns="91440" tIns="45720" rIns="288000" bIns="45720" rtlCol="0" anchor="ctr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АНАЛОГИ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9129394"/>
              </p:ext>
            </p:extLst>
          </p:nvPr>
        </p:nvGraphicFramePr>
        <p:xfrm>
          <a:off x="182302" y="1454328"/>
          <a:ext cx="11627999" cy="433897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6349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69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69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8962">
                  <a:extLst>
                    <a:ext uri="{9D8B030D-6E8A-4147-A177-3AD203B41FA5}">
                      <a16:colId xmlns:a16="http://schemas.microsoft.com/office/drawing/2014/main" val="2398240642"/>
                    </a:ext>
                  </a:extLst>
                </a:gridCol>
                <a:gridCol w="1412111">
                  <a:extLst>
                    <a:ext uri="{9D8B030D-6E8A-4147-A177-3AD203B41FA5}">
                      <a16:colId xmlns:a16="http://schemas.microsoft.com/office/drawing/2014/main" val="900334825"/>
                    </a:ext>
                  </a:extLst>
                </a:gridCol>
                <a:gridCol w="14352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7858">
                  <a:extLst>
                    <a:ext uri="{9D8B030D-6E8A-4147-A177-3AD203B41FA5}">
                      <a16:colId xmlns:a16="http://schemas.microsoft.com/office/drawing/2014/main" val="3894114106"/>
                    </a:ext>
                  </a:extLst>
                </a:gridCol>
                <a:gridCol w="17750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74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Параметр</a:t>
                      </a:r>
                      <a:endParaRPr lang="ru-RU" sz="14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22065" marR="220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4"/>
                        </a:rPr>
                        <a:t>Celanese Corporation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США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22065" marR="220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5"/>
                        </a:rPr>
                        <a:t>Covestro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5"/>
                        </a:rPr>
                        <a:t> AG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Германия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22065" marR="220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hlinkClick r:id="rId6"/>
                        </a:rPr>
                        <a:t>Royal DSM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Нидерланды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22065" marR="220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hlinkClick r:id="rId7"/>
                        </a:rPr>
                        <a:t>Lati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hlinkClick r:id="rId7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hlinkClick r:id="rId7"/>
                        </a:rPr>
                        <a:t>Industria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hlinkClick r:id="rId7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hlinkClick r:id="rId7"/>
                        </a:rPr>
                        <a:t>Termoplastic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Италия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22065" marR="22065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hlinkClick r:id="rId8"/>
                        </a:rPr>
                        <a:t>Ziitek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hlinkClick r:id="rId8"/>
                        </a:rPr>
                        <a:t> Electronic Materials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</a:t>
                      </a:r>
                      <a:endParaRPr lang="ru-RU" sz="14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Китай</a:t>
                      </a:r>
                    </a:p>
                  </a:txBody>
                  <a:tcPr marL="22065" marR="220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hlinkClick r:id="rId9"/>
                        </a:rPr>
                        <a:t>Спецпласт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</a:t>
                      </a:r>
                      <a:br>
                        <a:rPr lang="ru-RU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</a:b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22225" marR="222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Продукт </a:t>
                      </a:r>
                      <a:br>
                        <a:rPr lang="ru-RU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проекта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22065" marR="2206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73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Коэффициент теплопроводности, </a:t>
                      </a:r>
                      <a:r>
                        <a:rPr lang="el-GR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λ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[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Вт·м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)/К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]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22065" marR="220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2065" marR="220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16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22065" marR="220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2,1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22065" marR="220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12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22065" marR="220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2065" marR="220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10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22225" marR="222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5-15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2065" marR="2206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57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Поведение в электрическом поле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22065" marR="22065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Диэлектрик</a:t>
                      </a:r>
                      <a:endParaRPr lang="ru-RU" sz="14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2065" marR="22065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Проводник</a:t>
                      </a:r>
                      <a:endParaRPr lang="ru-RU" sz="14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2065" marR="220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Диэлектрик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22065" marR="22065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Проводник/</a:t>
                      </a:r>
                      <a:r>
                        <a:rPr lang="en-US" sz="14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Диэлектрик</a:t>
                      </a:r>
                      <a:endParaRPr lang="ru-RU" sz="14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2065" marR="220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Диэлектрик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2065" marR="220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Полупроводник</a:t>
                      </a:r>
                    </a:p>
                  </a:txBody>
                  <a:tcPr marL="22225" marR="222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Проводник/</a:t>
                      </a:r>
                      <a:b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Диэлектрик</a:t>
                      </a:r>
                      <a:endParaRPr lang="ru-RU" sz="14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2065" marR="2206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57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Плотность,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</a:br>
                      <a:r>
                        <a:rPr lang="el-GR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ρ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[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гр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/см</a:t>
                      </a:r>
                      <a:r>
                        <a:rPr lang="ru-RU" sz="1400" baseline="30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]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22065" marR="220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1,9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2065" marR="22065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1,42</a:t>
                      </a:r>
                    </a:p>
                  </a:txBody>
                  <a:tcPr marL="22065" marR="220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1,87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22065" marR="220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1,5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22065" marR="220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1,65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2065" marR="220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2,0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22225" marR="222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22065" marR="2206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913385"/>
                  </a:ext>
                </a:extLst>
              </a:tr>
              <a:tr h="7757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Прочность, </a:t>
                      </a:r>
                      <a:br>
                        <a:rPr lang="ru-RU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</a:br>
                      <a:r>
                        <a:rPr lang="el-GR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σ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[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МПа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]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22065" marR="220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90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2065" marR="22065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22065" marR="220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115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22065" marR="220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45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22065" marR="220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65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2065" marR="220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22225" marR="222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760</a:t>
                      </a:r>
                      <a:endParaRPr lang="ru-RU" sz="14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2065" marR="2206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829930"/>
                  </a:ext>
                </a:extLst>
              </a:tr>
              <a:tr h="64200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Доступность на рынке РФ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065" marR="220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2065" marR="220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2065" marR="220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2065" marR="220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2065" marR="220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+/-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2065" marR="220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++</a:t>
                      </a:r>
                    </a:p>
                  </a:txBody>
                  <a:tcPr marL="22225" marR="222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++</a:t>
                      </a:r>
                      <a:endParaRPr lang="ru-RU" sz="14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2065" marR="2206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32540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436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834616" y="294480"/>
            <a:ext cx="4951822" cy="604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/>
            <a:endParaRPr lang="en-US" sz="3200" dirty="0"/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17D814AF-7AA9-4E66-728E-B2C01D68186C}"/>
              </a:ext>
            </a:extLst>
          </p:cNvPr>
          <p:cNvCxnSpPr>
            <a:cxnSpLocks/>
            <a:stCxn id="2" idx="0"/>
            <a:endCxn id="2" idx="2"/>
          </p:cNvCxnSpPr>
          <p:nvPr/>
        </p:nvCxnSpPr>
        <p:spPr>
          <a:xfrm>
            <a:off x="11727901" y="0"/>
            <a:ext cx="0" cy="6858000"/>
          </a:xfrm>
          <a:prstGeom prst="line">
            <a:avLst/>
          </a:prstGeom>
          <a:ln w="6350">
            <a:solidFill>
              <a:schemeClr val="bg1"/>
            </a:solidFill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60216" y="3060788"/>
            <a:ext cx="43776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Инвестиции</a:t>
            </a:r>
          </a:p>
          <a:p>
            <a:endParaRPr 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1 этап (3 мес.) –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510 000 руб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2 этап (4 мес.) – 780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000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руб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599001" y="5371278"/>
            <a:ext cx="454650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Ноу-Хау</a:t>
            </a:r>
            <a:r>
              <a:rPr lang="ru-RU" sz="16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«Лабораторный технологический регламент ТР-20.16.54.000-001-56137662-2024 на производство теплорассеивающего компаунда»</a:t>
            </a:r>
            <a:endParaRPr lang="ru-RU" sz="1600" dirty="0"/>
          </a:p>
        </p:txBody>
      </p:sp>
      <p:sp>
        <p:nvSpPr>
          <p:cNvPr id="41" name="TextBox 40"/>
          <p:cNvSpPr txBox="1"/>
          <p:nvPr/>
        </p:nvSpPr>
        <p:spPr>
          <a:xfrm>
            <a:off x="143430" y="1100556"/>
            <a:ext cx="51590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Изготовлен тестовый образец компаунда ТРПК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2" name="Рисунок 51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32" y="1630256"/>
            <a:ext cx="433608" cy="235656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836" y="4536073"/>
            <a:ext cx="254420" cy="254420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82" y="3655697"/>
            <a:ext cx="433608" cy="235656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82" y="4028587"/>
            <a:ext cx="433608" cy="235656"/>
          </a:xfrm>
          <a:prstGeom prst="rect">
            <a:avLst/>
          </a:prstGeom>
        </p:spPr>
      </p:pic>
      <p:grpSp>
        <p:nvGrpSpPr>
          <p:cNvPr id="60" name="Группа 59"/>
          <p:cNvGrpSpPr/>
          <p:nvPr/>
        </p:nvGrpSpPr>
        <p:grpSpPr>
          <a:xfrm>
            <a:off x="6910120" y="3673108"/>
            <a:ext cx="1373611" cy="813164"/>
            <a:chOff x="0" y="0"/>
            <a:chExt cx="2463999" cy="1436320"/>
          </a:xfrm>
        </p:grpSpPr>
        <p:pic>
          <p:nvPicPr>
            <p:cNvPr id="61" name="Рисунок 60"/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tx2">
                  <a:tint val="45000"/>
                  <a:satMod val="400000"/>
                </a:schemeClr>
              </a:duotone>
              <a:extLst/>
            </a:blip>
            <a:stretch>
              <a:fillRect/>
            </a:stretch>
          </p:blipFill>
          <p:spPr>
            <a:xfrm>
              <a:off x="0" y="0"/>
              <a:ext cx="2051940" cy="1230847"/>
            </a:xfrm>
            <a:prstGeom prst="rect">
              <a:avLst/>
            </a:prstGeom>
          </p:spPr>
        </p:pic>
        <p:pic>
          <p:nvPicPr>
            <p:cNvPr id="62" name="Рисунок 61"/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tx2">
                  <a:tint val="45000"/>
                  <a:satMod val="400000"/>
                </a:schemeClr>
              </a:duotone>
              <a:extLst/>
            </a:blip>
            <a:stretch>
              <a:fillRect/>
            </a:stretch>
          </p:blipFill>
          <p:spPr>
            <a:xfrm>
              <a:off x="363855" y="177115"/>
              <a:ext cx="2100144" cy="1259205"/>
            </a:xfrm>
            <a:prstGeom prst="rect">
              <a:avLst/>
            </a:prstGeom>
          </p:spPr>
        </p:pic>
      </p:grpSp>
      <p:pic>
        <p:nvPicPr>
          <p:cNvPr id="64" name="Рисунок 6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1710" y="4517073"/>
            <a:ext cx="876441" cy="332784"/>
          </a:xfrm>
          <a:prstGeom prst="rect">
            <a:avLst/>
          </a:prstGeom>
        </p:spPr>
      </p:pic>
      <p:pic>
        <p:nvPicPr>
          <p:cNvPr id="65" name="Picture 2" descr="Вакансии в компании Фирма Радиал. Начни работу в Фирма Радиал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50417" y1="12605" x2="50000" y2="16807"/>
                        <a14:foregroundMark x1="44583" y1="15966" x2="44583" y2="15966"/>
                        <a14:foregroundMark x1="45417" y1="25210" x2="45417" y2="25210"/>
                        <a14:foregroundMark x1="55000" y1="25210" x2="55000" y2="25210"/>
                        <a14:foregroundMark x1="55000" y1="47059" x2="55000" y2="47059"/>
                        <a14:foregroundMark x1="44583" y1="48739" x2="44583" y2="48739"/>
                        <a14:foregroundMark x1="47917" y1="49580" x2="47917" y2="49580"/>
                        <a14:foregroundMark x1="52500" y1="48739" x2="52500" y2="48739"/>
                        <a14:foregroundMark x1="53750" y1="57983" x2="53750" y2="57983"/>
                        <a14:foregroundMark x1="47083" y1="57983" x2="47083" y2="57983"/>
                        <a14:foregroundMark x1="15417" y1="56303" x2="15417" y2="56303"/>
                        <a14:foregroundMark x1="25833" y1="69748" x2="25833" y2="69748"/>
                        <a14:foregroundMark x1="38750" y1="75630" x2="38750" y2="75630"/>
                        <a14:foregroundMark x1="51667" y1="77311" x2="51667" y2="77311"/>
                        <a14:foregroundMark x1="67500" y1="74790" x2="67500" y2="74790"/>
                        <a14:foregroundMark x1="80000" y1="63025" x2="80000" y2="630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2337" y="4463707"/>
            <a:ext cx="676443" cy="335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Рисунок 65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8782" l="675" r="98314">
                        <a14:foregroundMark x1="46627" y1="46119" x2="46627" y2="46119"/>
                        <a14:foregroundMark x1="54890" y1="44444" x2="54890" y2="44444"/>
                        <a14:foregroundMark x1="59022" y1="44140" x2="59022" y2="44140"/>
                        <a14:foregroundMark x1="59275" y1="49011" x2="59275" y2="49011"/>
                        <a14:foregroundMark x1="31956" y1="43683" x2="31956" y2="43683"/>
                        <a14:foregroundMark x1="69646" y1="37443" x2="69646" y2="37443"/>
                        <a14:foregroundMark x1="72260" y1="38661" x2="72260" y2="38661"/>
                        <a14:foregroundMark x1="81703" y1="41096" x2="81703" y2="41096"/>
                        <a14:foregroundMark x1="72260" y1="41553" x2="72260" y2="41553"/>
                        <a14:foregroundMark x1="76476" y1="36834" x2="72934" y2="47032"/>
                        <a14:foregroundMark x1="68803" y1="38813" x2="66610" y2="49619"/>
                        <a14:foregroundMark x1="82209" y1="36986" x2="80523" y2="50076"/>
                        <a14:foregroundMark x1="87521" y1="36530" x2="87605" y2="49467"/>
                        <a14:foregroundMark x1="95784" y1="36377" x2="95700" y2="50381"/>
                        <a14:foregroundMark x1="50927" y1="36986" x2="47218" y2="47336"/>
                        <a14:foregroundMark x1="55059" y1="36377" x2="54890" y2="43075"/>
                        <a14:foregroundMark x1="59106" y1="36986" x2="59022" y2="49163"/>
                        <a14:foregroundMark x1="61889" y1="36682" x2="62563" y2="37139"/>
                        <a14:foregroundMark x1="65093" y1="37139" x2="65093" y2="41096"/>
                        <a14:foregroundMark x1="65093" y1="41857" x2="65093" y2="50837"/>
                        <a14:foregroundMark x1="69730" y1="38052" x2="69646" y2="42922"/>
                        <a14:foregroundMark x1="31619" y1="38965" x2="31872" y2="43683"/>
                        <a14:foregroundMark x1="31788" y1="44901" x2="31788" y2="47336"/>
                        <a14:foregroundMark x1="31956" y1="51750" x2="31788" y2="5418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36369" y="4461052"/>
            <a:ext cx="686282" cy="380175"/>
          </a:xfrm>
          <a:prstGeom prst="rect">
            <a:avLst/>
          </a:prstGeom>
        </p:spPr>
      </p:pic>
      <p:pic>
        <p:nvPicPr>
          <p:cNvPr id="68" name="Рисунок 67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3072160" y="1744180"/>
            <a:ext cx="2177535" cy="951564"/>
          </a:xfrm>
          <a:prstGeom prst="rect">
            <a:avLst/>
          </a:prstGeom>
        </p:spPr>
      </p:pic>
      <p:pic>
        <p:nvPicPr>
          <p:cNvPr id="1026" name="Picture 2" descr="Каталог - novaluks.ru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8501" y="4498626"/>
            <a:ext cx="807483" cy="32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6614" y="4515562"/>
            <a:ext cx="433608" cy="235656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7244" y="4516596"/>
            <a:ext cx="433608" cy="23565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0216" y="4977780"/>
            <a:ext cx="10491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Создано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11" y="5360489"/>
            <a:ext cx="433608" cy="23565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469393" y="3059524"/>
            <a:ext cx="43051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Подписаны соглашения о тестировании и переданы пробные образцы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ТРПК</a:t>
            </a:r>
            <a:endParaRPr lang="ru-RU" sz="1600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8828" b="96797" l="10000" r="9239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548950" y="3560187"/>
            <a:ext cx="820188" cy="1093584"/>
          </a:xfrm>
          <a:prstGeom prst="rect">
            <a:avLst/>
          </a:prstGeom>
        </p:spPr>
      </p:pic>
      <p:sp>
        <p:nvSpPr>
          <p:cNvPr id="46" name="Прямоугольник 45"/>
          <p:cNvSpPr/>
          <p:nvPr/>
        </p:nvSpPr>
        <p:spPr>
          <a:xfrm>
            <a:off x="6401325" y="1050846"/>
            <a:ext cx="45448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Изготовлен тестовый образец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филамент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для 3D печати из ТРПК</a:t>
            </a:r>
            <a:endParaRPr lang="ru-RU" sz="1600" b="1" dirty="0"/>
          </a:p>
        </p:txBody>
      </p:sp>
      <p:pic>
        <p:nvPicPr>
          <p:cNvPr id="9" name="Picture 2" descr="3 D накаливания - Стоковые фото Нитка - галантерея роялти-фри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1716" y="1642695"/>
            <a:ext cx="1871888" cy="1246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836" y="1617644"/>
            <a:ext cx="254420" cy="25442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6469393" y="4983493"/>
            <a:ext cx="522437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Продажа тестовых образцов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компаунда ТРПК</a:t>
            </a:r>
            <a:endParaRPr lang="ru-RU" sz="1600" b="1" dirty="0"/>
          </a:p>
        </p:txBody>
      </p:sp>
      <p:pic>
        <p:nvPicPr>
          <p:cNvPr id="73" name="Рисунок 72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8782" l="675" r="98314">
                        <a14:foregroundMark x1="46627" y1="46119" x2="46627" y2="46119"/>
                        <a14:foregroundMark x1="54890" y1="44444" x2="54890" y2="44444"/>
                        <a14:foregroundMark x1="59022" y1="44140" x2="59022" y2="44140"/>
                        <a14:foregroundMark x1="59275" y1="49011" x2="59275" y2="49011"/>
                        <a14:foregroundMark x1="31956" y1="43683" x2="31956" y2="43683"/>
                        <a14:foregroundMark x1="69646" y1="37443" x2="69646" y2="37443"/>
                        <a14:foregroundMark x1="72260" y1="38661" x2="72260" y2="38661"/>
                        <a14:foregroundMark x1="81703" y1="41096" x2="81703" y2="41096"/>
                        <a14:foregroundMark x1="72260" y1="41553" x2="72260" y2="41553"/>
                        <a14:foregroundMark x1="76476" y1="36834" x2="72934" y2="47032"/>
                        <a14:foregroundMark x1="68803" y1="38813" x2="66610" y2="49619"/>
                        <a14:foregroundMark x1="82209" y1="36986" x2="80523" y2="50076"/>
                        <a14:foregroundMark x1="87521" y1="36530" x2="87605" y2="49467"/>
                        <a14:foregroundMark x1="95784" y1="36377" x2="95700" y2="50381"/>
                        <a14:foregroundMark x1="50927" y1="36986" x2="47218" y2="47336"/>
                        <a14:foregroundMark x1="55059" y1="36377" x2="54890" y2="43075"/>
                        <a14:foregroundMark x1="59106" y1="36986" x2="59022" y2="49163"/>
                        <a14:foregroundMark x1="61889" y1="36682" x2="62563" y2="37139"/>
                        <a14:foregroundMark x1="65093" y1="37139" x2="65093" y2="41096"/>
                        <a14:foregroundMark x1="65093" y1="41857" x2="65093" y2="50837"/>
                        <a14:foregroundMark x1="69730" y1="38052" x2="69646" y2="42922"/>
                        <a14:foregroundMark x1="31619" y1="38965" x2="31872" y2="43683"/>
                        <a14:foregroundMark x1="31788" y1="44901" x2="31788" y2="47336"/>
                        <a14:foregroundMark x1="31956" y1="51750" x2="31788" y2="5418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1599" y="5884443"/>
            <a:ext cx="1032115" cy="57175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256" y="5360489"/>
            <a:ext cx="1514914" cy="1435437"/>
          </a:xfrm>
          <a:prstGeom prst="rect">
            <a:avLst/>
          </a:prstGeom>
        </p:spPr>
      </p:pic>
      <p:pic>
        <p:nvPicPr>
          <p:cNvPr id="74" name="Рисунок 73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566" y="5346755"/>
            <a:ext cx="433608" cy="235656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7518179"/>
              </p:ext>
            </p:extLst>
          </p:nvPr>
        </p:nvGraphicFramePr>
        <p:xfrm>
          <a:off x="0" y="899240"/>
          <a:ext cx="12192000" cy="59699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190396">
                  <a:extLst>
                    <a:ext uri="{9D8B030D-6E8A-4147-A177-3AD203B41FA5}">
                      <a16:colId xmlns:a16="http://schemas.microsoft.com/office/drawing/2014/main" val="2602300706"/>
                    </a:ext>
                  </a:extLst>
                </a:gridCol>
                <a:gridCol w="6001604">
                  <a:extLst>
                    <a:ext uri="{9D8B030D-6E8A-4147-A177-3AD203B41FA5}">
                      <a16:colId xmlns:a16="http://schemas.microsoft.com/office/drawing/2014/main" val="4095408723"/>
                    </a:ext>
                  </a:extLst>
                </a:gridCol>
              </a:tblGrid>
              <a:tr h="20771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D4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D4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5D4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D4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14838509"/>
                  </a:ext>
                </a:extLst>
              </a:tr>
              <a:tr h="194639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D4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D4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D4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5D4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D4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D4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11018917"/>
                  </a:ext>
                </a:extLst>
              </a:tr>
              <a:tr h="194639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D4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D4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5D4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D4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67623228"/>
                  </a:ext>
                </a:extLst>
              </a:tr>
            </a:tbl>
          </a:graphicData>
        </a:graphic>
      </p:graphicFrame>
      <p:pic>
        <p:nvPicPr>
          <p:cNvPr id="40" name="Рисунок 39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00" y="1611867"/>
            <a:ext cx="2299118" cy="129527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643" y="1569066"/>
            <a:ext cx="1382541" cy="1382541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7079369" y="2908933"/>
            <a:ext cx="1449635" cy="552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7079369" y="1565694"/>
            <a:ext cx="1449635" cy="572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48" name="Рисунок 47"/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10000" r="90000">
                        <a14:foregroundMark x1="32041" y1="18434" x2="32041" y2="18434"/>
                        <a14:foregroundMark x1="28682" y1="13384" x2="36520" y2="29040"/>
                        <a14:foregroundMark x1="29543" y1="17929" x2="25668" y2="33460"/>
                        <a14:foregroundMark x1="28252" y1="15404" x2="27390" y2="22854"/>
                        <a14:foregroundMark x1="21705" y1="30177" x2="25495" y2="474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7633" y="3604727"/>
            <a:ext cx="1365268" cy="931346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5188" b="95143" l="1758" r="97033">
                        <a14:foregroundMark x1="34286" y1="16225" x2="30440" y2="13135"/>
                        <a14:foregroundMark x1="34066" y1="9713" x2="21429" y2="21744"/>
                        <a14:foregroundMark x1="22857" y1="17550" x2="8242" y2="47351"/>
                        <a14:foregroundMark x1="8571" y1="45143" x2="13956" y2="68764"/>
                        <a14:foregroundMark x1="13297" y1="67881" x2="24835" y2="83885"/>
                        <a14:foregroundMark x1="24286" y1="82450" x2="46703" y2="92163"/>
                        <a14:foregroundMark x1="42637" y1="91722" x2="69670" y2="85762"/>
                        <a14:foregroundMark x1="66923" y1="85872" x2="86044" y2="67219"/>
                        <a14:foregroundMark x1="70659" y1="85762" x2="84505" y2="72627"/>
                        <a14:foregroundMark x1="84505" y1="71082" x2="91648" y2="46689"/>
                        <a14:foregroundMark x1="91648" y1="49448" x2="84176" y2="24834"/>
                        <a14:foregroundMark x1="84176" y1="24834" x2="70330" y2="14680"/>
                        <a14:foregroundMark x1="76484" y1="17108" x2="60989" y2="8389"/>
                        <a14:foregroundMark x1="62747" y1="10265" x2="45495" y2="7726"/>
                        <a14:foregroundMark x1="46703" y1="8168" x2="30000" y2="12693"/>
                        <a14:foregroundMark x1="38791" y1="6733" x2="42308" y2="6623"/>
                        <a14:foregroundMark x1="41868" y1="6623" x2="45934" y2="6291"/>
                        <a14:foregroundMark x1="42527" y1="6291" x2="44505" y2="5740"/>
                        <a14:foregroundMark x1="44505" y1="5740" x2="48681" y2="5960"/>
                        <a14:foregroundMark x1="48242" y1="5960" x2="56484" y2="6402"/>
                        <a14:foregroundMark x1="9560" y1="65563" x2="11648" y2="69647"/>
                        <a14:foregroundMark x1="24725" y1="84437" x2="30549" y2="88190"/>
                        <a14:foregroundMark x1="30549" y1="88190" x2="39670" y2="91611"/>
                        <a14:foregroundMark x1="69341" y1="87859" x2="74505" y2="84879"/>
                        <a14:foregroundMark x1="90769" y1="66887" x2="90769" y2="6269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8564" y="5330094"/>
            <a:ext cx="1446304" cy="143994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93" t="30384" r="23599" b="41795"/>
          <a:stretch/>
        </p:blipFill>
        <p:spPr>
          <a:xfrm>
            <a:off x="10710609" y="3635047"/>
            <a:ext cx="863381" cy="859421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0" y="6518708"/>
            <a:ext cx="565608" cy="369332"/>
          </a:xfrm>
          <a:prstGeom prst="rect">
            <a:avLst/>
          </a:prstGeom>
          <a:solidFill>
            <a:srgbClr val="5D459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1" name="Группа 50"/>
          <p:cNvGrpSpPr/>
          <p:nvPr/>
        </p:nvGrpSpPr>
        <p:grpSpPr bwMode="auto">
          <a:xfrm>
            <a:off x="0" y="102897"/>
            <a:ext cx="11609666" cy="850135"/>
            <a:chOff x="-1" y="147541"/>
            <a:chExt cx="11609666" cy="850135"/>
          </a:xfrm>
        </p:grpSpPr>
        <p:pic>
          <p:nvPicPr>
            <p:cNvPr id="53" name="Объект 15" descr="Изображение выглядит как текст, снимок экрана, белый, линия&#10;&#10;Автоматически созданное описание"/>
            <p:cNvPicPr>
              <a:picLocks noChangeAspect="1"/>
            </p:cNvPicPr>
            <p:nvPr/>
          </p:nvPicPr>
          <p:blipFill>
            <a:blip r:embed="rId24"/>
            <a:srcRect l="24107" b="88072"/>
            <a:stretch>
              <a:fillRect/>
            </a:stretch>
          </p:blipFill>
          <p:spPr bwMode="auto">
            <a:xfrm rot="10800000">
              <a:off x="-1" y="178022"/>
              <a:ext cx="9252857" cy="817958"/>
            </a:xfrm>
            <a:prstGeom prst="rect">
              <a:avLst/>
            </a:prstGeom>
          </p:spPr>
        </p:pic>
        <p:pic>
          <p:nvPicPr>
            <p:cNvPr id="54" name="Объект 15" descr="Изображение выглядит как текст, снимок экрана, белый, линия&#10;&#10;Автоматически созданное описание"/>
            <p:cNvPicPr>
              <a:picLocks noChangeAspect="1"/>
            </p:cNvPicPr>
            <p:nvPr/>
          </p:nvPicPr>
          <p:blipFill>
            <a:blip r:embed="rId24"/>
            <a:srcRect t="1284" r="79553" b="85467"/>
            <a:stretch>
              <a:fillRect/>
            </a:stretch>
          </p:blipFill>
          <p:spPr bwMode="auto">
            <a:xfrm>
              <a:off x="9277240" y="147541"/>
              <a:ext cx="2332425" cy="850135"/>
            </a:xfrm>
            <a:prstGeom prst="rect">
              <a:avLst/>
            </a:prstGeom>
          </p:spPr>
        </p:pic>
      </p:grpSp>
      <p:sp>
        <p:nvSpPr>
          <p:cNvPr id="56" name="Заголовок 1"/>
          <p:cNvSpPr txBox="1"/>
          <p:nvPr/>
        </p:nvSpPr>
        <p:spPr bwMode="auto">
          <a:xfrm>
            <a:off x="282804" y="159817"/>
            <a:ext cx="8380413" cy="817562"/>
          </a:xfrm>
          <a:prstGeom prst="rect">
            <a:avLst/>
          </a:prstGeom>
        </p:spPr>
        <p:txBody>
          <a:bodyPr vert="horz" lIns="91440" tIns="45720" rIns="288000" bIns="45720" rtlCol="0" anchor="ctr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ТЕКУЩИЙ СТАТУС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88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0" y="6518708"/>
            <a:ext cx="565608" cy="369332"/>
          </a:xfrm>
          <a:prstGeom prst="rect">
            <a:avLst/>
          </a:prstGeom>
          <a:solidFill>
            <a:srgbClr val="5D4596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" name="Группа 33"/>
          <p:cNvGrpSpPr/>
          <p:nvPr/>
        </p:nvGrpSpPr>
        <p:grpSpPr bwMode="auto">
          <a:xfrm>
            <a:off x="0" y="138069"/>
            <a:ext cx="11609666" cy="850135"/>
            <a:chOff x="-1" y="147541"/>
            <a:chExt cx="11609666" cy="850135"/>
          </a:xfrm>
        </p:grpSpPr>
        <p:pic>
          <p:nvPicPr>
            <p:cNvPr id="36" name="Объект 15" descr="Изображение выглядит как текст, снимок экрана, белый, линия&#10;&#10;Автоматически созданное описание"/>
            <p:cNvPicPr>
              <a:picLocks noChangeAspect="1"/>
            </p:cNvPicPr>
            <p:nvPr/>
          </p:nvPicPr>
          <p:blipFill>
            <a:blip r:embed="rId3"/>
            <a:srcRect l="24107" b="88072"/>
            <a:stretch>
              <a:fillRect/>
            </a:stretch>
          </p:blipFill>
          <p:spPr bwMode="auto">
            <a:xfrm rot="10800000">
              <a:off x="-1" y="178022"/>
              <a:ext cx="9252857" cy="817958"/>
            </a:xfrm>
            <a:prstGeom prst="rect">
              <a:avLst/>
            </a:prstGeom>
          </p:spPr>
        </p:pic>
        <p:pic>
          <p:nvPicPr>
            <p:cNvPr id="37" name="Объект 15" descr="Изображение выглядит как текст, снимок экрана, белый, линия&#10;&#10;Автоматически созданное описание"/>
            <p:cNvPicPr>
              <a:picLocks noChangeAspect="1"/>
            </p:cNvPicPr>
            <p:nvPr/>
          </p:nvPicPr>
          <p:blipFill>
            <a:blip r:embed="rId3"/>
            <a:srcRect t="1284" r="79553" b="85467"/>
            <a:stretch>
              <a:fillRect/>
            </a:stretch>
          </p:blipFill>
          <p:spPr bwMode="auto">
            <a:xfrm>
              <a:off x="9277240" y="147541"/>
              <a:ext cx="2332425" cy="850135"/>
            </a:xfrm>
            <a:prstGeom prst="rect">
              <a:avLst/>
            </a:prstGeom>
          </p:spPr>
        </p:pic>
      </p:grpSp>
      <p:sp>
        <p:nvSpPr>
          <p:cNvPr id="44" name="Заголовок 1"/>
          <p:cNvSpPr txBox="1"/>
          <p:nvPr/>
        </p:nvSpPr>
        <p:spPr bwMode="auto">
          <a:xfrm>
            <a:off x="282804" y="159817"/>
            <a:ext cx="8380413" cy="817562"/>
          </a:xfrm>
          <a:prstGeom prst="rect">
            <a:avLst/>
          </a:prstGeom>
        </p:spPr>
        <p:txBody>
          <a:bodyPr vert="horz" lIns="91440" tIns="45720" rIns="288000" bIns="45720" rtlCol="0" anchor="ctr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БИЗНЕС МОДЕЛЬ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65058" y="3732644"/>
            <a:ext cx="26130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ТексАйс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4602" y="1953678"/>
            <a:ext cx="3067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Продукт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8673" y="5249855"/>
            <a:ext cx="27573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ООО </a:t>
            </a:r>
            <a:r>
              <a:rPr lang="ru-RU" sz="16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КомпаундПРО</a:t>
            </a:r>
            <a:r>
              <a:rPr lang="ru-RU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ООО </a:t>
            </a:r>
            <a:r>
              <a:rPr lang="ru-RU" sz="16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Руспласт</a:t>
            </a:r>
            <a:endParaRPr lang="ru-RU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944415" y="3249418"/>
            <a:ext cx="2793035" cy="1641128"/>
          </a:xfrm>
          <a:prstGeom prst="roundRect">
            <a:avLst/>
          </a:prstGeom>
          <a:noFill/>
          <a:ln w="50800">
            <a:solidFill>
              <a:srgbClr val="284E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51625" y="5094436"/>
            <a:ext cx="3091452" cy="779576"/>
          </a:xfrm>
          <a:prstGeom prst="rect">
            <a:avLst/>
          </a:prstGeom>
          <a:noFill/>
          <a:ln w="19050">
            <a:solidFill>
              <a:srgbClr val="5D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 rot="20239879">
            <a:off x="3516393" y="4531684"/>
            <a:ext cx="1185864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Технология</a:t>
            </a: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4602" y="2316272"/>
            <a:ext cx="3115973" cy="2721258"/>
          </a:xfrm>
          <a:prstGeom prst="rect">
            <a:avLst/>
          </a:prstGeom>
          <a:noFill/>
          <a:ln w="19050">
            <a:solidFill>
              <a:srgbClr val="5D4596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9DC3E6"/>
              </a:buClr>
            </a:pP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ООО «АЙТИ-ТРЕЙД»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9DC3E6"/>
              </a:buClr>
            </a:pP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Производство радиаторов для светодиодов 66 тыс. штук за 2 смены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9DC3E6"/>
              </a:buClr>
            </a:pP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ООО «ТЕХНОЛОГИИ СВЕТА»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9DC3E6"/>
              </a:buClr>
            </a:pP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Производство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пластины для отвода тепла от печатной платы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9DC3E6"/>
              </a:buClr>
            </a:pP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ООО «ЭЛЕКТРИКАРТ»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9DC3E6"/>
              </a:buClr>
            </a:pP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Производство радиаторов для светодиодов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707255" y="1185545"/>
            <a:ext cx="3271694" cy="698500"/>
          </a:xfrm>
          <a:prstGeom prst="rect">
            <a:avLst/>
          </a:prstGeom>
          <a:noFill/>
          <a:ln w="50800">
            <a:solidFill>
              <a:srgbClr val="284E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57980" y="1318396"/>
            <a:ext cx="28180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ООО Стартап-студия БФУ</a:t>
            </a:r>
          </a:p>
        </p:txBody>
      </p:sp>
      <p:sp>
        <p:nvSpPr>
          <p:cNvPr id="19" name="TextBox 18"/>
          <p:cNvSpPr txBox="1"/>
          <p:nvPr/>
        </p:nvSpPr>
        <p:spPr>
          <a:xfrm rot="16200000">
            <a:off x="5761321" y="2373091"/>
            <a:ext cx="12858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Инвестиции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282542" y="3312290"/>
            <a:ext cx="16690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Компаунды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Стрелка вниз 20"/>
          <p:cNvSpPr/>
          <p:nvPr/>
        </p:nvSpPr>
        <p:spPr>
          <a:xfrm rot="10800000">
            <a:off x="5971641" y="1893011"/>
            <a:ext cx="136262" cy="1321307"/>
          </a:xfrm>
          <a:prstGeom prst="downArrow">
            <a:avLst>
              <a:gd name="adj1" fmla="val 50000"/>
              <a:gd name="adj2" fmla="val 234463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Стрелка вниз 21"/>
          <p:cNvSpPr/>
          <p:nvPr/>
        </p:nvSpPr>
        <p:spPr>
          <a:xfrm>
            <a:off x="6540338" y="1936765"/>
            <a:ext cx="136262" cy="1312653"/>
          </a:xfrm>
          <a:prstGeom prst="downArrow">
            <a:avLst>
              <a:gd name="adj1" fmla="val 50000"/>
              <a:gd name="adj2" fmla="val 256725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Стрелка вниз 22"/>
          <p:cNvSpPr/>
          <p:nvPr/>
        </p:nvSpPr>
        <p:spPr>
          <a:xfrm rot="4098417" flipH="1">
            <a:off x="3994086" y="3956897"/>
            <a:ext cx="151286" cy="1757452"/>
          </a:xfrm>
          <a:prstGeom prst="downArrow">
            <a:avLst>
              <a:gd name="adj1" fmla="val 20112"/>
              <a:gd name="adj2" fmla="val 109024"/>
            </a:avLst>
          </a:prstGeom>
          <a:solidFill>
            <a:srgbClr val="5D4596"/>
          </a:solidFill>
          <a:ln>
            <a:solidFill>
              <a:srgbClr val="B2A6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Стрелка вниз 23"/>
          <p:cNvSpPr/>
          <p:nvPr/>
        </p:nvSpPr>
        <p:spPr>
          <a:xfrm rot="14917550" flipH="1">
            <a:off x="4061962" y="4270650"/>
            <a:ext cx="136659" cy="1759397"/>
          </a:xfrm>
          <a:prstGeom prst="downArrow">
            <a:avLst>
              <a:gd name="adj1" fmla="val 20112"/>
              <a:gd name="adj2" fmla="val 109024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Стрелка вниз 44"/>
          <p:cNvSpPr/>
          <p:nvPr/>
        </p:nvSpPr>
        <p:spPr>
          <a:xfrm rot="16200000" flipH="1">
            <a:off x="4002449" y="3323377"/>
            <a:ext cx="177603" cy="1625057"/>
          </a:xfrm>
          <a:prstGeom prst="downArrow">
            <a:avLst>
              <a:gd name="adj1" fmla="val 33781"/>
              <a:gd name="adj2" fmla="val 143196"/>
            </a:avLst>
          </a:prstGeom>
          <a:solidFill>
            <a:schemeClr val="accent6">
              <a:lumMod val="75000"/>
            </a:schemeClr>
          </a:solidFill>
          <a:ln>
            <a:solidFill>
              <a:srgbClr val="5D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Стрелка вниз 44"/>
          <p:cNvSpPr/>
          <p:nvPr/>
        </p:nvSpPr>
        <p:spPr>
          <a:xfrm rot="5400000" flipH="1">
            <a:off x="4013797" y="2820448"/>
            <a:ext cx="182234" cy="1644107"/>
          </a:xfrm>
          <a:prstGeom prst="downArrow">
            <a:avLst>
              <a:gd name="adj1" fmla="val 33781"/>
              <a:gd name="adj2" fmla="val 143196"/>
            </a:avLst>
          </a:prstGeom>
          <a:solidFill>
            <a:srgbClr val="5D45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56056" y="3144128"/>
            <a:ext cx="1421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ТЗ на продукт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3802312" y="3841776"/>
            <a:ext cx="504008" cy="244165"/>
            <a:chOff x="3714532" y="4284197"/>
            <a:chExt cx="504008" cy="244165"/>
          </a:xfrm>
        </p:grpSpPr>
        <p:pic>
          <p:nvPicPr>
            <p:cNvPr id="28" name="Picture 4" descr="Как добавить символ рубля на сайт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4532" y="4284197"/>
              <a:ext cx="325552" cy="2441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4" descr="Как добавить символ рубля на сайт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7308" y="4284197"/>
              <a:ext cx="341232" cy="2441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0" name="TextBox 29"/>
          <p:cNvSpPr txBox="1"/>
          <p:nvPr/>
        </p:nvSpPr>
        <p:spPr>
          <a:xfrm>
            <a:off x="8959035" y="3298762"/>
            <a:ext cx="2798042" cy="648896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9DC3E6"/>
              </a:buClr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ООО </a:t>
            </a:r>
            <a:r>
              <a:rPr lang="ru-R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ЭлементПро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ЦНН)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9DC3E6"/>
              </a:buClr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Минимальная партия 1,5 т 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Стрелка вниз 44"/>
          <p:cNvSpPr/>
          <p:nvPr/>
        </p:nvSpPr>
        <p:spPr>
          <a:xfrm rot="16200000" flipH="1">
            <a:off x="8279077" y="2924702"/>
            <a:ext cx="175957" cy="1130384"/>
          </a:xfrm>
          <a:prstGeom prst="downArrow">
            <a:avLst>
              <a:gd name="adj1" fmla="val 33781"/>
              <a:gd name="adj2" fmla="val 143196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Стрелка вниз 44"/>
          <p:cNvSpPr/>
          <p:nvPr/>
        </p:nvSpPr>
        <p:spPr>
          <a:xfrm rot="5425196" flipH="1">
            <a:off x="8248562" y="3260993"/>
            <a:ext cx="175642" cy="1191795"/>
          </a:xfrm>
          <a:prstGeom prst="downArrow">
            <a:avLst>
              <a:gd name="adj1" fmla="val 33781"/>
              <a:gd name="adj2" fmla="val 143196"/>
            </a:avLst>
          </a:prstGeom>
          <a:solidFill>
            <a:srgbClr val="5D45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654291" y="3522348"/>
            <a:ext cx="13666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Компаунд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 rot="16200000">
            <a:off x="5343394" y="2664589"/>
            <a:ext cx="9792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Прибыль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855737" y="2588777"/>
            <a:ext cx="3067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Контрактное производство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336765" y="5751761"/>
            <a:ext cx="4174189" cy="1079783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9DC3E6"/>
              </a:buClr>
            </a:pP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Полимер: Полимер-Капитал, </a:t>
            </a:r>
            <a:r>
              <a:rPr lang="ru-RU" sz="1500" dirty="0" err="1">
                <a:latin typeface="Arial" panose="020B0604020202020204" pitchFamily="34" charset="0"/>
                <a:cs typeface="Arial" panose="020B0604020202020204" pitchFamily="34" charset="0"/>
              </a:rPr>
              <a:t>Сибур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500" dirty="0" err="1">
                <a:latin typeface="Arial" panose="020B0604020202020204" pitchFamily="34" charset="0"/>
                <a:cs typeface="Arial" panose="020B0604020202020204" pitchFamily="34" charset="0"/>
              </a:rPr>
              <a:t>КуйбышевАзот</a:t>
            </a: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9DC3E6"/>
              </a:buClr>
            </a:pP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Наполнители: Универсальные добавки, Ярославский технический завод</a:t>
            </a: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Стрелка вниз 44"/>
          <p:cNvSpPr/>
          <p:nvPr/>
        </p:nvSpPr>
        <p:spPr>
          <a:xfrm flipH="1">
            <a:off x="6106107" y="4965626"/>
            <a:ext cx="110335" cy="789366"/>
          </a:xfrm>
          <a:prstGeom prst="downArrow">
            <a:avLst>
              <a:gd name="adj1" fmla="val 33781"/>
              <a:gd name="adj2" fmla="val 143196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Стрелка вниз 45"/>
          <p:cNvSpPr/>
          <p:nvPr/>
        </p:nvSpPr>
        <p:spPr>
          <a:xfrm rot="10800000" flipH="1">
            <a:off x="6533858" y="4958654"/>
            <a:ext cx="110335" cy="781388"/>
          </a:xfrm>
          <a:prstGeom prst="downArrow">
            <a:avLst>
              <a:gd name="adj1" fmla="val 33781"/>
              <a:gd name="adj2" fmla="val 143196"/>
            </a:avLst>
          </a:prstGeom>
          <a:solidFill>
            <a:srgbClr val="5D45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9015038" y="4748908"/>
            <a:ext cx="2748449" cy="58477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9DC3E6"/>
              </a:buClr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НОЦ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SmartTextiles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БФУ им. Канта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 rot="16200000">
            <a:off x="6048394" y="5228094"/>
            <a:ext cx="728521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Сырьё</a:t>
            </a: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Стрелка вниз 49"/>
          <p:cNvSpPr/>
          <p:nvPr/>
        </p:nvSpPr>
        <p:spPr>
          <a:xfrm rot="17270219" flipH="1">
            <a:off x="8302542" y="3929064"/>
            <a:ext cx="114556" cy="1240175"/>
          </a:xfrm>
          <a:prstGeom prst="downArrow">
            <a:avLst>
              <a:gd name="adj1" fmla="val 33781"/>
              <a:gd name="adj2" fmla="val 143196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Стрелка вниз 50"/>
          <p:cNvSpPr/>
          <p:nvPr/>
        </p:nvSpPr>
        <p:spPr>
          <a:xfrm rot="6459850" flipH="1">
            <a:off x="8237664" y="4394633"/>
            <a:ext cx="110335" cy="1385858"/>
          </a:xfrm>
          <a:prstGeom prst="downArrow">
            <a:avLst>
              <a:gd name="adj1" fmla="val 33781"/>
              <a:gd name="adj2" fmla="val 143196"/>
            </a:avLst>
          </a:prstGeom>
          <a:solidFill>
            <a:srgbClr val="5D45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 rot="1053144">
            <a:off x="7856787" y="4093356"/>
            <a:ext cx="103751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ТЗ на технологию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5" name="Группа 54"/>
          <p:cNvGrpSpPr/>
          <p:nvPr/>
        </p:nvGrpSpPr>
        <p:grpSpPr>
          <a:xfrm rot="16200000">
            <a:off x="5536852" y="2078298"/>
            <a:ext cx="504008" cy="244165"/>
            <a:chOff x="3714532" y="4284197"/>
            <a:chExt cx="504008" cy="244165"/>
          </a:xfrm>
        </p:grpSpPr>
        <p:pic>
          <p:nvPicPr>
            <p:cNvPr id="56" name="Picture 4" descr="Как добавить символ рубля на сайт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4532" y="4284197"/>
              <a:ext cx="325552" cy="2441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Picture 4" descr="Как добавить символ рубля на сайт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7308" y="4284197"/>
              <a:ext cx="341232" cy="2441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8" name="Picture 4" descr="Как добавить символ рубля на сайт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286144" y="1953079"/>
            <a:ext cx="271478" cy="203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1024218">
            <a:off x="7771989" y="4791039"/>
            <a:ext cx="12894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РИД/Ноу-Хау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969831" y="4536204"/>
            <a:ext cx="2787246" cy="1214715"/>
          </a:xfrm>
          <a:prstGeom prst="rect">
            <a:avLst/>
          </a:prstGeom>
          <a:noFill/>
          <a:ln w="19050">
            <a:solidFill>
              <a:srgbClr val="C55A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9" name="Picture 4" descr="Как добавить символ рубля на сайт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761" y="3841941"/>
            <a:ext cx="341232" cy="244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Как добавить символ рубля на сайт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1369" y="3154449"/>
            <a:ext cx="341232" cy="244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4" descr="Как добавить символ рубля на сайт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43524">
            <a:off x="8369645" y="4169401"/>
            <a:ext cx="341232" cy="244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2" name="Группа 61"/>
          <p:cNvGrpSpPr/>
          <p:nvPr/>
        </p:nvGrpSpPr>
        <p:grpSpPr>
          <a:xfrm rot="20258993">
            <a:off x="3805264" y="4870025"/>
            <a:ext cx="504008" cy="244165"/>
            <a:chOff x="3714532" y="4284197"/>
            <a:chExt cx="504008" cy="244165"/>
          </a:xfrm>
        </p:grpSpPr>
        <p:pic>
          <p:nvPicPr>
            <p:cNvPr id="63" name="Picture 4" descr="Как добавить символ рубля на сайт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4532" y="4284197"/>
              <a:ext cx="325552" cy="2441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4" name="Picture 4" descr="Как добавить символ рубля на сайт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7308" y="4284197"/>
              <a:ext cx="341232" cy="2441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5" name="Picture 4" descr="Как добавить символ рубля на сайт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40756">
            <a:off x="4116135" y="4782825"/>
            <a:ext cx="341232" cy="244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4" descr="Как добавить символ рубля на сайт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789961" y="5192094"/>
            <a:ext cx="341232" cy="244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912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0" y="6518708"/>
            <a:ext cx="565608" cy="369332"/>
          </a:xfrm>
          <a:prstGeom prst="rect">
            <a:avLst/>
          </a:prstGeom>
          <a:solidFill>
            <a:srgbClr val="5D4596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9</a:t>
            </a:r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34" name="Группа 33"/>
          <p:cNvGrpSpPr/>
          <p:nvPr/>
        </p:nvGrpSpPr>
        <p:grpSpPr bwMode="auto">
          <a:xfrm>
            <a:off x="0" y="138069"/>
            <a:ext cx="11609666" cy="850135"/>
            <a:chOff x="-1" y="147541"/>
            <a:chExt cx="11609666" cy="850135"/>
          </a:xfrm>
        </p:grpSpPr>
        <p:pic>
          <p:nvPicPr>
            <p:cNvPr id="36" name="Объект 15" descr="Изображение выглядит как текст, снимок экрана, белый, линия&#10;&#10;Автоматически созданное описание"/>
            <p:cNvPicPr>
              <a:picLocks noChangeAspect="1"/>
            </p:cNvPicPr>
            <p:nvPr/>
          </p:nvPicPr>
          <p:blipFill>
            <a:blip r:embed="rId3"/>
            <a:srcRect l="24107" b="88072"/>
            <a:stretch>
              <a:fillRect/>
            </a:stretch>
          </p:blipFill>
          <p:spPr bwMode="auto">
            <a:xfrm rot="10800000">
              <a:off x="-1" y="178022"/>
              <a:ext cx="9252857" cy="817958"/>
            </a:xfrm>
            <a:prstGeom prst="rect">
              <a:avLst/>
            </a:prstGeom>
          </p:spPr>
        </p:pic>
        <p:pic>
          <p:nvPicPr>
            <p:cNvPr id="37" name="Объект 15" descr="Изображение выглядит как текст, снимок экрана, белый, линия&#10;&#10;Автоматически созданное описание"/>
            <p:cNvPicPr>
              <a:picLocks noChangeAspect="1"/>
            </p:cNvPicPr>
            <p:nvPr/>
          </p:nvPicPr>
          <p:blipFill>
            <a:blip r:embed="rId3"/>
            <a:srcRect t="1284" r="79553" b="85467"/>
            <a:stretch>
              <a:fillRect/>
            </a:stretch>
          </p:blipFill>
          <p:spPr bwMode="auto">
            <a:xfrm>
              <a:off x="9277240" y="147541"/>
              <a:ext cx="2332425" cy="850135"/>
            </a:xfrm>
            <a:prstGeom prst="rect">
              <a:avLst/>
            </a:prstGeom>
          </p:spPr>
        </p:pic>
      </p:grpSp>
      <p:sp>
        <p:nvSpPr>
          <p:cNvPr id="44" name="Заголовок 1"/>
          <p:cNvSpPr txBox="1"/>
          <p:nvPr/>
        </p:nvSpPr>
        <p:spPr bwMode="auto">
          <a:xfrm>
            <a:off x="282804" y="159817"/>
            <a:ext cx="8380413" cy="817562"/>
          </a:xfrm>
          <a:prstGeom prst="rect">
            <a:avLst/>
          </a:prstGeom>
        </p:spPr>
        <p:txBody>
          <a:bodyPr vert="horz" lIns="91440" tIns="45720" rIns="288000" bIns="45720" rtlCol="0" anchor="ctr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ФИНАНСОВАЯ МОДЕЛЬ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2384887"/>
              </p:ext>
            </p:extLst>
          </p:nvPr>
        </p:nvGraphicFramePr>
        <p:xfrm>
          <a:off x="282804" y="1438840"/>
          <a:ext cx="6614916" cy="45621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187656" y="3235725"/>
            <a:ext cx="4395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Стоимость гранул компаунда ТРПК, руб./кг</a:t>
            </a:r>
            <a:endParaRPr lang="ru-RU" dirty="0"/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3992162" y="3913369"/>
            <a:ext cx="780221" cy="5865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770490" y="3642034"/>
            <a:ext cx="2120132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1600" dirty="0" smtClean="0"/>
              <a:t>Точка безубыточности</a:t>
            </a:r>
            <a:endParaRPr lang="ru-RU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6382522" y="2392154"/>
            <a:ext cx="2176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Возврат инвестиций</a:t>
            </a:r>
            <a:endParaRPr lang="ru-RU" dirty="0"/>
          </a:p>
        </p:txBody>
      </p:sp>
      <p:sp>
        <p:nvSpPr>
          <p:cNvPr id="15" name="Правая круглая скобка 14"/>
          <p:cNvSpPr/>
          <p:nvPr/>
        </p:nvSpPr>
        <p:spPr>
          <a:xfrm>
            <a:off x="6278136" y="2285998"/>
            <a:ext cx="111513" cy="858645"/>
          </a:xfrm>
          <a:prstGeom prst="rightBracket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4119398"/>
              </p:ext>
            </p:extLst>
          </p:nvPr>
        </p:nvGraphicFramePr>
        <p:xfrm>
          <a:off x="7746023" y="3714800"/>
          <a:ext cx="3518307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0626">
                  <a:extLst>
                    <a:ext uri="{9D8B030D-6E8A-4147-A177-3AD203B41FA5}">
                      <a16:colId xmlns:a16="http://schemas.microsoft.com/office/drawing/2014/main" val="591729903"/>
                    </a:ext>
                  </a:extLst>
                </a:gridCol>
                <a:gridCol w="1297681">
                  <a:extLst>
                    <a:ext uri="{9D8B030D-6E8A-4147-A177-3AD203B41FA5}">
                      <a16:colId xmlns:a16="http://schemas.microsoft.com/office/drawing/2014/main" val="186610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 smtClean="0">
                          <a:effectLst/>
                        </a:rPr>
                        <a:t>Поставка от 1 кг</a:t>
                      </a: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1040</a:t>
                      </a:r>
                      <a:r>
                        <a:rPr lang="ru-RU" sz="1800" baseline="0" dirty="0" smtClean="0"/>
                        <a:t> руб</a:t>
                      </a:r>
                      <a:endParaRPr lang="ru-RU" sz="18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12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 smtClean="0">
                          <a:effectLst/>
                        </a:rPr>
                        <a:t>Поставка от 100 кг</a:t>
                      </a:r>
                      <a:endParaRPr lang="ru-RU" sz="180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875 руб</a:t>
                      </a:r>
                      <a:endParaRPr lang="ru-RU" sz="18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452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 smtClean="0">
                          <a:effectLst/>
                        </a:rPr>
                        <a:t>Поставка от 1000 кг</a:t>
                      </a:r>
                      <a:endParaRPr lang="ru-RU" sz="18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620 руб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6221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795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0" y="6518708"/>
            <a:ext cx="565608" cy="369332"/>
          </a:xfrm>
          <a:prstGeom prst="rect">
            <a:avLst/>
          </a:prstGeom>
          <a:solidFill>
            <a:srgbClr val="5D459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</a:t>
            </a:r>
            <a:r>
              <a:rPr lang="ru-RU" dirty="0" smtClean="0">
                <a:solidFill>
                  <a:schemeClr val="bg1"/>
                </a:solidFill>
              </a:rPr>
              <a:t>0</a:t>
            </a:r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34" name="Группа 33"/>
          <p:cNvGrpSpPr/>
          <p:nvPr/>
        </p:nvGrpSpPr>
        <p:grpSpPr bwMode="auto">
          <a:xfrm>
            <a:off x="0" y="138069"/>
            <a:ext cx="11609666" cy="850135"/>
            <a:chOff x="-1" y="147541"/>
            <a:chExt cx="11609666" cy="850135"/>
          </a:xfrm>
        </p:grpSpPr>
        <p:pic>
          <p:nvPicPr>
            <p:cNvPr id="36" name="Объект 15" descr="Изображение выглядит как текст, снимок экрана, белый, линия&#10;&#10;Автоматически созданное описание"/>
            <p:cNvPicPr>
              <a:picLocks noChangeAspect="1"/>
            </p:cNvPicPr>
            <p:nvPr/>
          </p:nvPicPr>
          <p:blipFill>
            <a:blip r:embed="rId3"/>
            <a:srcRect l="24107" b="88072"/>
            <a:stretch>
              <a:fillRect/>
            </a:stretch>
          </p:blipFill>
          <p:spPr bwMode="auto">
            <a:xfrm rot="10800000">
              <a:off x="-1" y="178022"/>
              <a:ext cx="9252857" cy="817958"/>
            </a:xfrm>
            <a:prstGeom prst="rect">
              <a:avLst/>
            </a:prstGeom>
          </p:spPr>
        </p:pic>
        <p:pic>
          <p:nvPicPr>
            <p:cNvPr id="37" name="Объект 15" descr="Изображение выглядит как текст, снимок экрана, белый, линия&#10;&#10;Автоматически созданное описание"/>
            <p:cNvPicPr>
              <a:picLocks noChangeAspect="1"/>
            </p:cNvPicPr>
            <p:nvPr/>
          </p:nvPicPr>
          <p:blipFill>
            <a:blip r:embed="rId3"/>
            <a:srcRect t="1284" r="79553" b="85467"/>
            <a:stretch>
              <a:fillRect/>
            </a:stretch>
          </p:blipFill>
          <p:spPr bwMode="auto">
            <a:xfrm>
              <a:off x="9277240" y="147541"/>
              <a:ext cx="2332425" cy="850135"/>
            </a:xfrm>
            <a:prstGeom prst="rect">
              <a:avLst/>
            </a:prstGeom>
          </p:spPr>
        </p:pic>
      </p:grpSp>
      <p:sp>
        <p:nvSpPr>
          <p:cNvPr id="44" name="Заголовок 1"/>
          <p:cNvSpPr txBox="1"/>
          <p:nvPr/>
        </p:nvSpPr>
        <p:spPr bwMode="auto">
          <a:xfrm>
            <a:off x="282804" y="159817"/>
            <a:ext cx="8380413" cy="817562"/>
          </a:xfrm>
          <a:prstGeom prst="rect">
            <a:avLst/>
          </a:prstGeom>
        </p:spPr>
        <p:txBody>
          <a:bodyPr vert="horz" lIns="91440" tIns="45720" rIns="288000" bIns="45720" rtlCol="0" anchor="ctr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ДОРОЖНАЯ КАРТА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440055" y="1372870"/>
            <a:ext cx="11631930" cy="4655820"/>
          </a:xfrm>
          <a:prstGeom prst="rightArrow">
            <a:avLst>
              <a:gd name="adj1" fmla="val 69830"/>
              <a:gd name="adj2" fmla="val 50000"/>
            </a:avLst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H="1" flipV="1">
            <a:off x="3241883" y="1695636"/>
            <a:ext cx="6164" cy="3764132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кругленный прямоугольник 9"/>
          <p:cNvSpPr/>
          <p:nvPr/>
        </p:nvSpPr>
        <p:spPr>
          <a:xfrm>
            <a:off x="1538312" y="1177654"/>
            <a:ext cx="774831" cy="340519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ysClr val="windowText" lastClr="000000"/>
                </a:solidFill>
                <a:latin typeface="Arial" panose="020B0604020202020204" pitchFamily="34" charset="0"/>
                <a:ea typeface="Verdana" panose="020B0604030504040204"/>
                <a:cs typeface="Arial" panose="020B0604020202020204" pitchFamily="34" charset="0"/>
              </a:rPr>
              <a:t>1</a:t>
            </a:r>
            <a:r>
              <a:rPr lang="ru-RU" sz="1400" dirty="0" smtClean="0">
                <a:solidFill>
                  <a:sysClr val="windowText" lastClr="000000"/>
                </a:solidFill>
                <a:latin typeface="Arial Regular" panose="020B0604020202020204" charset="0"/>
                <a:ea typeface="Verdana" panose="020B0604030504040204"/>
                <a:cs typeface="Arial Regular" panose="020B0604020202020204" charset="0"/>
              </a:rPr>
              <a:t> этап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97483" y="2032044"/>
            <a:ext cx="2979967" cy="3312200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Получен макетный образец компаунда ТРПК для радиаторов охлаждения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Проведен анализ рынка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теплорассеивающих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полимерных композитов.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Получен запрос на тестирование продукта от 3-х компаний.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Сформировано ТЗ на изготовление компаунда ТРПК и начальная версия бизнес-модели проекта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Сформулированы базовые требования к производству компаундов ТРПК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H="1" flipV="1">
            <a:off x="6080089" y="1695636"/>
            <a:ext cx="32419" cy="3764131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Скругленный прямоугольник 12"/>
          <p:cNvSpPr/>
          <p:nvPr/>
        </p:nvSpPr>
        <p:spPr>
          <a:xfrm>
            <a:off x="4476120" y="1182035"/>
            <a:ext cx="774831" cy="340519"/>
          </a:xfrm>
          <a:prstGeom prst="roundRect">
            <a:avLst/>
          </a:prstGeom>
          <a:solidFill>
            <a:srgbClr val="284E57"/>
          </a:solidFill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/>
                <a:cs typeface="Arial" panose="020B0604020202020204" pitchFamily="34" charset="0"/>
              </a:rPr>
              <a:t>2</a:t>
            </a:r>
            <a:r>
              <a:rPr lang="ru-RU" sz="1400" dirty="0" smtClean="0">
                <a:solidFill>
                  <a:schemeClr val="bg1"/>
                </a:solidFill>
                <a:latin typeface="Arial Regular" panose="020B0604020202020204" charset="0"/>
                <a:ea typeface="Verdana" panose="020B0604030504040204"/>
                <a:cs typeface="Arial Regular" panose="020B0604020202020204" charset="0"/>
              </a:rPr>
              <a:t> этап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193697" y="2632672"/>
            <a:ext cx="2902601" cy="1890058"/>
          </a:xfrm>
          <a:prstGeom prst="roundRect">
            <a:avLst>
              <a:gd name="adj" fmla="val 12737"/>
            </a:avLst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Протоколы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натурных испытаний Продукта (компаунд для изготовления радиаторов охлаждения) в количестве не менее 3-х штук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Подготовлены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календарный план-график и нормативно-техническая документация к сертификации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продукции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flipV="1">
            <a:off x="8154509" y="1696271"/>
            <a:ext cx="0" cy="3764131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6734221" y="1182214"/>
            <a:ext cx="744940" cy="37457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ea typeface="Verdana" panose="020B0604030504040204"/>
                <a:cs typeface="Calibri"/>
              </a:rPr>
              <a:t>3</a:t>
            </a:r>
            <a:r>
              <a:rPr lang="ru-RU" sz="16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Verdana" panose="020B0604030504040204"/>
                <a:cs typeface="Calibri"/>
              </a:rPr>
              <a:t> этап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005832" y="3093319"/>
            <a:ext cx="1905000" cy="1180465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marL="360045" indent="-28575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charset="0"/>
              <a:buChar char=""/>
            </a:pPr>
            <a:r>
              <a:rPr lang="ru-RU" sz="12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</a:t>
            </a:r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контрактного производства </a:t>
            </a:r>
            <a:endParaRPr lang="ru-RU" sz="1200" dirty="0" smtClean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45" indent="-28575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charset="0"/>
              <a:buChar char=""/>
            </a:pPr>
            <a:r>
              <a:rPr lang="ru-RU" sz="12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Изготовление </a:t>
            </a:r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тестовых </a:t>
            </a:r>
            <a:r>
              <a:rPr lang="ru-RU" sz="12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партий</a:t>
            </a:r>
            <a:endParaRPr lang="ru-RU" sz="12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8644596" y="1182376"/>
            <a:ext cx="744940" cy="37457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ea typeface="Verdana" panose="020B0604030504040204"/>
                <a:cs typeface="Calibri"/>
              </a:rPr>
              <a:t>4</a:t>
            </a:r>
            <a:r>
              <a:rPr lang="ru-RU" sz="16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Verdana" panose="020B0604030504040204"/>
                <a:cs typeface="Calibri"/>
              </a:rPr>
              <a:t> этап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8018844" y="3202568"/>
            <a:ext cx="1792605" cy="961965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"/>
            </a:pPr>
            <a:r>
              <a:rPr lang="ru-RU" sz="1200" dirty="0" smtClean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Verdana" panose="020B0604030504040204"/>
                <a:cs typeface="Arial" panose="020B0604020202020204" pitchFamily="34" charset="0"/>
              </a:rPr>
              <a:t>Выпуск </a:t>
            </a:r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Verdana" panose="020B0604030504040204"/>
                <a:cs typeface="Arial" panose="020B0604020202020204" pitchFamily="34" charset="0"/>
              </a:rPr>
              <a:t>продукта в </a:t>
            </a:r>
            <a:r>
              <a:rPr lang="ru-RU" sz="1200" dirty="0" smtClean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Verdana" panose="020B0604030504040204"/>
                <a:cs typeface="Arial" panose="020B0604020202020204" pitchFamily="34" charset="0"/>
              </a:rPr>
              <a:t>серию </a:t>
            </a:r>
            <a:endParaRPr lang="ru-RU" sz="1200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ea typeface="Verdana" panose="020B0604030504040204"/>
              <a:cs typeface="Arial" panose="020B0604020202020204" pitchFamily="34" charset="0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"/>
            </a:pPr>
            <a:r>
              <a:rPr lang="ru-RU" sz="12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Verdana" panose="020B0604030504040204"/>
                <a:cs typeface="Arial" panose="020B0604020202020204" pitchFamily="34" charset="0"/>
              </a:rPr>
              <a:t>Продажа </a:t>
            </a:r>
            <a:r>
              <a:rPr lang="ru-RU" sz="1200" dirty="0" smtClean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Verdana" panose="020B0604030504040204"/>
                <a:cs typeface="Arial" panose="020B0604020202020204" pitchFamily="34" charset="0"/>
              </a:rPr>
              <a:t>технологии </a:t>
            </a:r>
            <a:endParaRPr lang="ru-RU" sz="1200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ea typeface="Verdana" panose="020B0604030504040204"/>
              <a:cs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63111" y="5364316"/>
            <a:ext cx="1977424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Объем </a:t>
            </a:r>
          </a:p>
          <a:p>
            <a:pPr>
              <a:spcAft>
                <a:spcPts val="0"/>
              </a:spcAft>
            </a:pPr>
            <a:r>
              <a:rPr lang="ru-RU" sz="1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инвестиций</a:t>
            </a:r>
          </a:p>
          <a:p>
            <a:pPr>
              <a:spcAft>
                <a:spcPts val="0"/>
              </a:spcAft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- 0,5 млн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уб. 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692204" y="5382895"/>
            <a:ext cx="19741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Объем </a:t>
            </a:r>
          </a:p>
          <a:p>
            <a:pPr>
              <a:spcAft>
                <a:spcPts val="0"/>
              </a:spcAft>
            </a:pPr>
            <a:r>
              <a:rPr lang="ru-RU" sz="1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инвестиций</a:t>
            </a:r>
          </a:p>
          <a:p>
            <a:pPr>
              <a:spcAft>
                <a:spcPts val="0"/>
              </a:spcAft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- 0,72 млн руб</a:t>
            </a:r>
            <a:r>
              <a:rPr lang="ru-RU" sz="1400" dirty="0" smtClean="0">
                <a:latin typeface="Arial Regular" panose="020B0604020202020204" charset="0"/>
                <a:cs typeface="Arial Regular" panose="020B0604020202020204" charset="0"/>
              </a:rPr>
              <a:t>.</a:t>
            </a:r>
            <a:endParaRPr lang="ru-RU" sz="1400" dirty="0">
              <a:latin typeface="Arial Regular" panose="020B0604020202020204" charset="0"/>
              <a:cs typeface="Arial Regular" panose="020B060402020202020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392052" y="5382895"/>
            <a:ext cx="1348740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Объем </a:t>
            </a:r>
          </a:p>
          <a:p>
            <a:pPr>
              <a:spcAft>
                <a:spcPts val="0"/>
              </a:spcAft>
            </a:pPr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инвестиций</a:t>
            </a:r>
          </a:p>
          <a:p>
            <a:pPr>
              <a:spcAft>
                <a:spcPts val="0"/>
              </a:spcAft>
            </a:pPr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- 4 млн руб. </a:t>
            </a:r>
            <a:endParaRPr lang="ru-RU" sz="14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8242140" y="5364316"/>
            <a:ext cx="1401445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Объем </a:t>
            </a:r>
          </a:p>
          <a:p>
            <a:pPr>
              <a:spcAft>
                <a:spcPts val="0"/>
              </a:spcAft>
            </a:pPr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инвестиций</a:t>
            </a:r>
          </a:p>
          <a:p>
            <a:pPr>
              <a:spcAft>
                <a:spcPts val="0"/>
              </a:spcAft>
            </a:pPr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- 8 млн руб. </a:t>
            </a:r>
            <a:endParaRPr lang="ru-RU" sz="14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Box 9"/>
          <p:cNvSpPr txBox="1"/>
          <p:nvPr/>
        </p:nvSpPr>
        <p:spPr>
          <a:xfrm>
            <a:off x="1630444" y="1679277"/>
            <a:ext cx="795411" cy="30777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10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мес.</a:t>
            </a:r>
          </a:p>
        </p:txBody>
      </p:sp>
      <p:sp>
        <p:nvSpPr>
          <p:cNvPr id="25" name="Text Box 11"/>
          <p:cNvSpPr txBox="1"/>
          <p:nvPr/>
        </p:nvSpPr>
        <p:spPr>
          <a:xfrm>
            <a:off x="6787515" y="1696085"/>
            <a:ext cx="691515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9 мес.</a:t>
            </a:r>
          </a:p>
        </p:txBody>
      </p:sp>
      <p:sp>
        <p:nvSpPr>
          <p:cNvPr id="26" name="Text Box 13"/>
          <p:cNvSpPr txBox="1"/>
          <p:nvPr/>
        </p:nvSpPr>
        <p:spPr>
          <a:xfrm>
            <a:off x="4514215" y="1696085"/>
            <a:ext cx="696024" cy="30777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4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мес.</a:t>
            </a:r>
          </a:p>
        </p:txBody>
      </p:sp>
      <p:sp>
        <p:nvSpPr>
          <p:cNvPr id="27" name="Text Box 14"/>
          <p:cNvSpPr txBox="1"/>
          <p:nvPr/>
        </p:nvSpPr>
        <p:spPr>
          <a:xfrm>
            <a:off x="8691880" y="1696085"/>
            <a:ext cx="691515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6 мес.</a:t>
            </a:r>
          </a:p>
        </p:txBody>
      </p:sp>
    </p:spTree>
    <p:extLst>
      <p:ext uri="{BB962C8B-B14F-4D97-AF65-F5344CB8AC3E}">
        <p14:creationId xmlns:p14="http://schemas.microsoft.com/office/powerpoint/2010/main" val="395972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0" y="6518708"/>
            <a:ext cx="565608" cy="369332"/>
          </a:xfrm>
          <a:prstGeom prst="rect">
            <a:avLst/>
          </a:prstGeom>
          <a:solidFill>
            <a:srgbClr val="5D4596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11</a:t>
            </a:r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34" name="Группа 33"/>
          <p:cNvGrpSpPr/>
          <p:nvPr/>
        </p:nvGrpSpPr>
        <p:grpSpPr bwMode="auto">
          <a:xfrm>
            <a:off x="0" y="138069"/>
            <a:ext cx="11609666" cy="850135"/>
            <a:chOff x="-1" y="147541"/>
            <a:chExt cx="11609666" cy="850135"/>
          </a:xfrm>
        </p:grpSpPr>
        <p:pic>
          <p:nvPicPr>
            <p:cNvPr id="36" name="Объект 15" descr="Изображение выглядит как текст, снимок экрана, белый, линия&#10;&#10;Автоматически созданное описание"/>
            <p:cNvPicPr>
              <a:picLocks noChangeAspect="1"/>
            </p:cNvPicPr>
            <p:nvPr/>
          </p:nvPicPr>
          <p:blipFill>
            <a:blip r:embed="rId3"/>
            <a:srcRect l="24107" b="88072"/>
            <a:stretch>
              <a:fillRect/>
            </a:stretch>
          </p:blipFill>
          <p:spPr bwMode="auto">
            <a:xfrm rot="10800000">
              <a:off x="-1" y="178022"/>
              <a:ext cx="9252857" cy="817958"/>
            </a:xfrm>
            <a:prstGeom prst="rect">
              <a:avLst/>
            </a:prstGeom>
          </p:spPr>
        </p:pic>
        <p:pic>
          <p:nvPicPr>
            <p:cNvPr id="37" name="Объект 15" descr="Изображение выглядит как текст, снимок экрана, белый, линия&#10;&#10;Автоматически созданное описание"/>
            <p:cNvPicPr>
              <a:picLocks noChangeAspect="1"/>
            </p:cNvPicPr>
            <p:nvPr/>
          </p:nvPicPr>
          <p:blipFill>
            <a:blip r:embed="rId3"/>
            <a:srcRect t="1284" r="79553" b="85467"/>
            <a:stretch>
              <a:fillRect/>
            </a:stretch>
          </p:blipFill>
          <p:spPr bwMode="auto">
            <a:xfrm>
              <a:off x="9277240" y="147541"/>
              <a:ext cx="2332425" cy="850135"/>
            </a:xfrm>
            <a:prstGeom prst="rect">
              <a:avLst/>
            </a:prstGeom>
          </p:spPr>
        </p:pic>
      </p:grpSp>
      <p:sp>
        <p:nvSpPr>
          <p:cNvPr id="44" name="Заголовок 1"/>
          <p:cNvSpPr txBox="1"/>
          <p:nvPr/>
        </p:nvSpPr>
        <p:spPr bwMode="auto">
          <a:xfrm>
            <a:off x="282804" y="159817"/>
            <a:ext cx="8380413" cy="817562"/>
          </a:xfrm>
          <a:prstGeom prst="rect">
            <a:avLst/>
          </a:prstGeom>
        </p:spPr>
        <p:txBody>
          <a:bodyPr vert="horz" lIns="91440" tIns="45720" rIns="288000" bIns="45720" rtlCol="0" anchor="ctr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СХЕМА ВЫХОДА/ВОЗВАРТА ИНВЕСТИЦИИ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5935974"/>
              </p:ext>
            </p:extLst>
          </p:nvPr>
        </p:nvGraphicFramePr>
        <p:xfrm>
          <a:off x="282804" y="1448099"/>
          <a:ext cx="11004846" cy="38962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73985">
                  <a:extLst>
                    <a:ext uri="{9D8B030D-6E8A-4147-A177-3AD203B41FA5}">
                      <a16:colId xmlns:a16="http://schemas.microsoft.com/office/drawing/2014/main" val="3741656679"/>
                    </a:ext>
                  </a:extLst>
                </a:gridCol>
                <a:gridCol w="9530861">
                  <a:extLst>
                    <a:ext uri="{9D8B030D-6E8A-4147-A177-3AD203B41FA5}">
                      <a16:colId xmlns:a16="http://schemas.microsoft.com/office/drawing/2014/main" val="225294045"/>
                    </a:ext>
                  </a:extLst>
                </a:gridCol>
              </a:tblGrid>
              <a:tr h="974074">
                <a:tc>
                  <a:txBody>
                    <a:bodyPr/>
                    <a:lstStyle/>
                    <a:p>
                      <a:r>
                        <a:rPr lang="ru-RU" dirty="0" smtClean="0"/>
                        <a:t>1 Вариант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Выкуп стартапа командой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539307"/>
                  </a:ext>
                </a:extLst>
              </a:tr>
              <a:tr h="974074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 вариант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Прибыль стартапа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5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941230"/>
                  </a:ext>
                </a:extLst>
              </a:tr>
              <a:tr h="974074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r>
                        <a:rPr lang="ru-RU" baseline="0" dirty="0" smtClean="0"/>
                        <a:t> вариант</a:t>
                      </a:r>
                      <a:endParaRPr lang="ru-RU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Инвестиции</a:t>
                      </a:r>
                      <a:r>
                        <a:rPr lang="ru-RU" baseline="0" dirty="0" smtClean="0"/>
                        <a:t> профессиональных инвесторов</a:t>
                      </a:r>
                      <a:endParaRPr lang="ru-RU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3543940"/>
                  </a:ext>
                </a:extLst>
              </a:tr>
              <a:tr h="974074">
                <a:tc>
                  <a:txBody>
                    <a:bodyPr/>
                    <a:lstStyle/>
                    <a:p>
                      <a:r>
                        <a:rPr lang="ru-RU" dirty="0" smtClean="0"/>
                        <a:t>4 вариант</a:t>
                      </a:r>
                      <a:endParaRPr lang="ru-RU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Выкуп стартапа</a:t>
                      </a:r>
                      <a:r>
                        <a:rPr lang="ru-RU" baseline="0" dirty="0" smtClean="0"/>
                        <a:t> или доли стартапа венчурным фондом</a:t>
                      </a:r>
                      <a:endParaRPr lang="ru-RU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51990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359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0" y="6518708"/>
            <a:ext cx="565608" cy="369332"/>
          </a:xfrm>
          <a:prstGeom prst="rect">
            <a:avLst/>
          </a:prstGeom>
          <a:solidFill>
            <a:srgbClr val="5D4596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12</a:t>
            </a:r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34" name="Группа 33"/>
          <p:cNvGrpSpPr/>
          <p:nvPr/>
        </p:nvGrpSpPr>
        <p:grpSpPr bwMode="auto">
          <a:xfrm>
            <a:off x="0" y="138069"/>
            <a:ext cx="11609666" cy="850135"/>
            <a:chOff x="-1" y="147541"/>
            <a:chExt cx="11609666" cy="850135"/>
          </a:xfrm>
        </p:grpSpPr>
        <p:pic>
          <p:nvPicPr>
            <p:cNvPr id="36" name="Объект 15" descr="Изображение выглядит как текст, снимок экрана, белый, линия&#10;&#10;Автоматически созданное описание"/>
            <p:cNvPicPr>
              <a:picLocks noChangeAspect="1"/>
            </p:cNvPicPr>
            <p:nvPr/>
          </p:nvPicPr>
          <p:blipFill>
            <a:blip r:embed="rId3"/>
            <a:srcRect l="24107" b="88072"/>
            <a:stretch>
              <a:fillRect/>
            </a:stretch>
          </p:blipFill>
          <p:spPr bwMode="auto">
            <a:xfrm rot="10800000">
              <a:off x="-1" y="178022"/>
              <a:ext cx="9252857" cy="817958"/>
            </a:xfrm>
            <a:prstGeom prst="rect">
              <a:avLst/>
            </a:prstGeom>
          </p:spPr>
        </p:pic>
        <p:pic>
          <p:nvPicPr>
            <p:cNvPr id="37" name="Объект 15" descr="Изображение выглядит как текст, снимок экрана, белый, линия&#10;&#10;Автоматически созданное описание"/>
            <p:cNvPicPr>
              <a:picLocks noChangeAspect="1"/>
            </p:cNvPicPr>
            <p:nvPr/>
          </p:nvPicPr>
          <p:blipFill>
            <a:blip r:embed="rId3"/>
            <a:srcRect t="1284" r="79553" b="85467"/>
            <a:stretch>
              <a:fillRect/>
            </a:stretch>
          </p:blipFill>
          <p:spPr bwMode="auto">
            <a:xfrm>
              <a:off x="9277240" y="147541"/>
              <a:ext cx="2332425" cy="850135"/>
            </a:xfrm>
            <a:prstGeom prst="rect">
              <a:avLst/>
            </a:prstGeom>
          </p:spPr>
        </p:pic>
      </p:grpSp>
      <p:sp>
        <p:nvSpPr>
          <p:cNvPr id="44" name="Заголовок 1"/>
          <p:cNvSpPr txBox="1"/>
          <p:nvPr/>
        </p:nvSpPr>
        <p:spPr bwMode="auto">
          <a:xfrm>
            <a:off x="282804" y="159817"/>
            <a:ext cx="8380413" cy="817562"/>
          </a:xfrm>
          <a:prstGeom prst="rect">
            <a:avLst/>
          </a:prstGeom>
        </p:spPr>
        <p:txBody>
          <a:bodyPr vert="horz" lIns="91440" tIns="45720" rIns="288000" bIns="45720" rtlCol="0" anchor="ctr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РИСКИ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7189034"/>
              </p:ext>
            </p:extLst>
          </p:nvPr>
        </p:nvGraphicFramePr>
        <p:xfrm>
          <a:off x="282804" y="1367700"/>
          <a:ext cx="11604394" cy="10688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5171">
                  <a:extLst>
                    <a:ext uri="{9D8B030D-6E8A-4147-A177-3AD203B41FA5}">
                      <a16:colId xmlns:a16="http://schemas.microsoft.com/office/drawing/2014/main" val="2640551437"/>
                    </a:ext>
                  </a:extLst>
                </a:gridCol>
                <a:gridCol w="1494887">
                  <a:extLst>
                    <a:ext uri="{9D8B030D-6E8A-4147-A177-3AD203B41FA5}">
                      <a16:colId xmlns:a16="http://schemas.microsoft.com/office/drawing/2014/main" val="2343763981"/>
                    </a:ext>
                  </a:extLst>
                </a:gridCol>
                <a:gridCol w="1350039">
                  <a:extLst>
                    <a:ext uri="{9D8B030D-6E8A-4147-A177-3AD203B41FA5}">
                      <a16:colId xmlns:a16="http://schemas.microsoft.com/office/drawing/2014/main" val="2541915114"/>
                    </a:ext>
                  </a:extLst>
                </a:gridCol>
                <a:gridCol w="1244655">
                  <a:extLst>
                    <a:ext uri="{9D8B030D-6E8A-4147-A177-3AD203B41FA5}">
                      <a16:colId xmlns:a16="http://schemas.microsoft.com/office/drawing/2014/main" val="3679051752"/>
                    </a:ext>
                  </a:extLst>
                </a:gridCol>
                <a:gridCol w="1590444">
                  <a:extLst>
                    <a:ext uri="{9D8B030D-6E8A-4147-A177-3AD203B41FA5}">
                      <a16:colId xmlns:a16="http://schemas.microsoft.com/office/drawing/2014/main" val="2809204603"/>
                    </a:ext>
                  </a:extLst>
                </a:gridCol>
                <a:gridCol w="1699002">
                  <a:extLst>
                    <a:ext uri="{9D8B030D-6E8A-4147-A177-3AD203B41FA5}">
                      <a16:colId xmlns:a16="http://schemas.microsoft.com/office/drawing/2014/main" val="579699150"/>
                    </a:ext>
                  </a:extLst>
                </a:gridCol>
                <a:gridCol w="1571736">
                  <a:extLst>
                    <a:ext uri="{9D8B030D-6E8A-4147-A177-3AD203B41FA5}">
                      <a16:colId xmlns:a16="http://schemas.microsoft.com/office/drawing/2014/main" val="1679474814"/>
                    </a:ext>
                  </a:extLst>
                </a:gridCol>
                <a:gridCol w="1758460">
                  <a:extLst>
                    <a:ext uri="{9D8B030D-6E8A-4147-A177-3AD203B41FA5}">
                      <a16:colId xmlns:a16="http://schemas.microsoft.com/office/drawing/2014/main" val="3098866372"/>
                    </a:ext>
                  </a:extLst>
                </a:gridCol>
              </a:tblGrid>
              <a:tr h="534435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№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0794001"/>
                  </a:ext>
                </a:extLst>
              </a:tr>
              <a:tr h="534435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риски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инвестиционные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команда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рыночные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технологические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финансовые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юридические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риски поставщиков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008488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7018403"/>
              </p:ext>
            </p:extLst>
          </p:nvPr>
        </p:nvGraphicFramePr>
        <p:xfrm>
          <a:off x="128029" y="2751997"/>
          <a:ext cx="11165484" cy="33560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6627">
                  <a:extLst>
                    <a:ext uri="{9D8B030D-6E8A-4147-A177-3AD203B41FA5}">
                      <a16:colId xmlns:a16="http://schemas.microsoft.com/office/drawing/2014/main" val="3595731772"/>
                    </a:ext>
                  </a:extLst>
                </a:gridCol>
                <a:gridCol w="2393036">
                  <a:extLst>
                    <a:ext uri="{9D8B030D-6E8A-4147-A177-3AD203B41FA5}">
                      <a16:colId xmlns:a16="http://schemas.microsoft.com/office/drawing/2014/main" val="3783547298"/>
                    </a:ext>
                  </a:extLst>
                </a:gridCol>
                <a:gridCol w="1740054">
                  <a:extLst>
                    <a:ext uri="{9D8B030D-6E8A-4147-A177-3AD203B41FA5}">
                      <a16:colId xmlns:a16="http://schemas.microsoft.com/office/drawing/2014/main" val="3055378753"/>
                    </a:ext>
                  </a:extLst>
                </a:gridCol>
                <a:gridCol w="1730560">
                  <a:extLst>
                    <a:ext uri="{9D8B030D-6E8A-4147-A177-3AD203B41FA5}">
                      <a16:colId xmlns:a16="http://schemas.microsoft.com/office/drawing/2014/main" val="3814944225"/>
                    </a:ext>
                  </a:extLst>
                </a:gridCol>
                <a:gridCol w="1595069">
                  <a:extLst>
                    <a:ext uri="{9D8B030D-6E8A-4147-A177-3AD203B41FA5}">
                      <a16:colId xmlns:a16="http://schemas.microsoft.com/office/drawing/2014/main" val="1765037662"/>
                    </a:ext>
                  </a:extLst>
                </a:gridCol>
                <a:gridCol w="1595069">
                  <a:extLst>
                    <a:ext uri="{9D8B030D-6E8A-4147-A177-3AD203B41FA5}">
                      <a16:colId xmlns:a16="http://schemas.microsoft.com/office/drawing/2014/main" val="3838620262"/>
                    </a:ext>
                  </a:extLst>
                </a:gridCol>
                <a:gridCol w="1595069">
                  <a:extLst>
                    <a:ext uri="{9D8B030D-6E8A-4147-A177-3AD203B41FA5}">
                      <a16:colId xmlns:a16="http://schemas.microsoft.com/office/drawing/2014/main" val="2341539257"/>
                    </a:ext>
                  </a:extLst>
                </a:gridCol>
              </a:tblGrid>
              <a:tr h="419511">
                <a:tc rowSpan="3" gridSpan="2"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endParaRPr lang="ru-RU" sz="16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469098"/>
                  </a:ext>
                </a:extLst>
              </a:tr>
              <a:tr h="419511">
                <a:tc gridSpan="2"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Влияние</a:t>
                      </a:r>
                      <a:r>
                        <a:rPr lang="ru-RU" sz="1600" b="1" baseline="0" dirty="0" smtClean="0"/>
                        <a:t> на результаты (Последствия)</a:t>
                      </a:r>
                      <a:endParaRPr lang="ru-RU" sz="1600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214602714"/>
                  </a:ext>
                </a:extLst>
              </a:tr>
              <a:tr h="419511"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err="1" smtClean="0"/>
                        <a:t>Пренебрежимое</a:t>
                      </a:r>
                      <a:endParaRPr lang="ru-RU" sz="14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Небольшое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Умеренное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Значительное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Существенное</a:t>
                      </a:r>
                      <a:endParaRPr lang="ru-RU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184479"/>
                  </a:ext>
                </a:extLst>
              </a:tr>
              <a:tr h="419511">
                <a:tc rowSpan="5">
                  <a:txBody>
                    <a:bodyPr/>
                    <a:lstStyle/>
                    <a:p>
                      <a:r>
                        <a:rPr lang="ru-RU" sz="1400" b="1" dirty="0" smtClean="0"/>
                        <a:t>Вероятность</a:t>
                      </a:r>
                      <a:r>
                        <a:rPr lang="ru-RU" sz="1400" b="1" baseline="0" dirty="0" smtClean="0"/>
                        <a:t> реализации</a:t>
                      </a:r>
                      <a:endParaRPr lang="ru-RU" sz="1400" b="1" dirty="0"/>
                    </a:p>
                  </a:txBody>
                  <a:tcPr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Очень</a:t>
                      </a:r>
                      <a:r>
                        <a:rPr lang="ru-RU" sz="1400" b="1" baseline="0" dirty="0" smtClean="0"/>
                        <a:t> вероятно 95%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Ниже среднего</a:t>
                      </a:r>
                      <a:endParaRPr lang="ru-RU" sz="14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Средний</a:t>
                      </a:r>
                      <a:endParaRPr lang="ru-RU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Выше среднего</a:t>
                      </a:r>
                      <a:endParaRPr lang="ru-RU" sz="14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</a:rPr>
                        <a:t>Высокий (1)</a:t>
                      </a:r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</a:rPr>
                        <a:t>Высокий</a:t>
                      </a:r>
                      <a:endParaRPr lang="ru-RU" sz="14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4217867"/>
                  </a:ext>
                </a:extLst>
              </a:tr>
              <a:tr h="41951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Вероятное 75%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</a:rPr>
                        <a:t>Низкий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 (2)</a:t>
                      </a:r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Ниже среднего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Средний</a:t>
                      </a:r>
                      <a:r>
                        <a:rPr lang="en-US" sz="1400" dirty="0" smtClean="0"/>
                        <a:t> (7)</a:t>
                      </a:r>
                      <a:endParaRPr lang="ru-RU" sz="1400" dirty="0" smtClean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Выше среднего</a:t>
                      </a:r>
                      <a:endParaRPr lang="ru-RU" sz="14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</a:rPr>
                        <a:t>Высокий</a:t>
                      </a:r>
                      <a:endParaRPr lang="ru-RU" sz="14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4072967"/>
                  </a:ext>
                </a:extLst>
              </a:tr>
              <a:tr h="4195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Возможно 50%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</a:rPr>
                        <a:t>Низкий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 (6)</a:t>
                      </a:r>
                      <a:endParaRPr lang="ru-RU" sz="140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Ниже среднего</a:t>
                      </a:r>
                      <a:r>
                        <a:rPr lang="en-US" sz="1400" dirty="0" smtClean="0"/>
                        <a:t> (5)</a:t>
                      </a:r>
                      <a:endParaRPr lang="ru-RU" sz="1400" dirty="0" smtClean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Средний (3)</a:t>
                      </a:r>
                      <a:endParaRPr lang="ru-RU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Выше среднего</a:t>
                      </a:r>
                      <a:endParaRPr lang="ru-RU" sz="14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Выше среднего</a:t>
                      </a:r>
                      <a:endParaRPr lang="ru-RU" sz="14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7106496"/>
                  </a:ext>
                </a:extLst>
              </a:tr>
              <a:tr h="419511">
                <a:tc v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Маловероятно 25%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</a:rPr>
                        <a:t>Низкий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Ниже среднего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Ниже среднего</a:t>
                      </a:r>
                      <a:r>
                        <a:rPr lang="en-US" sz="1400" dirty="0" smtClean="0"/>
                        <a:t> (4)</a:t>
                      </a:r>
                      <a:endParaRPr lang="ru-RU" sz="1400" dirty="0" smtClean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Средний</a:t>
                      </a:r>
                      <a:endParaRPr lang="ru-RU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Выше среднего</a:t>
                      </a:r>
                      <a:endParaRPr lang="ru-RU" sz="14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7364270"/>
                  </a:ext>
                </a:extLst>
              </a:tr>
              <a:tr h="419511">
                <a:tc v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Крайне маловероятно 5%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</a:rPr>
                        <a:t>Низкий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</a:rPr>
                        <a:t>Низкий</a:t>
                      </a:r>
                      <a:endParaRPr lang="ru-RU" sz="14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Ниже среднего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Средний</a:t>
                      </a:r>
                      <a:endParaRPr lang="ru-RU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Средний</a:t>
                      </a:r>
                      <a:endParaRPr lang="ru-RU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373021"/>
                  </a:ext>
                </a:extLst>
              </a:tr>
            </a:tbl>
          </a:graphicData>
        </a:graphic>
      </p:graphicFrame>
      <p:cxnSp>
        <p:nvCxnSpPr>
          <p:cNvPr id="6" name="Прямая со стрелкой 5"/>
          <p:cNvCxnSpPr/>
          <p:nvPr/>
        </p:nvCxnSpPr>
        <p:spPr>
          <a:xfrm flipV="1">
            <a:off x="632287" y="3941953"/>
            <a:ext cx="7095" cy="216613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5762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0" y="6518708"/>
            <a:ext cx="565608" cy="369332"/>
          </a:xfrm>
          <a:prstGeom prst="rect">
            <a:avLst/>
          </a:prstGeom>
          <a:solidFill>
            <a:srgbClr val="5D4596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13</a:t>
            </a:r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34" name="Группа 33"/>
          <p:cNvGrpSpPr/>
          <p:nvPr/>
        </p:nvGrpSpPr>
        <p:grpSpPr bwMode="auto">
          <a:xfrm>
            <a:off x="0" y="138069"/>
            <a:ext cx="11609666" cy="850135"/>
            <a:chOff x="-1" y="147541"/>
            <a:chExt cx="11609666" cy="850135"/>
          </a:xfrm>
        </p:grpSpPr>
        <p:pic>
          <p:nvPicPr>
            <p:cNvPr id="36" name="Объект 15" descr="Изображение выглядит как текст, снимок экрана, белый, линия&#10;&#10;Автоматически созданное описание"/>
            <p:cNvPicPr>
              <a:picLocks noChangeAspect="1"/>
            </p:cNvPicPr>
            <p:nvPr/>
          </p:nvPicPr>
          <p:blipFill>
            <a:blip r:embed="rId3"/>
            <a:srcRect l="24107" b="88072"/>
            <a:stretch>
              <a:fillRect/>
            </a:stretch>
          </p:blipFill>
          <p:spPr bwMode="auto">
            <a:xfrm rot="10800000">
              <a:off x="-1" y="178022"/>
              <a:ext cx="9252857" cy="817958"/>
            </a:xfrm>
            <a:prstGeom prst="rect">
              <a:avLst/>
            </a:prstGeom>
          </p:spPr>
        </p:pic>
        <p:pic>
          <p:nvPicPr>
            <p:cNvPr id="37" name="Объект 15" descr="Изображение выглядит как текст, снимок экрана, белый, линия&#10;&#10;Автоматически созданное описание"/>
            <p:cNvPicPr>
              <a:picLocks noChangeAspect="1"/>
            </p:cNvPicPr>
            <p:nvPr/>
          </p:nvPicPr>
          <p:blipFill>
            <a:blip r:embed="rId3"/>
            <a:srcRect t="1284" r="79553" b="85467"/>
            <a:stretch>
              <a:fillRect/>
            </a:stretch>
          </p:blipFill>
          <p:spPr bwMode="auto">
            <a:xfrm>
              <a:off x="9277240" y="147541"/>
              <a:ext cx="2332425" cy="850135"/>
            </a:xfrm>
            <a:prstGeom prst="rect">
              <a:avLst/>
            </a:prstGeom>
          </p:spPr>
        </p:pic>
      </p:grpSp>
      <p:sp>
        <p:nvSpPr>
          <p:cNvPr id="44" name="Заголовок 1"/>
          <p:cNvSpPr txBox="1"/>
          <p:nvPr/>
        </p:nvSpPr>
        <p:spPr bwMode="auto">
          <a:xfrm>
            <a:off x="282804" y="159817"/>
            <a:ext cx="8380413" cy="817562"/>
          </a:xfrm>
          <a:prstGeom prst="rect">
            <a:avLst/>
          </a:prstGeom>
        </p:spPr>
        <p:txBody>
          <a:bodyPr vert="horz" lIns="91440" tIns="45720" rIns="288000" bIns="45720" rtlCol="0" anchor="ctr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КОМАНДА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Группа 19"/>
          <p:cNvGrpSpPr/>
          <p:nvPr/>
        </p:nvGrpSpPr>
        <p:grpSpPr>
          <a:xfrm>
            <a:off x="182881" y="1105049"/>
            <a:ext cx="2614196" cy="3191089"/>
            <a:chOff x="194015" y="2326815"/>
            <a:chExt cx="2614196" cy="3191089"/>
          </a:xfrm>
        </p:grpSpPr>
        <p:sp>
          <p:nvSpPr>
            <p:cNvPr id="21" name="Прямоугольник 20"/>
            <p:cNvSpPr/>
            <p:nvPr/>
          </p:nvSpPr>
          <p:spPr>
            <a:xfrm>
              <a:off x="194015" y="3763578"/>
              <a:ext cx="2614196" cy="17543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ru-RU" sz="1200" b="1" dirty="0">
                  <a:solidFill>
                    <a:sysClr val="windowText" lastClr="000000"/>
                  </a:solidFill>
                  <a:latin typeface="Arial" panose="020B0604020202020204" pitchFamily="34" charset="0"/>
                  <a:ea typeface="Verdana" panose="020B0604030504040204"/>
                  <a:cs typeface="Arial" panose="020B0604020202020204" pitchFamily="34" charset="0"/>
                </a:rPr>
                <a:t>Борис Прядезников</a:t>
              </a:r>
            </a:p>
            <a:p>
              <a:pPr lvl="0" algn="ctr">
                <a:defRPr/>
              </a:pPr>
              <a:r>
                <a:rPr lang="ru-RU" sz="1200" b="1" dirty="0" smtClean="0">
                  <a:solidFill>
                    <a:sysClr val="windowText" lastClr="000000"/>
                  </a:solidFill>
                  <a:latin typeface="Arial" panose="020B0604020202020204" pitchFamily="34" charset="0"/>
                  <a:ea typeface="Verdana" panose="020B0604030504040204"/>
                  <a:cs typeface="Arial" panose="020B0604020202020204" pitchFamily="34" charset="0"/>
                </a:rPr>
                <a:t>Генеральный </a:t>
              </a:r>
              <a:r>
                <a:rPr lang="ru-RU" sz="1200" b="1" dirty="0">
                  <a:solidFill>
                    <a:sysClr val="windowText" lastClr="000000"/>
                  </a:solidFill>
                  <a:latin typeface="Arial" panose="020B0604020202020204" pitchFamily="34" charset="0"/>
                  <a:ea typeface="Verdana" panose="020B0604030504040204"/>
                  <a:cs typeface="Arial" panose="020B0604020202020204" pitchFamily="34" charset="0"/>
                </a:rPr>
                <a:t>директор</a:t>
              </a:r>
            </a:p>
            <a:p>
              <a:pPr lvl="0" algn="ctr">
                <a:defRPr/>
              </a:pPr>
              <a:r>
                <a:rPr lang="ru-RU" sz="1200" dirty="0">
                  <a:solidFill>
                    <a:sysClr val="windowText" lastClr="000000"/>
                  </a:solidFill>
                  <a:latin typeface="Arial" panose="020B0604020202020204" pitchFamily="34" charset="0"/>
                  <a:ea typeface="Verdana"/>
                  <a:cs typeface="Arial" panose="020B0604020202020204" pitchFamily="34" charset="0"/>
                </a:rPr>
                <a:t>Организация, планирование, контроль, ресурсное и бюджетное управление, координация команд</a:t>
              </a:r>
            </a:p>
            <a:p>
              <a:pPr lvl="0" algn="ctr">
                <a:defRPr/>
              </a:pPr>
              <a:r>
                <a:rPr lang="ru-RU" sz="1200" dirty="0">
                  <a:solidFill>
                    <a:sysClr val="windowText" lastClr="000000"/>
                  </a:solidFill>
                  <a:latin typeface="Arial" panose="020B0604020202020204" pitchFamily="34" charset="0"/>
                  <a:ea typeface="Verdana"/>
                  <a:cs typeface="Arial" panose="020B0604020202020204" pitchFamily="34" charset="0"/>
                </a:rPr>
                <a:t>Опыт работы руководителем стартап-проектах и грантов,  специализированные знания в области материалов и технологий </a:t>
              </a:r>
              <a:r>
                <a:rPr lang="ru-RU" sz="1200" b="1" dirty="0">
                  <a:solidFill>
                    <a:sysClr val="windowText" lastClr="000000"/>
                  </a:solidFill>
                  <a:latin typeface="Arial" panose="020B0604020202020204" pitchFamily="34" charset="0"/>
                  <a:ea typeface="Verdana" panose="020B0604030504040204"/>
                  <a:cs typeface="Arial" panose="020B0604020202020204" pitchFamily="34" charset="0"/>
                </a:rPr>
                <a:t> </a:t>
              </a: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7394"/>
            <a:stretch>
              <a:fillRect/>
            </a:stretch>
          </p:blipFill>
          <p:spPr bwMode="auto">
            <a:xfrm>
              <a:off x="575737" y="2326815"/>
              <a:ext cx="1887093" cy="134158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23" name="Группа 22"/>
          <p:cNvGrpSpPr/>
          <p:nvPr/>
        </p:nvGrpSpPr>
        <p:grpSpPr>
          <a:xfrm>
            <a:off x="9564420" y="1017610"/>
            <a:ext cx="2233791" cy="3337152"/>
            <a:chOff x="3976060" y="2185539"/>
            <a:chExt cx="2219265" cy="3337152"/>
          </a:xfrm>
        </p:grpSpPr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 bwMode="auto">
            <a:xfrm>
              <a:off x="4371300" y="2185539"/>
              <a:ext cx="1531553" cy="14715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5" name="Прямоугольник 24"/>
            <p:cNvSpPr/>
            <p:nvPr/>
          </p:nvSpPr>
          <p:spPr>
            <a:xfrm>
              <a:off x="3976060" y="3768365"/>
              <a:ext cx="2219265" cy="17543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ru-RU" sz="1200" b="1" dirty="0">
                  <a:solidFill>
                    <a:sysClr val="windowText" lastClr="000000"/>
                  </a:solidFill>
                  <a:latin typeface="Arial" panose="020B0604020202020204" pitchFamily="34" charset="0"/>
                  <a:ea typeface="Verdana" panose="020B0604030504040204"/>
                  <a:cs typeface="Arial" panose="020B0604020202020204" pitchFamily="34" charset="0"/>
                </a:rPr>
                <a:t>Ольга Москалюк </a:t>
              </a:r>
            </a:p>
            <a:p>
              <a:pPr lvl="0" algn="ctr">
                <a:defRPr/>
              </a:pPr>
              <a:r>
                <a:rPr lang="ru-RU" sz="1200" b="1" dirty="0">
                  <a:solidFill>
                    <a:sysClr val="windowText" lastClr="000000"/>
                  </a:solidFill>
                  <a:latin typeface="Arial" panose="020B0604020202020204" pitchFamily="34" charset="0"/>
                  <a:ea typeface="Verdana" panose="020B0604030504040204"/>
                  <a:cs typeface="Arial" panose="020B0604020202020204" pitchFamily="34" charset="0"/>
                </a:rPr>
                <a:t>к.т.н., доцент, наставник и куратор команды. </a:t>
              </a:r>
            </a:p>
            <a:p>
              <a:pPr lvl="0" algn="ctr">
                <a:defRPr/>
              </a:pPr>
              <a:r>
                <a:rPr lang="ru-RU" sz="1200" dirty="0">
                  <a:solidFill>
                    <a:sysClr val="windowText" lastClr="000000"/>
                  </a:solidFill>
                  <a:latin typeface="Arial" panose="020B0604020202020204" pitchFamily="34" charset="0"/>
                  <a:ea typeface="Verdana" panose="020B0604030504040204"/>
                  <a:cs typeface="Arial" panose="020B0604020202020204" pitchFamily="34" charset="0"/>
                </a:rPr>
                <a:t>Координация и контроль научной работы</a:t>
              </a:r>
            </a:p>
            <a:p>
              <a:pPr lvl="0" algn="ctr">
                <a:defRPr/>
              </a:pPr>
              <a:r>
                <a:rPr lang="ru-RU" sz="1200" dirty="0">
                  <a:solidFill>
                    <a:sysClr val="windowText" lastClr="000000"/>
                  </a:solidFill>
                  <a:latin typeface="Arial" panose="020B0604020202020204" pitchFamily="34" charset="0"/>
                  <a:ea typeface="Verdana" panose="020B0604030504040204"/>
                  <a:cs typeface="Arial" panose="020B0604020202020204" pitchFamily="34" charset="0"/>
                </a:rPr>
                <a:t>Опыт научной работы 13 лет, венчурные инвестиции 6 лет, создано с нуля 4 стартапа</a:t>
              </a:r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2847606" y="1105049"/>
            <a:ext cx="2233791" cy="3245195"/>
            <a:chOff x="6120687" y="1456166"/>
            <a:chExt cx="2233791" cy="3245195"/>
          </a:xfrm>
        </p:grpSpPr>
        <p:sp>
          <p:nvSpPr>
            <p:cNvPr id="27" name="Прямоугольник 26"/>
            <p:cNvSpPr/>
            <p:nvPr/>
          </p:nvSpPr>
          <p:spPr>
            <a:xfrm>
              <a:off x="6120687" y="2947035"/>
              <a:ext cx="2233791" cy="17543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ru-RU" sz="1200" b="1" dirty="0">
                  <a:solidFill>
                    <a:sysClr val="windowText" lastClr="000000"/>
                  </a:solidFill>
                  <a:latin typeface="Arial" panose="020B0604020202020204" pitchFamily="34" charset="0"/>
                  <a:ea typeface="Verdana" panose="020B0604030504040204"/>
                  <a:cs typeface="Arial" panose="020B0604020202020204" pitchFamily="34" charset="0"/>
                </a:rPr>
                <a:t>Айлита Прядезникова</a:t>
              </a:r>
            </a:p>
            <a:p>
              <a:pPr lvl="0" algn="ctr">
                <a:defRPr/>
              </a:pPr>
              <a:r>
                <a:rPr lang="ru-RU" sz="1200" b="1" dirty="0">
                  <a:solidFill>
                    <a:sysClr val="windowText" lastClr="000000"/>
                  </a:solidFill>
                  <a:latin typeface="Arial" panose="020B0604020202020204" pitchFamily="34" charset="0"/>
                  <a:ea typeface="Verdana" panose="020B0604030504040204"/>
                  <a:cs typeface="Arial" panose="020B0604020202020204" pitchFamily="34" charset="0"/>
                </a:rPr>
                <a:t>Аналитик</a:t>
              </a:r>
            </a:p>
            <a:p>
              <a:pPr lvl="0" algn="ctr">
                <a:defRPr/>
              </a:pPr>
              <a:r>
                <a:rPr lang="ru-RU" sz="1200" dirty="0">
                  <a:solidFill>
                    <a:sysClr val="windowText" lastClr="000000"/>
                  </a:solidFill>
                  <a:latin typeface="Arial" panose="020B0604020202020204" pitchFamily="34" charset="0"/>
                  <a:ea typeface="Verdana" panose="020B0604030504040204"/>
                  <a:cs typeface="Arial" panose="020B0604020202020204" pitchFamily="34" charset="0"/>
                </a:rPr>
                <a:t>Аналитика. Сбор и обработка информации</a:t>
              </a:r>
            </a:p>
            <a:p>
              <a:pPr lvl="0" algn="ctr">
                <a:defRPr/>
              </a:pPr>
              <a:r>
                <a:rPr lang="ru-RU" sz="1200" dirty="0">
                  <a:solidFill>
                    <a:sysClr val="windowText" lastClr="000000"/>
                  </a:solidFill>
                  <a:latin typeface="Arial" panose="020B0604020202020204" pitchFamily="34" charset="0"/>
                  <a:ea typeface="Verdana" panose="020B0604030504040204"/>
                  <a:cs typeface="Arial" panose="020B0604020202020204" pitchFamily="34" charset="0"/>
                </a:rPr>
                <a:t>Опыт работы в анализе научных данных, эксперименте и разработке технологии изготовления композитных </a:t>
              </a:r>
              <a:r>
                <a:rPr lang="ru-RU" sz="1200" dirty="0" smtClean="0">
                  <a:solidFill>
                    <a:sysClr val="windowText" lastClr="000000"/>
                  </a:solidFill>
                  <a:latin typeface="Arial" panose="020B0604020202020204" pitchFamily="34" charset="0"/>
                  <a:ea typeface="Verdana" panose="020B0604030504040204"/>
                  <a:cs typeface="Arial" panose="020B0604020202020204" pitchFamily="34" charset="0"/>
                </a:rPr>
                <a:t>материалов</a:t>
              </a:r>
            </a:p>
          </p:txBody>
        </p:sp>
        <p:pic>
          <p:nvPicPr>
            <p:cNvPr id="28" name="Рисунок 27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1250" b="73750" l="27500" r="68750">
                          <a14:foregroundMark x1="41250" y1="61797" x2="38125" y2="66406"/>
                          <a14:foregroundMark x1="34063" y1="60859" x2="56563" y2="68438"/>
                          <a14:foregroundMark x1="40417" y1="58125" x2="33438" y2="59531"/>
                          <a14:foregroundMark x1="33438" y1="61719" x2="29792" y2="69375"/>
                          <a14:foregroundMark x1="35104" y1="69609" x2="54583" y2="68906"/>
                          <a14:foregroundMark x1="57708" y1="60547" x2="51875" y2="67969"/>
                          <a14:foregroundMark x1="60000" y1="59766" x2="65104" y2="69922"/>
                          <a14:foregroundMark x1="64375" y1="72109" x2="29479" y2="72578"/>
                          <a14:foregroundMark x1="30104" y1="73281" x2="63333" y2="73516"/>
                          <a14:foregroundMark x1="67500" y1="70859" x2="66875" y2="72969"/>
                          <a14:foregroundMark x1="68854" y1="71797" x2="68854" y2="73438"/>
                          <a14:foregroundMark x1="28438" y1="72266" x2="28229" y2="73125"/>
                          <a14:foregroundMark x1="33646" y1="73750" x2="28958" y2="73750"/>
                          <a14:foregroundMark x1="46771" y1="58516" x2="48854" y2="58828"/>
                          <a14:foregroundMark x1="50521" y1="58828" x2="52188" y2="58516"/>
                          <a14:foregroundMark x1="27500" y1="73047" x2="27500" y2="73672"/>
                          <a14:foregroundMark x1="38438" y1="73516" x2="41042" y2="73594"/>
                          <a14:foregroundMark x1="41979" y1="73672" x2="46354" y2="73672"/>
                          <a14:backgroundMark x1="37292" y1="74688" x2="41042" y2="74922"/>
                          <a14:backgroundMark x1="36354" y1="74141" x2="36354" y2="74141"/>
                          <a14:backgroundMark x1="33438" y1="58750" x2="33438" y2="58750"/>
                          <a14:backgroundMark x1="34479" y1="54531" x2="33854" y2="55937"/>
                          <a14:backgroundMark x1="32188" y1="53359" x2="34896" y2="53359"/>
                          <a14:backgroundMark x1="59271" y1="49688" x2="62813" y2="49531"/>
                          <a14:backgroundMark x1="37708" y1="44766" x2="37396" y2="46641"/>
                          <a14:backgroundMark x1="65833" y1="59844" x2="65833" y2="59844"/>
                          <a14:backgroundMark x1="30208" y1="62891" x2="29688" y2="64375"/>
                          <a14:backgroundMark x1="28021" y1="66875" x2="27813" y2="67656"/>
                          <a14:backgroundMark x1="39688" y1="52578" x2="40104" y2="55078"/>
                          <a14:backgroundMark x1="38333" y1="57656" x2="38542" y2="575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71" t="40866" r="31041" b="26006"/>
            <a:stretch>
              <a:fillRect/>
            </a:stretch>
          </p:blipFill>
          <p:spPr>
            <a:xfrm>
              <a:off x="6628440" y="1456166"/>
              <a:ext cx="1347817" cy="142466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29" name="TextBox 28"/>
          <p:cNvSpPr txBox="1"/>
          <p:nvPr/>
        </p:nvSpPr>
        <p:spPr>
          <a:xfrm>
            <a:off x="5122469" y="2624507"/>
            <a:ext cx="23095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ysClr val="windowText" lastClr="000000"/>
                </a:solidFill>
                <a:latin typeface="Arial" panose="020B0604020202020204" pitchFamily="34" charset="0"/>
                <a:ea typeface="Verdana" panose="020B0604030504040204"/>
                <a:cs typeface="Arial" panose="020B0604020202020204" pitchFamily="34" charset="0"/>
              </a:rPr>
              <a:t>Алексей Шульгин</a:t>
            </a:r>
          </a:p>
          <a:p>
            <a:pPr algn="ctr"/>
            <a:r>
              <a:rPr lang="ru-RU" sz="1200" b="1" dirty="0">
                <a:solidFill>
                  <a:sysClr val="windowText" lastClr="000000"/>
                </a:solidFill>
                <a:latin typeface="Arial" panose="020B0604020202020204" pitchFamily="34" charset="0"/>
                <a:ea typeface="Verdana" panose="020B0604030504040204"/>
                <a:cs typeface="Arial" panose="020B0604020202020204" pitchFamily="34" charset="0"/>
              </a:rPr>
              <a:t>Технолог  </a:t>
            </a:r>
            <a:r>
              <a:rPr lang="ru-RU" sz="1200" dirty="0">
                <a:solidFill>
                  <a:sysClr val="windowText" lastClr="000000"/>
                </a:solidFill>
                <a:latin typeface="Arial" panose="020B0604020202020204" pitchFamily="34" charset="0"/>
                <a:ea typeface="Verdana" panose="020B0604030504040204"/>
                <a:cs typeface="Arial" panose="020B0604020202020204" pitchFamily="34" charset="0"/>
              </a:rPr>
              <a:t/>
            </a:r>
            <a:br>
              <a:rPr lang="ru-RU" sz="1200" dirty="0">
                <a:solidFill>
                  <a:sysClr val="windowText" lastClr="000000"/>
                </a:solidFill>
                <a:latin typeface="Arial" panose="020B0604020202020204" pitchFamily="34" charset="0"/>
                <a:ea typeface="Verdana" panose="020B0604030504040204"/>
                <a:cs typeface="Arial" panose="020B0604020202020204" pitchFamily="34" charset="0"/>
              </a:rPr>
            </a:br>
            <a:r>
              <a:rPr lang="ru-RU" sz="1200" dirty="0">
                <a:solidFill>
                  <a:sysClr val="windowText" lastClr="000000"/>
                </a:solidFill>
                <a:latin typeface="Arial" panose="020B0604020202020204" pitchFamily="34" charset="0"/>
                <a:ea typeface="Verdana" panose="020B0604030504040204"/>
                <a:cs typeface="Arial" panose="020B0604020202020204" pitchFamily="34" charset="0"/>
              </a:rPr>
              <a:t>Разработка и оптимизация технологических процессов. </a:t>
            </a:r>
          </a:p>
          <a:p>
            <a:pPr algn="ctr"/>
            <a:r>
              <a:rPr lang="ru-RU" sz="1200" dirty="0">
                <a:solidFill>
                  <a:sysClr val="windowText" lastClr="000000"/>
                </a:solidFill>
                <a:latin typeface="Arial" panose="020B0604020202020204" pitchFamily="34" charset="0"/>
                <a:ea typeface="Verdana" panose="020B0604030504040204"/>
                <a:cs typeface="Arial" panose="020B0604020202020204" pitchFamily="34" charset="0"/>
              </a:rPr>
              <a:t>Опыт работы в подборе компонентов и разработке процессов изготовления композитных материалов</a:t>
            </a: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71151" y="4935551"/>
            <a:ext cx="1536090" cy="672362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7305575" y="2624507"/>
            <a:ext cx="23095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ysClr val="windowText" lastClr="000000"/>
                </a:solidFill>
                <a:latin typeface="Arial" panose="020B0604020202020204" pitchFamily="34" charset="0"/>
                <a:ea typeface="Verdana" panose="020B0604030504040204"/>
                <a:cs typeface="Arial" panose="020B0604020202020204" pitchFamily="34" charset="0"/>
              </a:rPr>
              <a:t>Георгий Молоканов</a:t>
            </a:r>
          </a:p>
          <a:p>
            <a:pPr algn="ctr"/>
            <a:r>
              <a:rPr lang="ru-RU" sz="1200" b="1" dirty="0">
                <a:solidFill>
                  <a:sysClr val="windowText" lastClr="000000"/>
                </a:solidFill>
                <a:latin typeface="Arial" panose="020B0604020202020204" pitchFamily="34" charset="0"/>
                <a:ea typeface="Verdana" panose="020B0604030504040204"/>
                <a:cs typeface="Arial" panose="020B0604020202020204" pitchFamily="34" charset="0"/>
              </a:rPr>
              <a:t>Инженер</a:t>
            </a:r>
          </a:p>
          <a:p>
            <a:pPr algn="ctr"/>
            <a:r>
              <a:rPr lang="ru-RU" sz="1200" dirty="0">
                <a:solidFill>
                  <a:sysClr val="windowText" lastClr="000000"/>
                </a:solidFill>
                <a:latin typeface="Arial" panose="020B0604020202020204" pitchFamily="34" charset="0"/>
                <a:ea typeface="Verdana" panose="020B0604030504040204"/>
                <a:cs typeface="Arial" panose="020B0604020202020204" pitchFamily="34" charset="0"/>
              </a:rPr>
              <a:t>Разработка и тестирование ТРПК.</a:t>
            </a:r>
          </a:p>
          <a:p>
            <a:pPr algn="ctr"/>
            <a:r>
              <a:rPr lang="ru-RU" sz="1200" dirty="0">
                <a:solidFill>
                  <a:sysClr val="windowText" lastClr="000000"/>
                </a:solidFill>
                <a:latin typeface="Arial" panose="020B0604020202020204" pitchFamily="34" charset="0"/>
                <a:ea typeface="Verdana" panose="020B0604030504040204"/>
                <a:cs typeface="Arial" panose="020B0604020202020204" pitchFamily="34" charset="0"/>
              </a:rPr>
              <a:t>Опыт работы в разработке и изготовлении полимерных композитных материалов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804779" y="4391824"/>
            <a:ext cx="22332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5D4596"/>
                </a:solidFill>
              </a:rPr>
              <a:t>Партнеры: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5155778" y="5633422"/>
            <a:ext cx="19322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cs typeface="Arial Regular" panose="020B0604020202020204" charset="0"/>
              </a:rPr>
              <a:t>И</a:t>
            </a:r>
            <a:r>
              <a:rPr lang="ru-RU" sz="1400" dirty="0" smtClean="0">
                <a:cs typeface="Arial Regular" panose="020B0604020202020204" charset="0"/>
              </a:rPr>
              <a:t>зготовление </a:t>
            </a:r>
            <a:r>
              <a:rPr lang="ru-RU" sz="1400" dirty="0">
                <a:cs typeface="Arial Regular" panose="020B0604020202020204" charset="0"/>
              </a:rPr>
              <a:t>композитов </a:t>
            </a:r>
            <a:r>
              <a:rPr lang="en-US" sz="1400" dirty="0" smtClean="0">
                <a:cs typeface="Arial Regular" panose="020B0604020202020204" charset="0"/>
              </a:rPr>
              <a:t>3D </a:t>
            </a:r>
            <a:r>
              <a:rPr lang="ru-RU" sz="1400" dirty="0" smtClean="0">
                <a:cs typeface="Arial Regular" panose="020B0604020202020204" charset="0"/>
              </a:rPr>
              <a:t>печати</a:t>
            </a:r>
            <a:endParaRPr lang="ru-RU" sz="1400" dirty="0">
              <a:cs typeface="Arial Regular" panose="020B060402020202020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7615160" y="5729455"/>
            <a:ext cx="20961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cs typeface="Arial Regular" panose="020B0604020202020204" charset="0"/>
              </a:rPr>
              <a:t>Физико-механические испытания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59846" y="5698313"/>
            <a:ext cx="24019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Подбор рецептуры и технологии </a:t>
            </a:r>
            <a:r>
              <a:rPr lang="ru-RU" sz="1400" dirty="0" smtClean="0">
                <a:cs typeface="Arial Regular" panose="020B0604020202020204" charset="0"/>
              </a:rPr>
              <a:t>изготовления </a:t>
            </a:r>
            <a:r>
              <a:rPr lang="ru-RU" sz="1400" dirty="0" smtClean="0"/>
              <a:t>компаунда ТРПК</a:t>
            </a:r>
            <a:endParaRPr lang="ru-RU" sz="1400" dirty="0"/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1875" b="99141" l="2771" r="99496">
                        <a14:foregroundMark x1="56423" y1="95234" x2="45718" y2="93906"/>
                        <a14:foregroundMark x1="40176" y1="97656" x2="27582" y2="96875"/>
                        <a14:foregroundMark x1="18262" y1="62500" x2="19144" y2="61328"/>
                        <a14:foregroundMark x1="21285" y1="58047" x2="21285" y2="58047"/>
                        <a14:foregroundMark x1="32116" y1="46484" x2="32116" y2="46484"/>
                        <a14:foregroundMark x1="28967" y1="47578" x2="27582" y2="47891"/>
                        <a14:foregroundMark x1="23929" y1="50703" x2="23929" y2="50703"/>
                        <a14:foregroundMark x1="26322" y1="49063" x2="27330" y2="48281"/>
                        <a14:foregroundMark x1="26826" y1="46797" x2="26826" y2="46797"/>
                        <a14:foregroundMark x1="28086" y1="45313" x2="28086" y2="45313"/>
                        <a14:foregroundMark x1="32997" y1="44453" x2="40176" y2="43594"/>
                        <a14:foregroundMark x1="34761" y1="42969" x2="34005" y2="42969"/>
                        <a14:foregroundMark x1="37154" y1="42969" x2="37154" y2="42969"/>
                        <a14:foregroundMark x1="38539" y1="42500" x2="38539" y2="42500"/>
                        <a14:foregroundMark x1="41436" y1="42188" x2="41436" y2="42188"/>
                        <a14:foregroundMark x1="43829" y1="41484" x2="43829" y2="41484"/>
                        <a14:backgroundMark x1="40176" y1="37500" x2="40176" y2="37500"/>
                      </a14:backgroundRemoval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407" b="32806"/>
          <a:stretch>
            <a:fillRect/>
          </a:stretch>
        </p:blipFill>
        <p:spPr>
          <a:xfrm>
            <a:off x="5455575" y="1065931"/>
            <a:ext cx="1582499" cy="14231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055" y="1008637"/>
            <a:ext cx="1446180" cy="1446180"/>
          </a:xfrm>
          <a:prstGeom prst="rect">
            <a:avLst/>
          </a:prstGeom>
        </p:spPr>
      </p:pic>
      <p:sp>
        <p:nvSpPr>
          <p:cNvPr id="49" name="Прямоугольник 48"/>
          <p:cNvSpPr/>
          <p:nvPr/>
        </p:nvSpPr>
        <p:spPr>
          <a:xfrm>
            <a:off x="2971341" y="5626955"/>
            <a:ext cx="150166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cs typeface="Arial Regular" panose="020B0604020202020204" charset="0"/>
              </a:rPr>
              <a:t>Тестовое изготовление компаунда ТРПК</a:t>
            </a:r>
          </a:p>
        </p:txBody>
      </p:sp>
      <p:pic>
        <p:nvPicPr>
          <p:cNvPr id="51" name="Рисунок 5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2779" y="5028908"/>
            <a:ext cx="1740539" cy="5745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175994" y="5501067"/>
            <a:ext cx="160460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Контрактное производство компаунда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797077" y="5064578"/>
            <a:ext cx="1798610" cy="44215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43055" y="5064578"/>
            <a:ext cx="956396" cy="5295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19" y="4925338"/>
            <a:ext cx="793446" cy="7941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228025" y="5037327"/>
            <a:ext cx="1787791" cy="53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99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Изображение выглядит как текст, снимок экрана, Шрифт, графический дизайн&#10;&#10;Автоматически созданное описание"/>
          <p:cNvPicPr>
            <a:picLocks noChangeAspect="1"/>
          </p:cNvPicPr>
          <p:nvPr/>
        </p:nvPicPr>
        <p:blipFill>
          <a:blip r:embed="rId2"/>
          <a:srcRect l="1100" r="73106" b="79697"/>
          <a:stretch>
            <a:fillRect/>
          </a:stretch>
        </p:blipFill>
        <p:spPr bwMode="auto">
          <a:xfrm>
            <a:off x="314410" y="91440"/>
            <a:ext cx="3112184" cy="1377950"/>
          </a:xfrm>
          <a:prstGeom prst="rect">
            <a:avLst/>
          </a:prstGeom>
        </p:spPr>
      </p:pic>
      <p:sp>
        <p:nvSpPr>
          <p:cNvPr id="11" name="Заголовок 1"/>
          <p:cNvSpPr txBox="1"/>
          <p:nvPr/>
        </p:nvSpPr>
        <p:spPr bwMode="auto">
          <a:xfrm>
            <a:off x="626522" y="2806456"/>
            <a:ext cx="8772525" cy="13779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800" dirty="0" smtClean="0">
                <a:solidFill>
                  <a:srgbClr val="5D4596"/>
                </a:solidFill>
                <a:latin typeface="Arial Black" panose="020B0A04020102020204"/>
                <a:cs typeface="Arial" panose="020B0604020202020204"/>
              </a:rPr>
              <a:t>СПАСИБО ЗА </a:t>
            </a:r>
            <a:r>
              <a:rPr lang="ru-RU" sz="2800" dirty="0">
                <a:solidFill>
                  <a:srgbClr val="5D4596"/>
                </a:solidFill>
                <a:latin typeface="Arial Black" panose="020B0A04020102020204"/>
                <a:cs typeface="Arial" panose="020B0604020202020204"/>
              </a:rPr>
              <a:t>ВНИМАНИЕ!</a:t>
            </a:r>
            <a:endParaRPr lang="ru-RU" sz="2000" dirty="0">
              <a:latin typeface="Arial Black" panose="020B0A04020102020204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31839" y="5356479"/>
            <a:ext cx="272786" cy="27278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731840" y="5750227"/>
            <a:ext cx="272786" cy="272786"/>
          </a:xfrm>
          <a:prstGeom prst="rect">
            <a:avLst/>
          </a:prstGeom>
        </p:spPr>
      </p:pic>
      <p:grpSp>
        <p:nvGrpSpPr>
          <p:cNvPr id="21" name="Группа 20"/>
          <p:cNvGrpSpPr/>
          <p:nvPr/>
        </p:nvGrpSpPr>
        <p:grpSpPr bwMode="auto">
          <a:xfrm>
            <a:off x="7438880" y="-2"/>
            <a:ext cx="4789102" cy="6874716"/>
            <a:chOff x="7438880" y="-2"/>
            <a:chExt cx="4789102" cy="6874716"/>
          </a:xfrm>
        </p:grpSpPr>
        <p:sp>
          <p:nvSpPr>
            <p:cNvPr id="22" name="Прямоугольник 7"/>
            <p:cNvSpPr/>
            <p:nvPr/>
          </p:nvSpPr>
          <p:spPr bwMode="auto">
            <a:xfrm>
              <a:off x="7442200" y="2345380"/>
              <a:ext cx="4782462" cy="4529333"/>
            </a:xfrm>
            <a:prstGeom prst="rect">
              <a:avLst/>
            </a:prstGeom>
            <a:solidFill>
              <a:srgbClr val="FFAC00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FCAF17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23" name="Прямоугольник 10"/>
            <p:cNvSpPr/>
            <p:nvPr/>
          </p:nvSpPr>
          <p:spPr bwMode="auto">
            <a:xfrm>
              <a:off x="7438880" y="-2"/>
              <a:ext cx="4785782" cy="2345384"/>
            </a:xfrm>
            <a:prstGeom prst="rect">
              <a:avLst/>
            </a:prstGeom>
            <a:solidFill>
              <a:srgbClr val="9F00FF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8F00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24" name="Прямоугольник 9"/>
            <p:cNvSpPr/>
            <p:nvPr/>
          </p:nvSpPr>
          <p:spPr bwMode="auto">
            <a:xfrm>
              <a:off x="8818529" y="-2"/>
              <a:ext cx="3406131" cy="4274948"/>
            </a:xfrm>
            <a:prstGeom prst="rect">
              <a:avLst/>
            </a:prstGeom>
            <a:solidFill>
              <a:srgbClr val="FBB3C1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B5D8E1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 bwMode="auto">
            <a:xfrm>
              <a:off x="9233902" y="123825"/>
              <a:ext cx="2678848" cy="2047452"/>
            </a:xfrm>
            <a:prstGeom prst="rect">
              <a:avLst/>
            </a:prstGeom>
          </p:spPr>
        </p:pic>
        <p:pic>
          <p:nvPicPr>
            <p:cNvPr id="26" name="Picture 5"/>
            <p:cNvPicPr>
              <a:picLocks noChangeAspect="1" noChangeArrowheads="1"/>
            </p:cNvPicPr>
            <p:nvPr/>
          </p:nvPicPr>
          <p:blipFill>
            <a:blip r:embed="rId6"/>
            <a:stretch>
              <a:fillRect/>
            </a:stretch>
          </p:blipFill>
          <p:spPr bwMode="auto">
            <a:xfrm>
              <a:off x="8818529" y="2353743"/>
              <a:ext cx="3409453" cy="4520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" name="Прямоугольник 13"/>
            <p:cNvSpPr/>
            <p:nvPr/>
          </p:nvSpPr>
          <p:spPr bwMode="auto">
            <a:xfrm>
              <a:off x="7438880" y="5359336"/>
              <a:ext cx="1379650" cy="1514425"/>
            </a:xfrm>
            <a:prstGeom prst="rect">
              <a:avLst/>
            </a:prstGeom>
            <a:solidFill>
              <a:srgbClr val="FF2F2D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>
                <a:defRPr>
                  <a:solidFill>
                    <a:srgbClr val="FD493D"/>
                  </a:solidFill>
                  <a:latin typeface="Helvetica Neue" panose="02000503000000020004"/>
                  <a:ea typeface="Helvetica Neue" panose="02000503000000020004"/>
                  <a:cs typeface="Helvetica Neue" panose="02000503000000020004"/>
                </a:defRPr>
              </a:pPr>
              <a:endParaRPr/>
            </a:p>
          </p:txBody>
        </p:sp>
      </p:grpSp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735169" y="6143975"/>
            <a:ext cx="272787" cy="272787"/>
          </a:xfrm>
          <a:prstGeom prst="rect">
            <a:avLst/>
          </a:prstGeom>
        </p:spPr>
      </p:pic>
      <p:sp>
        <p:nvSpPr>
          <p:cNvPr id="28" name="Прямоугольник 27"/>
          <p:cNvSpPr/>
          <p:nvPr/>
        </p:nvSpPr>
        <p:spPr bwMode="auto">
          <a:xfrm>
            <a:off x="6644640" y="0"/>
            <a:ext cx="8128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Подзаголовок 2"/>
          <p:cNvSpPr txBox="1"/>
          <p:nvPr/>
        </p:nvSpPr>
        <p:spPr bwMode="auto">
          <a:xfrm>
            <a:off x="1112141" y="5356400"/>
            <a:ext cx="7050088" cy="12676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1800" dirty="0">
                <a:solidFill>
                  <a:srgbClr val="284E57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Калининград, ул. </a:t>
            </a:r>
            <a:r>
              <a:rPr lang="ru-RU" sz="1800" dirty="0" smtClean="0">
                <a:solidFill>
                  <a:srgbClr val="284E57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Горького 69</a:t>
            </a:r>
            <a:endParaRPr lang="ru-RU" sz="1800" dirty="0">
              <a:solidFill>
                <a:srgbClr val="284E57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indent="0">
              <a:buNone/>
              <a:defRPr/>
            </a:pPr>
            <a:r>
              <a:rPr lang="en-US" sz="1800" dirty="0" smtClean="0">
                <a:solidFill>
                  <a:srgbClr val="284E57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TexIce@yandex.ru</a:t>
            </a:r>
            <a:endParaRPr lang="ru-RU" sz="1800" dirty="0">
              <a:solidFill>
                <a:srgbClr val="284E57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indent="0">
              <a:buNone/>
              <a:defRPr/>
            </a:pPr>
            <a:r>
              <a:rPr lang="ru-RU" sz="1800" dirty="0">
                <a:solidFill>
                  <a:srgbClr val="284E57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+7 </a:t>
            </a:r>
            <a:r>
              <a:rPr lang="ru-RU" sz="1800" dirty="0" smtClean="0">
                <a:solidFill>
                  <a:srgbClr val="284E57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(</a:t>
            </a:r>
            <a:r>
              <a:rPr lang="en-US" sz="1800" dirty="0" smtClean="0">
                <a:solidFill>
                  <a:srgbClr val="284E57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914</a:t>
            </a:r>
            <a:r>
              <a:rPr lang="ru-RU" sz="1800" dirty="0" smtClean="0">
                <a:solidFill>
                  <a:srgbClr val="284E57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) </a:t>
            </a:r>
            <a:r>
              <a:rPr lang="en-US" sz="1800" dirty="0" smtClean="0">
                <a:solidFill>
                  <a:srgbClr val="284E57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822</a:t>
            </a:r>
            <a:r>
              <a:rPr lang="ru-RU" sz="1800" dirty="0" smtClean="0">
                <a:solidFill>
                  <a:srgbClr val="284E57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-</a:t>
            </a:r>
            <a:r>
              <a:rPr lang="en-US" sz="1800" dirty="0" smtClean="0">
                <a:solidFill>
                  <a:srgbClr val="284E57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84-05</a:t>
            </a:r>
            <a:endParaRPr lang="ru-RU" sz="1800" dirty="0">
              <a:solidFill>
                <a:srgbClr val="284E57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685" b="90685" l="685" r="9301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88399" y="2914200"/>
            <a:ext cx="3569853" cy="3569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972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21792</TotalTime>
  <Words>1278</Words>
  <Application>Microsoft Office PowerPoint</Application>
  <PresentationFormat>Широкоэкранный</PresentationFormat>
  <Paragraphs>367</Paragraphs>
  <Slides>14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7" baseType="lpstr">
      <vt:lpstr>Arial</vt:lpstr>
      <vt:lpstr>Arial Black</vt:lpstr>
      <vt:lpstr>Arial Regular</vt:lpstr>
      <vt:lpstr>Calibri</vt:lpstr>
      <vt:lpstr>Calibri Light</vt:lpstr>
      <vt:lpstr>Fira Sans Light</vt:lpstr>
      <vt:lpstr>Helvetica Neue</vt:lpstr>
      <vt:lpstr>Segoe UI</vt:lpstr>
      <vt:lpstr>Segoe UI Semibold</vt:lpstr>
      <vt:lpstr>Times New Roman</vt:lpstr>
      <vt:lpstr>Verdana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Алексей В. Шульгин</dc:creator>
  <cp:lastModifiedBy>Борис Ю. Прядезников</cp:lastModifiedBy>
  <cp:revision>846</cp:revision>
  <dcterms:created xsi:type="dcterms:W3CDTF">2024-03-17T11:31:10Z</dcterms:created>
  <dcterms:modified xsi:type="dcterms:W3CDTF">2024-12-08T23:44:58Z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1033-5.0.0.7908</vt:lpwstr>
  </property>
</Properties>
</file>