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4"/>
    <p:sldMasterId id="2147483674" r:id="rId5"/>
  </p:sldMasterIdLst>
  <p:notesMasterIdLst>
    <p:notesMasterId r:id="rId22"/>
  </p:notesMasterIdLst>
  <p:handoutMasterIdLst>
    <p:handoutMasterId r:id="rId23"/>
  </p:handoutMasterIdLst>
  <p:sldIdLst>
    <p:sldId id="366" r:id="rId6"/>
    <p:sldId id="370" r:id="rId7"/>
    <p:sldId id="335" r:id="rId8"/>
    <p:sldId id="328" r:id="rId9"/>
    <p:sldId id="363" r:id="rId10"/>
    <p:sldId id="336" r:id="rId11"/>
    <p:sldId id="337" r:id="rId12"/>
    <p:sldId id="359" r:id="rId13"/>
    <p:sldId id="364" r:id="rId14"/>
    <p:sldId id="365" r:id="rId15"/>
    <p:sldId id="329" r:id="rId16"/>
    <p:sldId id="334" r:id="rId17"/>
    <p:sldId id="369" r:id="rId18"/>
    <p:sldId id="333" r:id="rId19"/>
    <p:sldId id="368" r:id="rId20"/>
    <p:sldId id="367" r:id="rId21"/>
  </p:sldIdLst>
  <p:sldSz cx="9906000" cy="6858000" type="A4"/>
  <p:notesSz cx="6797675" cy="9926638"/>
  <p:defaultTextStyle>
    <a:defPPr>
      <a:defRPr lang="ru-RU"/>
    </a:defPPr>
    <a:lvl1pPr marL="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5931"/>
    <a:srgbClr val="FFD05B"/>
    <a:srgbClr val="E5F3F6"/>
    <a:srgbClr val="AB2222"/>
    <a:srgbClr val="D8DBE2"/>
    <a:srgbClr val="457DA2"/>
    <a:srgbClr val="E93B47"/>
    <a:srgbClr val="6DA3C0"/>
    <a:srgbClr val="D1E2E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0" autoAdjust="0"/>
    <p:restoredTop sz="96247" autoAdjust="0"/>
  </p:normalViewPr>
  <p:slideViewPr>
    <p:cSldViewPr snapToGrid="0">
      <p:cViewPr varScale="1">
        <p:scale>
          <a:sx n="103" d="100"/>
          <a:sy n="103" d="100"/>
        </p:scale>
        <p:origin x="1650" y="10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0C4BAA-E369-44AD-87C0-64F34E7C73DA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2E880-491A-4E3B-8D0D-90D32A071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123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BA728-D73C-E140-8099-AC13A4281303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2A862-1F40-B349-91D5-3B9B128B79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993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2A862-1F40-B349-91D5-3B9B128B79E4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700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13" indent="0" algn="ctr">
              <a:buNone/>
              <a:defRPr sz="1800"/>
            </a:lvl2pPr>
            <a:lvl3pPr marL="839828" indent="0" algn="ctr">
              <a:buNone/>
              <a:defRPr sz="1700"/>
            </a:lvl3pPr>
            <a:lvl4pPr marL="1259742" indent="0" algn="ctr">
              <a:buNone/>
              <a:defRPr sz="1500"/>
            </a:lvl4pPr>
            <a:lvl5pPr marL="1679655" indent="0" algn="ctr">
              <a:buNone/>
              <a:defRPr sz="1500"/>
            </a:lvl5pPr>
            <a:lvl6pPr marL="2099569" indent="0" algn="ctr">
              <a:buNone/>
              <a:defRPr sz="1500"/>
            </a:lvl6pPr>
            <a:lvl7pPr marL="2519483" indent="0" algn="ctr">
              <a:buNone/>
              <a:defRPr sz="1500"/>
            </a:lvl7pPr>
            <a:lvl8pPr marL="2939397" indent="0" algn="ctr">
              <a:buNone/>
              <a:defRPr sz="1500"/>
            </a:lvl8pPr>
            <a:lvl9pPr marL="335931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3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680633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836289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736728"/>
            <a:ext cx="8721437" cy="4351338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  <a:endParaRPr lang="en-US"/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05.12.2023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3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4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11365350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156156"/>
            <a:ext cx="8721437" cy="5041446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612" indent="-209957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  <a:endParaRPr lang="en-US"/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05.12.2023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0290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38" indent="0" algn="ctr">
              <a:buNone/>
              <a:defRPr sz="1800"/>
            </a:lvl2pPr>
            <a:lvl3pPr marL="839876" indent="0" algn="ctr">
              <a:buNone/>
              <a:defRPr sz="1700"/>
            </a:lvl3pPr>
            <a:lvl4pPr marL="1259815" indent="0" algn="ctr">
              <a:buNone/>
              <a:defRPr sz="1500"/>
            </a:lvl4pPr>
            <a:lvl5pPr marL="1679753" indent="0" algn="ctr">
              <a:buNone/>
              <a:defRPr sz="1500"/>
            </a:lvl5pPr>
            <a:lvl6pPr marL="2099691" indent="0" algn="ctr">
              <a:buNone/>
              <a:defRPr sz="1500"/>
            </a:lvl6pPr>
            <a:lvl7pPr marL="2519629" indent="0" algn="ctr">
              <a:buNone/>
              <a:defRPr sz="1500"/>
            </a:lvl7pPr>
            <a:lvl8pPr marL="2939567" indent="0" algn="ctr">
              <a:buNone/>
              <a:defRPr sz="1500"/>
            </a:lvl8pPr>
            <a:lvl9pPr marL="3359506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1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680631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41595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736727"/>
            <a:ext cx="8721437" cy="4351338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  <a:endParaRPr lang="en-US"/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05.12.2023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1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6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9793172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156156"/>
            <a:ext cx="8721437" cy="5041446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722" indent="-209969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  <a:endParaRPr lang="en-US"/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05.12.2023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139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0671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83984" tIns="41992" rIns="83984" bIns="41992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8"/>
            <a:ext cx="8543925" cy="4351338"/>
          </a:xfrm>
          <a:prstGeom prst="rect">
            <a:avLst/>
          </a:prstGeom>
        </p:spPr>
        <p:txBody>
          <a:bodyPr vert="horz" lIns="83984" tIns="41992" rIns="83984" bIns="4199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05.12.2023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5" y="6356351"/>
            <a:ext cx="3343275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111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</p:sldLayoutIdLst>
  <p:hf hdr="0" ftr="0"/>
  <p:txStyles>
    <p:titleStyle>
      <a:lvl1pPr algn="l" defTabSz="839828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57" indent="-209957" algn="l" defTabSz="839828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871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78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69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612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526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43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35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267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1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28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742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655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569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48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397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31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83988" tIns="41994" rIns="83988" bIns="41994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6"/>
            <a:ext cx="8543925" cy="4351338"/>
          </a:xfrm>
          <a:prstGeom prst="rect">
            <a:avLst/>
          </a:prstGeom>
        </p:spPr>
        <p:txBody>
          <a:bodyPr vert="horz" lIns="83988" tIns="41994" rIns="83988" bIns="41994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05.12.2023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74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</p:sldLayoutIdLst>
  <p:hf hdr="0" ftr="0"/>
  <p:txStyles>
    <p:titleStyle>
      <a:lvl1pPr algn="l" defTabSz="839876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69" indent="-209969" algn="l" defTabSz="839876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0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846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784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722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660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598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53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475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38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7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815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753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691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629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567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50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56EA1D9-1099-0FBF-C181-B0EB82D1FD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202" b="4265"/>
          <a:stretch/>
        </p:blipFill>
        <p:spPr>
          <a:xfrm>
            <a:off x="0" y="-2"/>
            <a:ext cx="6100408" cy="2345384"/>
          </a:xfrm>
          <a:prstGeom prst="rect">
            <a:avLst/>
          </a:prstGeom>
        </p:spPr>
      </p:pic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20F08F3D-19A0-F283-B4D9-189E302D0C5F}"/>
              </a:ext>
            </a:extLst>
          </p:cNvPr>
          <p:cNvSpPr/>
          <p:nvPr/>
        </p:nvSpPr>
        <p:spPr>
          <a:xfrm>
            <a:off x="6103137" y="-2"/>
            <a:ext cx="3802863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hangingPunct="0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>
              <a:solidFill>
                <a:srgbClr val="8F00FF"/>
              </a:solidFill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8312B10-776B-6AD6-445B-A7D55D402A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7476" y="162757"/>
            <a:ext cx="2678848" cy="204745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CA8432F-F558-FC98-84F8-66C214563E0E}"/>
              </a:ext>
            </a:extLst>
          </p:cNvPr>
          <p:cNvSpPr txBox="1"/>
          <p:nvPr/>
        </p:nvSpPr>
        <p:spPr>
          <a:xfrm>
            <a:off x="7230152" y="5962951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AB2222"/>
                </a:solidFill>
                <a:latin typeface="+mj-lt"/>
              </a:rPr>
              <a:t>2023 год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719EE2-9ED5-D816-43E9-C86505792AC9}"/>
              </a:ext>
            </a:extLst>
          </p:cNvPr>
          <p:cNvSpPr txBox="1"/>
          <p:nvPr/>
        </p:nvSpPr>
        <p:spPr>
          <a:xfrm>
            <a:off x="1263875" y="3280416"/>
            <a:ext cx="7464795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Buyrista</a:t>
            </a:r>
            <a:endParaRPr lang="ru-RU" sz="28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ru-RU" sz="2800" dirty="0"/>
              <a:t>Интеллектуальное решение для поиска и </a:t>
            </a:r>
          </a:p>
          <a:p>
            <a:r>
              <a:rPr lang="ru-RU" sz="2800" dirty="0"/>
              <a:t>продвижения оффлайн магазинов в городах</a:t>
            </a:r>
            <a:endParaRPr lang="ru-RU" sz="2800" dirty="0">
              <a:cs typeface="Calibri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EDF86D84-4FB7-B0E9-A05C-4EC964225E8B}"/>
              </a:ext>
            </a:extLst>
          </p:cNvPr>
          <p:cNvCxnSpPr>
            <a:cxnSpLocks/>
          </p:cNvCxnSpPr>
          <p:nvPr/>
        </p:nvCxnSpPr>
        <p:spPr>
          <a:xfrm>
            <a:off x="1365875" y="3764513"/>
            <a:ext cx="7036009" cy="0"/>
          </a:xfrm>
          <a:prstGeom prst="line">
            <a:avLst/>
          </a:prstGeom>
          <a:ln>
            <a:solidFill>
              <a:srgbClr val="AB22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5A8F04E1-AEBF-2126-8BE4-6407E0618255}"/>
              </a:ext>
            </a:extLst>
          </p:cNvPr>
          <p:cNvCxnSpPr>
            <a:cxnSpLocks/>
          </p:cNvCxnSpPr>
          <p:nvPr/>
        </p:nvCxnSpPr>
        <p:spPr>
          <a:xfrm>
            <a:off x="1365875" y="3766894"/>
            <a:ext cx="1924496" cy="0"/>
          </a:xfrm>
          <a:prstGeom prst="line">
            <a:avLst/>
          </a:prstGeom>
          <a:ln w="28575">
            <a:solidFill>
              <a:srgbClr val="AB22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7FA4323-034C-574C-6103-445FCED3EA0A}"/>
              </a:ext>
            </a:extLst>
          </p:cNvPr>
          <p:cNvCxnSpPr>
            <a:cxnSpLocks/>
          </p:cNvCxnSpPr>
          <p:nvPr/>
        </p:nvCxnSpPr>
        <p:spPr>
          <a:xfrm>
            <a:off x="1365874" y="5920900"/>
            <a:ext cx="7036009" cy="0"/>
          </a:xfrm>
          <a:prstGeom prst="line">
            <a:avLst/>
          </a:prstGeom>
          <a:ln>
            <a:solidFill>
              <a:srgbClr val="AB22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3">
            <a:extLst>
              <a:ext uri="{FF2B5EF4-FFF2-40B4-BE49-F238E27FC236}">
                <a16:creationId xmlns:a16="http://schemas.microsoft.com/office/drawing/2014/main" id="{BAF87E70-21F1-E7C2-54F1-A11C268EFD1A}"/>
              </a:ext>
            </a:extLst>
          </p:cNvPr>
          <p:cNvSpPr/>
          <p:nvPr/>
        </p:nvSpPr>
        <p:spPr>
          <a:xfrm>
            <a:off x="1365874" y="5920900"/>
            <a:ext cx="3143781" cy="503716"/>
          </a:xfrm>
          <a:prstGeom prst="rect">
            <a:avLst/>
          </a:prstGeom>
          <a:solidFill>
            <a:srgbClr val="AB2222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hangingPunct="0"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kern="0" dirty="0">
              <a:solidFill>
                <a:srgbClr val="FD493D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F67DEC-8486-157B-9D3B-61D3D38B4D45}"/>
              </a:ext>
            </a:extLst>
          </p:cNvPr>
          <p:cNvSpPr txBox="1"/>
          <p:nvPr/>
        </p:nvSpPr>
        <p:spPr>
          <a:xfrm>
            <a:off x="1812345" y="5953620"/>
            <a:ext cx="2722338" cy="451850"/>
          </a:xfrm>
          <a:prstGeom prst="rect">
            <a:avLst/>
          </a:prstGeom>
          <a:noFill/>
        </p:spPr>
        <p:txBody>
          <a:bodyPr wrap="square" tIns="36000" rIns="540000" rtlCol="0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prstClr val="white"/>
                </a:solidFill>
                <a:latin typeface="+mj-lt"/>
              </a:rPr>
              <a:t>Команда </a:t>
            </a:r>
            <a:r>
              <a:rPr lang="en-US" sz="2400" b="1" dirty="0">
                <a:solidFill>
                  <a:prstClr val="white"/>
                </a:solidFill>
                <a:latin typeface="+mj-lt"/>
              </a:rPr>
              <a:t>NTCW</a:t>
            </a:r>
          </a:p>
        </p:txBody>
      </p:sp>
    </p:spTree>
    <p:extLst>
      <p:ext uri="{BB962C8B-B14F-4D97-AF65-F5344CB8AC3E}">
        <p14:creationId xmlns:p14="http://schemas.microsoft.com/office/powerpoint/2010/main" val="1432454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18FE0B5-81DA-C291-27AD-051FE3EC8229}"/>
              </a:ext>
            </a:extLst>
          </p:cNvPr>
          <p:cNvSpPr txBox="1"/>
          <p:nvPr/>
        </p:nvSpPr>
        <p:spPr>
          <a:xfrm>
            <a:off x="5896965" y="1352431"/>
            <a:ext cx="35660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Технологическое направление в соответствии с перечнем критических технологий РФ:</a:t>
            </a:r>
          </a:p>
          <a:p>
            <a:pPr algn="l"/>
            <a:r>
              <a:rPr lang="ru-RU" dirty="0" err="1">
                <a:latin typeface="+mj-lt"/>
              </a:rPr>
              <a:t>Нано</a:t>
            </a:r>
            <a:r>
              <a:rPr lang="ru-RU" dirty="0">
                <a:latin typeface="+mj-lt"/>
              </a:rPr>
              <a:t>-, </a:t>
            </a:r>
            <a:r>
              <a:rPr lang="ru-RU" dirty="0" err="1">
                <a:latin typeface="+mj-lt"/>
              </a:rPr>
              <a:t>био</a:t>
            </a:r>
            <a:r>
              <a:rPr lang="ru-RU" dirty="0">
                <a:latin typeface="+mj-lt"/>
              </a:rPr>
              <a:t>-, информационные, когнитивные технологии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E992C4-2864-5CF5-8E54-0494BB314254}"/>
              </a:ext>
            </a:extLst>
          </p:cNvPr>
          <p:cNvSpPr txBox="1"/>
          <p:nvPr/>
        </p:nvSpPr>
        <p:spPr>
          <a:xfrm>
            <a:off x="5896965" y="3705076"/>
            <a:ext cx="1601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Рынок НТИ: </a:t>
            </a:r>
          </a:p>
          <a:p>
            <a:r>
              <a:rPr lang="ru-RU" dirty="0" err="1">
                <a:latin typeface="+mj-lt"/>
              </a:rPr>
              <a:t>Нейронет</a:t>
            </a:r>
            <a:endParaRPr lang="ru-RU" dirty="0"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821AC0-19DE-2EAF-FB85-F1FF6057AE9D}"/>
              </a:ext>
            </a:extLst>
          </p:cNvPr>
          <p:cNvSpPr txBox="1"/>
          <p:nvPr/>
        </p:nvSpPr>
        <p:spPr>
          <a:xfrm>
            <a:off x="5900617" y="5068035"/>
            <a:ext cx="28022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Сквозные технологии: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199D05F6-F796-228A-89A2-AE9B74F83D2B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850A611D-C743-5723-883B-31B494AEE534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0DA3B140-7791-36CA-1B0F-1964CE96EDE8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650BA322-EBA3-E76E-A5A3-3685102C9776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0F101D92-08CE-BD0C-7DD5-B1DD36FB6961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6A03DB20-B393-321E-FB67-0B8604219DEB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8213FFCD-8090-FFF8-DA4C-324899C5071B}"/>
              </a:ext>
            </a:extLst>
          </p:cNvPr>
          <p:cNvSpPr txBox="1"/>
          <p:nvPr/>
        </p:nvSpPr>
        <p:spPr>
          <a:xfrm>
            <a:off x="577645" y="1352431"/>
            <a:ext cx="49769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i="0" u="none" strike="noStrike" baseline="0" dirty="0"/>
              <a:t>Текущий статус проекта (задел, что уже сделано):</a:t>
            </a:r>
            <a:endParaRPr lang="en-US" sz="1800" b="1" i="0" u="none" strike="noStrike" baseline="0" dirty="0"/>
          </a:p>
          <a:p>
            <a:r>
              <a:rPr lang="ru-RU" sz="1800" i="0" u="none" strike="noStrike" baseline="0" dirty="0">
                <a:latin typeface="+mj-lt"/>
              </a:rPr>
              <a:t>Сформулирована фундаментальная концепция, обоснована полезность новой технологии, разработан дизайн будущего продукта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BA18AC-FEA8-F2CE-05EF-686A56A4C234}"/>
              </a:ext>
            </a:extLst>
          </p:cNvPr>
          <p:cNvSpPr txBox="1"/>
          <p:nvPr/>
        </p:nvSpPr>
        <p:spPr>
          <a:xfrm>
            <a:off x="610893" y="207927"/>
            <a:ext cx="1952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Профиль проекта</a:t>
            </a:r>
          </a:p>
        </p:txBody>
      </p:sp>
      <p:sp>
        <p:nvSpPr>
          <p:cNvPr id="4" name="Rounded Rectangle 2099">
            <a:extLst>
              <a:ext uri="{FF2B5EF4-FFF2-40B4-BE49-F238E27FC236}">
                <a16:creationId xmlns:a16="http://schemas.microsoft.com/office/drawing/2014/main" id="{325617A3-994A-A0A2-B091-1963B1F08985}"/>
              </a:ext>
            </a:extLst>
          </p:cNvPr>
          <p:cNvSpPr/>
          <p:nvPr/>
        </p:nvSpPr>
        <p:spPr>
          <a:xfrm>
            <a:off x="5986612" y="5517265"/>
            <a:ext cx="1898864" cy="311328"/>
          </a:xfrm>
          <a:prstGeom prst="roundRect">
            <a:avLst>
              <a:gd name="adj" fmla="val 25436"/>
            </a:avLst>
          </a:prstGeom>
          <a:solidFill>
            <a:srgbClr val="D1E2EB">
              <a:alpha val="70980"/>
            </a:srgbClr>
          </a:solidFill>
          <a:ln w="6350">
            <a:solidFill>
              <a:schemeClr val="accent2">
                <a:lumMod val="75000"/>
              </a:schemeClr>
            </a:solidFill>
          </a:ln>
        </p:spPr>
        <p:txBody>
          <a:bodyPr wrap="square" lIns="0" tIns="25712" rIns="0" bIns="25712" anchor="ctr">
            <a:spAutoFit/>
          </a:bodyPr>
          <a:lstStyle/>
          <a:p>
            <a:pPr lvl="0" algn="ctr"/>
            <a:r>
              <a:rPr lang="ru-RU" sz="1400" dirty="0">
                <a:latin typeface="Calibri"/>
                <a:ea typeface="Calibri"/>
                <a:cs typeface="Calibri"/>
              </a:rPr>
              <a:t>Большие данные, ИИ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70E834-9133-5FB7-CC40-896F2E0AFCDA}"/>
              </a:ext>
            </a:extLst>
          </p:cNvPr>
          <p:cNvSpPr txBox="1"/>
          <p:nvPr/>
        </p:nvSpPr>
        <p:spPr>
          <a:xfrm>
            <a:off x="610893" y="3705076"/>
            <a:ext cx="1601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Уровень </a:t>
            </a:r>
            <a:r>
              <a:rPr lang="en-US" b="1" dirty="0"/>
              <a:t>TRL</a:t>
            </a:r>
            <a:r>
              <a:rPr lang="ru-RU" b="1" dirty="0"/>
              <a:t>: </a:t>
            </a:r>
          </a:p>
          <a:p>
            <a:r>
              <a:rPr lang="en-US" dirty="0">
                <a:latin typeface="+mj-lt"/>
              </a:rPr>
              <a:t>1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83011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Shape 275"/>
          <p:cNvSpPr/>
          <p:nvPr/>
        </p:nvSpPr>
        <p:spPr>
          <a:xfrm>
            <a:off x="2178150" y="1798770"/>
            <a:ext cx="4146613" cy="612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endParaRPr lang="ru-RU" dirty="0">
              <a:ea typeface="+mn-lt"/>
              <a:cs typeface="Arial"/>
            </a:endParaRPr>
          </a:p>
        </p:txBody>
      </p:sp>
      <p:sp>
        <p:nvSpPr>
          <p:cNvPr id="49" name="Shape 280"/>
          <p:cNvSpPr/>
          <p:nvPr/>
        </p:nvSpPr>
        <p:spPr>
          <a:xfrm>
            <a:off x="2311055" y="1837888"/>
            <a:ext cx="3880801" cy="1616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b="1" dirty="0" err="1">
                <a:ea typeface="+mn-lt"/>
                <a:cs typeface="Arial"/>
                <a:sym typeface="Calibri"/>
              </a:rPr>
              <a:t>Темирсултанов</a:t>
            </a:r>
            <a:r>
              <a:rPr lang="ru-RU" b="1" dirty="0">
                <a:ea typeface="+mn-lt"/>
                <a:cs typeface="Arial"/>
                <a:sym typeface="Calibri"/>
              </a:rPr>
              <a:t> </a:t>
            </a:r>
            <a:endParaRPr lang="en-US" b="1" dirty="0">
              <a:ea typeface="+mn-lt"/>
              <a:cs typeface="Arial"/>
              <a:sym typeface="Calibri"/>
            </a:endParaRPr>
          </a:p>
          <a:p>
            <a:r>
              <a:rPr lang="ru-RU" b="1" dirty="0">
                <a:ea typeface="+mn-lt"/>
                <a:cs typeface="Arial"/>
                <a:sym typeface="Calibri"/>
              </a:rPr>
              <a:t>Абдуллах Магомедович</a:t>
            </a:r>
            <a:endParaRPr lang="ru-RU" dirty="0">
              <a:ea typeface="+mn-lt"/>
              <a:cs typeface="Arial"/>
            </a:endParaRPr>
          </a:p>
          <a:p>
            <a:pPr algn="l">
              <a:spcBef>
                <a:spcPts val="600"/>
              </a:spcBef>
            </a:pPr>
            <a:r>
              <a:rPr lang="is-IS" sz="1800" b="0" i="0" u="none" strike="noStrike" baseline="0" dirty="0">
                <a:latin typeface="+mj-lt"/>
              </a:rPr>
              <a:t>Leader ID</a:t>
            </a:r>
            <a:r>
              <a:rPr lang="ru-RU" sz="1800" b="0" i="0" u="none" strike="noStrike" baseline="0" dirty="0">
                <a:latin typeface="+mj-lt"/>
              </a:rPr>
              <a:t>:</a:t>
            </a:r>
            <a:r>
              <a:rPr lang="ru-RU" dirty="0">
                <a:latin typeface="+mj-lt"/>
              </a:rPr>
              <a:t>5035285</a:t>
            </a:r>
            <a:endParaRPr lang="is-IS" sz="1800" b="0" i="0" u="none" strike="noStrike" baseline="0" dirty="0">
              <a:latin typeface="+mj-lt"/>
            </a:endParaRPr>
          </a:p>
          <a:p>
            <a:pPr algn="l"/>
            <a:r>
              <a:rPr lang="ru-RU" dirty="0">
                <a:latin typeface="+mj-lt"/>
              </a:rPr>
              <a:t>+79889015280</a:t>
            </a:r>
            <a:endParaRPr lang="ru-RU" sz="1800" b="0" i="0" u="none" strike="noStrike" baseline="0" dirty="0">
              <a:latin typeface="+mj-lt"/>
            </a:endParaRPr>
          </a:p>
          <a:p>
            <a:pPr algn="l"/>
            <a:r>
              <a:rPr lang="ru-RU" dirty="0">
                <a:latin typeface="+mj-lt"/>
              </a:rPr>
              <a:t>temdema911@gmail.com</a:t>
            </a:r>
            <a:endParaRPr sz="1286" dirty="0">
              <a:latin typeface="+mj-lt"/>
            </a:endParaRPr>
          </a:p>
        </p:txBody>
      </p:sp>
      <p:sp>
        <p:nvSpPr>
          <p:cNvPr id="54" name="Rounded Rectangle 2099"/>
          <p:cNvSpPr/>
          <p:nvPr/>
        </p:nvSpPr>
        <p:spPr>
          <a:xfrm>
            <a:off x="632520" y="1275385"/>
            <a:ext cx="1740062" cy="383004"/>
          </a:xfrm>
          <a:prstGeom prst="roundRect">
            <a:avLst>
              <a:gd name="adj" fmla="val 25436"/>
            </a:avLst>
          </a:prstGeom>
          <a:solidFill>
            <a:schemeClr val="accent5"/>
          </a:solidFill>
          <a:ln w="6350">
            <a:solidFill>
              <a:schemeClr val="accent2">
                <a:lumMod val="75000"/>
              </a:schemeClr>
            </a:solidFill>
          </a:ln>
        </p:spPr>
        <p:txBody>
          <a:bodyPr wrap="square" lIns="0" tIns="25712" rIns="0" bIns="25712" anchor="ctr">
            <a:spAutoFit/>
          </a:bodyPr>
          <a:lstStyle/>
          <a:p>
            <a:pPr lvl="0" algn="ctr"/>
            <a:r>
              <a:rPr lang="ru-RU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Лидер проекта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D49E849D-CBDF-0DC4-30DE-856486F760BD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4AE59ACC-ED10-47A0-0500-85CF04358EB0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62FC3D86-9DE4-B2FF-5C30-291EAD8E6A17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E41A81E5-EA86-DCED-BDFC-F9E53709E5C2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B8C34014-A3EA-AD1F-3EFD-9827BFC18E93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92B63A6E-4D66-10F4-C10C-5A23C0A90B99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</p:grpSp>
      <p:pic>
        <p:nvPicPr>
          <p:cNvPr id="2" name="Рисунок 1" descr="Изображение выглядит как человек, водопад, одежда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F5652243-986A-D678-E0F9-A20AB2F8C7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520" y="1787246"/>
            <a:ext cx="1417789" cy="1536406"/>
          </a:xfrm>
          <a:prstGeom prst="rect">
            <a:avLst/>
          </a:prstGeom>
        </p:spPr>
      </p:pic>
      <p:pic>
        <p:nvPicPr>
          <p:cNvPr id="5" name="Рисунок 4" descr="Изображение выглядит как одежда, человек, на открытом воздухе, строительство&#10;&#10;Автоматически созданное описание">
            <a:extLst>
              <a:ext uri="{FF2B5EF4-FFF2-40B4-BE49-F238E27FC236}">
                <a16:creationId xmlns:a16="http://schemas.microsoft.com/office/drawing/2014/main" id="{0CAE5A9F-2713-FFDC-495D-755FBB1730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678" y="4409944"/>
            <a:ext cx="1429195" cy="16161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765EFB-5891-A623-C4D6-B070C23AC900}"/>
              </a:ext>
            </a:extLst>
          </p:cNvPr>
          <p:cNvSpPr txBox="1"/>
          <p:nvPr/>
        </p:nvSpPr>
        <p:spPr>
          <a:xfrm>
            <a:off x="2178150" y="4414669"/>
            <a:ext cx="2950534" cy="155427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dirty="0" err="1">
                <a:ea typeface="+mn-lt"/>
                <a:cs typeface="Arial"/>
              </a:rPr>
              <a:t>Даутмерзаев</a:t>
            </a:r>
            <a:r>
              <a:rPr lang="ru-RU" b="1" dirty="0">
                <a:ea typeface="+mn-lt"/>
                <a:cs typeface="Arial"/>
              </a:rPr>
              <a:t> </a:t>
            </a:r>
            <a:endParaRPr lang="en-US" b="1" dirty="0">
              <a:ea typeface="+mn-lt"/>
              <a:cs typeface="Arial"/>
            </a:endParaRPr>
          </a:p>
          <a:p>
            <a:r>
              <a:rPr lang="ru-RU" b="1" dirty="0">
                <a:ea typeface="+mn-lt"/>
                <a:cs typeface="Arial"/>
              </a:rPr>
              <a:t>Дени Адамович</a:t>
            </a:r>
          </a:p>
          <a:p>
            <a:pPr>
              <a:spcBef>
                <a:spcPts val="600"/>
              </a:spcBef>
            </a:pPr>
            <a:r>
              <a:rPr lang="is-IS" dirty="0">
                <a:latin typeface="+mj-lt"/>
              </a:rPr>
              <a:t>Leader ID</a:t>
            </a:r>
            <a:r>
              <a:rPr lang="ru-RU" dirty="0">
                <a:latin typeface="+mj-lt"/>
              </a:rPr>
              <a:t>:5105816</a:t>
            </a:r>
            <a:endParaRPr lang="en-US" dirty="0">
              <a:latin typeface="+mj-lt"/>
            </a:endParaRPr>
          </a:p>
          <a:p>
            <a:r>
              <a:rPr lang="ru-RU" dirty="0">
                <a:latin typeface="+mj-lt"/>
              </a:rPr>
              <a:t>+79324116934</a:t>
            </a:r>
            <a:endParaRPr lang="en-US" dirty="0">
              <a:latin typeface="+mj-lt"/>
            </a:endParaRPr>
          </a:p>
          <a:p>
            <a:r>
              <a:rPr lang="ru-RU" dirty="0">
                <a:latin typeface="+mj-lt"/>
              </a:rPr>
              <a:t>deni.d003@mail.ru</a:t>
            </a:r>
          </a:p>
        </p:txBody>
      </p:sp>
      <p:sp>
        <p:nvSpPr>
          <p:cNvPr id="8" name="Rounded Rectangle 2099">
            <a:extLst>
              <a:ext uri="{FF2B5EF4-FFF2-40B4-BE49-F238E27FC236}">
                <a16:creationId xmlns:a16="http://schemas.microsoft.com/office/drawing/2014/main" id="{B1C39B3A-64B9-7F7E-59C4-2713337FCD92}"/>
              </a:ext>
            </a:extLst>
          </p:cNvPr>
          <p:cNvSpPr/>
          <p:nvPr/>
        </p:nvSpPr>
        <p:spPr>
          <a:xfrm>
            <a:off x="632520" y="3735563"/>
            <a:ext cx="1720745" cy="383004"/>
          </a:xfrm>
          <a:prstGeom prst="roundRect">
            <a:avLst>
              <a:gd name="adj" fmla="val 25436"/>
            </a:avLst>
          </a:prstGeom>
          <a:solidFill>
            <a:schemeClr val="accent1"/>
          </a:solidFill>
          <a:ln w="6350">
            <a:solidFill>
              <a:srgbClr val="4472C4"/>
            </a:solidFill>
          </a:ln>
        </p:spPr>
        <p:txBody>
          <a:bodyPr wrap="square" lIns="0" tIns="25712" rIns="0" bIns="25712" anchor="ctr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Аналитик</a:t>
            </a:r>
          </a:p>
        </p:txBody>
      </p:sp>
      <p:sp>
        <p:nvSpPr>
          <p:cNvPr id="3" name="Rounded Rectangle 2099">
            <a:extLst>
              <a:ext uri="{FF2B5EF4-FFF2-40B4-BE49-F238E27FC236}">
                <a16:creationId xmlns:a16="http://schemas.microsoft.com/office/drawing/2014/main" id="{EADEFE41-2F95-6300-5757-B2ABE368ABB1}"/>
              </a:ext>
            </a:extLst>
          </p:cNvPr>
          <p:cNvSpPr/>
          <p:nvPr/>
        </p:nvSpPr>
        <p:spPr>
          <a:xfrm>
            <a:off x="5607734" y="3735563"/>
            <a:ext cx="1720745" cy="383004"/>
          </a:xfrm>
          <a:prstGeom prst="roundRect">
            <a:avLst>
              <a:gd name="adj" fmla="val 25436"/>
            </a:avLst>
          </a:prstGeom>
          <a:solidFill>
            <a:schemeClr val="accent1"/>
          </a:solidFill>
          <a:ln w="6350">
            <a:solidFill>
              <a:schemeClr val="accent2">
                <a:lumMod val="75000"/>
              </a:schemeClr>
            </a:solidFill>
          </a:ln>
        </p:spPr>
        <p:txBody>
          <a:bodyPr wrap="square" lIns="0" tIns="25712" rIns="0" bIns="25712" anchor="ctr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Программист</a:t>
            </a:r>
          </a:p>
        </p:txBody>
      </p:sp>
      <p:pic>
        <p:nvPicPr>
          <p:cNvPr id="9" name="Рисунок 8" descr="Изображение выглядит как стена, человек, Человеческое лицо, плечо&#10;&#10;Автоматически созданное описание">
            <a:extLst>
              <a:ext uri="{FF2B5EF4-FFF2-40B4-BE49-F238E27FC236}">
                <a16:creationId xmlns:a16="http://schemas.microsoft.com/office/drawing/2014/main" id="{4F6D5A4C-0C4F-A80F-661F-9F97029DF4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7734" y="4411308"/>
            <a:ext cx="1423317" cy="161691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19FCC29-DA31-02E1-4552-0D821CF755B5}"/>
              </a:ext>
            </a:extLst>
          </p:cNvPr>
          <p:cNvSpPr txBox="1"/>
          <p:nvPr/>
        </p:nvSpPr>
        <p:spPr>
          <a:xfrm>
            <a:off x="7186790" y="4408299"/>
            <a:ext cx="2656240" cy="155427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dirty="0" err="1"/>
              <a:t>Дадалова</a:t>
            </a:r>
            <a:r>
              <a:rPr lang="ru-RU" b="1" dirty="0"/>
              <a:t> </a:t>
            </a:r>
            <a:endParaRPr lang="en-US" b="1" dirty="0"/>
          </a:p>
          <a:p>
            <a:r>
              <a:rPr lang="ru-RU" b="1" dirty="0"/>
              <a:t>Амин</a:t>
            </a:r>
            <a:r>
              <a:rPr lang="af-ZA" b="1" dirty="0"/>
              <a:t>a </a:t>
            </a:r>
            <a:r>
              <a:rPr lang="ru-RU" b="1" dirty="0" err="1"/>
              <a:t>Шахабовна</a:t>
            </a:r>
            <a:r>
              <a:rPr lang="ru-RU" b="1" dirty="0"/>
              <a:t> </a:t>
            </a:r>
            <a:endParaRPr lang="af-ZA" b="1" dirty="0">
              <a:cs typeface="Calibri"/>
            </a:endParaRPr>
          </a:p>
          <a:p>
            <a:pPr>
              <a:spcBef>
                <a:spcPts val="600"/>
              </a:spcBef>
            </a:pPr>
            <a:r>
              <a:rPr lang="ru-RU" dirty="0" err="1">
                <a:latin typeface="+mj-lt"/>
              </a:rPr>
              <a:t>Leader</a:t>
            </a:r>
            <a:r>
              <a:rPr lang="ru-RU" dirty="0">
                <a:latin typeface="+mj-lt"/>
              </a:rPr>
              <a:t> ID:</a:t>
            </a:r>
            <a:r>
              <a:rPr lang="af-ZA" dirty="0">
                <a:latin typeface="+mj-lt"/>
              </a:rPr>
              <a:t>5496695</a:t>
            </a:r>
            <a:endParaRPr lang="ru-RU" dirty="0">
              <a:latin typeface="+mj-lt"/>
            </a:endParaRPr>
          </a:p>
          <a:p>
            <a:r>
              <a:rPr lang="ru-RU" dirty="0">
                <a:latin typeface="+mj-lt"/>
              </a:rPr>
              <a:t>+79389127821 -</a:t>
            </a:r>
            <a:r>
              <a:rPr lang="af-ZA" dirty="0">
                <a:latin typeface="+mj-lt"/>
              </a:rPr>
              <a:t>dadalovaami@mail.ru </a:t>
            </a:r>
            <a:endParaRPr lang="af-ZA" dirty="0">
              <a:latin typeface="+mj-lt"/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5C4849-CCED-41BD-D3A8-0E961B81086C}"/>
              </a:ext>
            </a:extLst>
          </p:cNvPr>
          <p:cNvSpPr txBox="1"/>
          <p:nvPr/>
        </p:nvSpPr>
        <p:spPr>
          <a:xfrm>
            <a:off x="632520" y="207927"/>
            <a:ext cx="1944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Команда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2630984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 txBox="1">
            <a:spLocks/>
          </p:cNvSpPr>
          <p:nvPr/>
        </p:nvSpPr>
        <p:spPr>
          <a:xfrm>
            <a:off x="293343" y="1425455"/>
            <a:ext cx="4659657" cy="198928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 lIns="91440" tIns="45720" rIns="91440" bIns="45720" anchor="t"/>
          <a:lstStyle>
            <a:lvl1pPr marL="209969" indent="-209969" algn="l" defTabSz="839876" rtl="0" eaLnBrk="1" latinLnBrk="0" hangingPunct="1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>
                <a:latin typeface="+mj-lt"/>
              </a:rPr>
              <a:t>Проблемы клиентов, которые решает проект:</a:t>
            </a:r>
          </a:p>
          <a:p>
            <a:r>
              <a:rPr lang="ru-RU" sz="1600" dirty="0">
                <a:latin typeface="+mj-lt"/>
              </a:rPr>
              <a:t>Рост интереса покупателей к маркетплейсам вынуждает небольшие магазины искать более эффективные интернет-каналы для собственного продвижения в городе</a:t>
            </a:r>
          </a:p>
          <a:p>
            <a:pPr>
              <a:spcBef>
                <a:spcPts val="600"/>
              </a:spcBef>
            </a:pPr>
            <a:r>
              <a:rPr lang="ru-RU" sz="1600" dirty="0">
                <a:latin typeface="+mj-lt"/>
              </a:rPr>
              <a:t>В быстро растущих городах сложно найти офлайн магазины с нужными товарами и услугами</a:t>
            </a:r>
          </a:p>
        </p:txBody>
      </p:sp>
      <p:sp>
        <p:nvSpPr>
          <p:cNvPr id="9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 txBox="1">
            <a:spLocks/>
          </p:cNvSpPr>
          <p:nvPr/>
        </p:nvSpPr>
        <p:spPr>
          <a:xfrm>
            <a:off x="293343" y="4020383"/>
            <a:ext cx="4659657" cy="182991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 lIns="91440" tIns="45720" rIns="91440" bIns="45720" anchor="t"/>
          <a:lstStyle>
            <a:lvl1pPr marL="209969" indent="-209969" algn="l" defTabSz="839876" rtl="0" eaLnBrk="1" latinLnBrk="0" hangingPunct="1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>
                <a:latin typeface="+mj-lt"/>
              </a:rPr>
              <a:t>Существующие варианты решения проблем:</a:t>
            </a:r>
          </a:p>
          <a:p>
            <a:pPr>
              <a:spcBef>
                <a:spcPts val="600"/>
              </a:spcBef>
            </a:pPr>
            <a:r>
              <a:rPr lang="ru-RU" sz="1600" dirty="0">
                <a:latin typeface="+mj-lt"/>
              </a:rPr>
              <a:t>Воспользоваться картографическими сервисами от Яндекс, </a:t>
            </a:r>
            <a:r>
              <a:rPr lang="en-US" sz="1600" dirty="0">
                <a:latin typeface="+mj-lt"/>
              </a:rPr>
              <a:t>Google, </a:t>
            </a:r>
            <a:r>
              <a:rPr lang="ru-RU" sz="1600" dirty="0">
                <a:latin typeface="+mj-lt"/>
              </a:rPr>
              <a:t>2ГИС</a:t>
            </a:r>
          </a:p>
          <a:p>
            <a:pPr>
              <a:spcBef>
                <a:spcPts val="600"/>
              </a:spcBef>
            </a:pPr>
            <a:r>
              <a:rPr lang="ru-RU" sz="1600" dirty="0">
                <a:latin typeface="+mj-lt"/>
              </a:rPr>
              <a:t>Поиск в браузере, в соцсетях и досках объявлений</a:t>
            </a:r>
          </a:p>
          <a:p>
            <a:pPr>
              <a:spcBef>
                <a:spcPts val="600"/>
              </a:spcBef>
            </a:pPr>
            <a:r>
              <a:rPr lang="ru-RU" sz="1600" dirty="0">
                <a:latin typeface="+mj-lt"/>
              </a:rPr>
              <a:t>Навести справки у друзей и знакомых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055A67F6-52B5-1CC1-5460-B9AFD507C0F6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7A68322E-42A2-B290-646F-B8ACD5268D4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53577649-662B-CFAE-2423-7B7ADF4B250E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1FDBFF0E-D955-FC33-FD9B-8B69A2C17AE6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2ABE7E4A-2F8F-E47D-3974-23EEF03A98C4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9C03EE6-85C7-01E4-970C-BC018D279B79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</p:grpSp>
      <p:pic>
        <p:nvPicPr>
          <p:cNvPr id="14" name="Рисунок 13" descr="Изображение выглядит как одежда, человек, на открытом воздухе, куртка&#10;&#10;Автоматически созданное описание">
            <a:extLst>
              <a:ext uri="{FF2B5EF4-FFF2-40B4-BE49-F238E27FC236}">
                <a16:creationId xmlns:a16="http://schemas.microsoft.com/office/drawing/2014/main" id="{C2527BE4-CDE4-E8E0-9E12-06F3F591B9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551" r="8713" b="2364"/>
          <a:stretch>
            <a:fillRect/>
          </a:stretch>
        </p:blipFill>
        <p:spPr>
          <a:xfrm>
            <a:off x="5334944" y="1400559"/>
            <a:ext cx="4190056" cy="4449735"/>
          </a:xfrm>
          <a:custGeom>
            <a:avLst/>
            <a:gdLst>
              <a:gd name="connsiteX0" fmla="*/ 612729 w 4485389"/>
              <a:gd name="connsiteY0" fmla="*/ 0 h 4763371"/>
              <a:gd name="connsiteX1" fmla="*/ 3872661 w 4485389"/>
              <a:gd name="connsiteY1" fmla="*/ 0 h 4763371"/>
              <a:gd name="connsiteX2" fmla="*/ 3888473 w 4485389"/>
              <a:gd name="connsiteY2" fmla="*/ 2413 h 4763371"/>
              <a:gd name="connsiteX3" fmla="*/ 4485389 w 4485389"/>
              <a:gd name="connsiteY3" fmla="*/ 734805 h 4763371"/>
              <a:gd name="connsiteX4" fmla="*/ 4485389 w 4485389"/>
              <a:gd name="connsiteY4" fmla="*/ 4015791 h 4763371"/>
              <a:gd name="connsiteX5" fmla="*/ 3737809 w 4485389"/>
              <a:gd name="connsiteY5" fmla="*/ 4763371 h 4763371"/>
              <a:gd name="connsiteX6" fmla="*/ 747580 w 4485389"/>
              <a:gd name="connsiteY6" fmla="*/ 4763371 h 4763371"/>
              <a:gd name="connsiteX7" fmla="*/ 0 w 4485389"/>
              <a:gd name="connsiteY7" fmla="*/ 4015791 h 4763371"/>
              <a:gd name="connsiteX8" fmla="*/ 0 w 4485389"/>
              <a:gd name="connsiteY8" fmla="*/ 734805 h 4763371"/>
              <a:gd name="connsiteX9" fmla="*/ 596917 w 4485389"/>
              <a:gd name="connsiteY9" fmla="*/ 2413 h 4763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85389" h="4763371">
                <a:moveTo>
                  <a:pt x="612729" y="0"/>
                </a:moveTo>
                <a:lnTo>
                  <a:pt x="3872661" y="0"/>
                </a:lnTo>
                <a:lnTo>
                  <a:pt x="3888473" y="2413"/>
                </a:lnTo>
                <a:cubicBezTo>
                  <a:pt x="4229132" y="72122"/>
                  <a:pt x="4485389" y="373538"/>
                  <a:pt x="4485389" y="734805"/>
                </a:cubicBezTo>
                <a:lnTo>
                  <a:pt x="4485389" y="4015791"/>
                </a:lnTo>
                <a:cubicBezTo>
                  <a:pt x="4485389" y="4428668"/>
                  <a:pt x="4150686" y="4763371"/>
                  <a:pt x="3737809" y="4763371"/>
                </a:cubicBezTo>
                <a:lnTo>
                  <a:pt x="747580" y="4763371"/>
                </a:lnTo>
                <a:cubicBezTo>
                  <a:pt x="334703" y="4763371"/>
                  <a:pt x="0" y="4428668"/>
                  <a:pt x="0" y="4015791"/>
                </a:cubicBezTo>
                <a:lnTo>
                  <a:pt x="0" y="734805"/>
                </a:lnTo>
                <a:cubicBezTo>
                  <a:pt x="0" y="373538"/>
                  <a:pt x="256257" y="72122"/>
                  <a:pt x="596917" y="2413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53C513-9FE1-BA4F-D967-1F1E8C6DD0DE}"/>
              </a:ext>
            </a:extLst>
          </p:cNvPr>
          <p:cNvSpPr txBox="1"/>
          <p:nvPr/>
        </p:nvSpPr>
        <p:spPr>
          <a:xfrm>
            <a:off x="632520" y="207927"/>
            <a:ext cx="1535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Актуальность</a:t>
            </a:r>
          </a:p>
        </p:txBody>
      </p:sp>
    </p:spTree>
    <p:extLst>
      <p:ext uri="{BB962C8B-B14F-4D97-AF65-F5344CB8AC3E}">
        <p14:creationId xmlns:p14="http://schemas.microsoft.com/office/powerpoint/2010/main" val="381792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06540" y="1400793"/>
            <a:ext cx="34702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Опросили 40 покупателей из Грозного, Москвы, Казани, Душанбе 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901566" y="754417"/>
            <a:ext cx="0" cy="610358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041728" y="1400793"/>
            <a:ext cx="34110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Опросили 8 магазинов из различных сфер в Грозном</a:t>
            </a:r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47DC1247-AE94-CC0A-F041-06A546F2A664}"/>
              </a:ext>
            </a:extLst>
          </p:cNvPr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E0A27C30-4BD3-DE1E-CF9A-9A0547C10FD6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1FE049C1-5F79-71CB-2BF4-573094CF830A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DC5BB721-CFD0-3AA3-20C1-3D5F0F412624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0FD7A4B5-3942-0F8F-18BA-167F4872E394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42C727C4-8510-4D36-2A83-C0C0BC291E4D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100A6018-77B8-D193-A36D-9D2EB72C8D5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2FEE00CD-DFA3-AE4A-DBE7-C5F3A1E120C7}"/>
              </a:ext>
            </a:extLst>
          </p:cNvPr>
          <p:cNvSpPr txBox="1"/>
          <p:nvPr/>
        </p:nvSpPr>
        <p:spPr>
          <a:xfrm>
            <a:off x="381000" y="2225443"/>
            <a:ext cx="4285635" cy="261610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latin typeface="+mj-lt"/>
                <a:cs typeface="Calibri"/>
              </a:rPr>
              <a:t>45% часто ищут нужный магазин через карты Яндекс, 2ГИС, Google Maps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latin typeface="+mj-lt"/>
                <a:cs typeface="Calibri"/>
              </a:rPr>
              <a:t>75%  были за то, чтобы получать </a:t>
            </a:r>
            <a:r>
              <a:rPr lang="ru-RU" sz="1600" dirty="0" err="1">
                <a:latin typeface="+mj-lt"/>
                <a:cs typeface="Calibri"/>
              </a:rPr>
              <a:t>push</a:t>
            </a:r>
            <a:r>
              <a:rPr lang="ru-RU" sz="1600" dirty="0">
                <a:latin typeface="+mj-lt"/>
                <a:cs typeface="Calibri"/>
              </a:rPr>
              <a:t>-уведомления о проходящих в магазинах города акциях на интересующие их категории товаров</a:t>
            </a:r>
            <a:endParaRPr lang="ru-RU" sz="1600" dirty="0">
              <a:latin typeface="+mj-lt"/>
            </a:endParaRP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latin typeface="+mj-lt"/>
                <a:cs typeface="Calibri"/>
              </a:rPr>
              <a:t>Не нравится, что на народных картах мало полезной информации и сложно найти магазин с нужным товаром</a:t>
            </a:r>
            <a:endParaRPr lang="ru-RU" sz="1600" b="1" dirty="0">
              <a:latin typeface="+mj-lt"/>
              <a:cs typeface="Calibr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C763E15-8E0F-38AC-7BC3-1071A4660621}"/>
              </a:ext>
            </a:extLst>
          </p:cNvPr>
          <p:cNvSpPr txBox="1"/>
          <p:nvPr/>
        </p:nvSpPr>
        <p:spPr>
          <a:xfrm>
            <a:off x="5136498" y="2225443"/>
            <a:ext cx="4388500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1600" dirty="0" err="1">
                <a:latin typeface="+mj-lt"/>
                <a:cs typeface="Calibri"/>
              </a:rPr>
              <a:t>Все</a:t>
            </a:r>
            <a:r>
              <a:rPr lang="en-US" sz="1600" dirty="0">
                <a:latin typeface="+mj-lt"/>
                <a:cs typeface="Calibri"/>
              </a:rPr>
              <a:t> </a:t>
            </a:r>
            <a:r>
              <a:rPr lang="en-US" sz="1600" dirty="0" err="1">
                <a:latin typeface="+mj-lt"/>
                <a:cs typeface="Calibri"/>
              </a:rPr>
              <a:t>магазины</a:t>
            </a:r>
            <a:r>
              <a:rPr lang="en-US" sz="1600" dirty="0">
                <a:latin typeface="+mj-lt"/>
                <a:cs typeface="Calibri"/>
              </a:rPr>
              <a:t> </a:t>
            </a:r>
            <a:r>
              <a:rPr lang="en-US" sz="1600" dirty="0" err="1">
                <a:latin typeface="+mj-lt"/>
                <a:cs typeface="Calibri"/>
              </a:rPr>
              <a:t>представлены</a:t>
            </a:r>
            <a:r>
              <a:rPr lang="en-US" sz="1600" dirty="0">
                <a:latin typeface="+mj-lt"/>
                <a:cs typeface="Calibri"/>
              </a:rPr>
              <a:t> на </a:t>
            </a:r>
            <a:r>
              <a:rPr lang="en-US" sz="1600" dirty="0" err="1">
                <a:latin typeface="+mj-lt"/>
                <a:cs typeface="Calibri"/>
              </a:rPr>
              <a:t>народных</a:t>
            </a:r>
            <a:r>
              <a:rPr lang="en-US" sz="1600" dirty="0">
                <a:latin typeface="+mj-lt"/>
                <a:cs typeface="Calibri"/>
              </a:rPr>
              <a:t> </a:t>
            </a:r>
            <a:r>
              <a:rPr lang="en-US" sz="1600" dirty="0" err="1">
                <a:latin typeface="+mj-lt"/>
                <a:cs typeface="Calibri"/>
              </a:rPr>
              <a:t>картах</a:t>
            </a:r>
            <a:endParaRPr lang="en-US" sz="1600" dirty="0">
              <a:latin typeface="+mj-lt"/>
              <a:cs typeface="Calibri"/>
            </a:endParaRP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1600" dirty="0" err="1">
                <a:latin typeface="+mj-lt"/>
                <a:cs typeface="Calibri"/>
              </a:rPr>
              <a:t>Все</a:t>
            </a:r>
            <a:r>
              <a:rPr lang="en-US" sz="1600" dirty="0">
                <a:latin typeface="+mj-lt"/>
                <a:cs typeface="Calibri"/>
              </a:rPr>
              <a:t> </a:t>
            </a:r>
            <a:r>
              <a:rPr lang="en-US" sz="1600" dirty="0" err="1">
                <a:latin typeface="+mj-lt"/>
                <a:cs typeface="Calibri"/>
              </a:rPr>
              <a:t>магазины</a:t>
            </a:r>
            <a:r>
              <a:rPr lang="en-US" sz="1600" dirty="0">
                <a:latin typeface="+mj-lt"/>
                <a:cs typeface="Calibri"/>
              </a:rPr>
              <a:t> </a:t>
            </a:r>
            <a:r>
              <a:rPr lang="en-US" sz="1600" dirty="0" err="1">
                <a:latin typeface="+mj-lt"/>
                <a:cs typeface="Calibri"/>
              </a:rPr>
              <a:t>покупают</a:t>
            </a:r>
            <a:r>
              <a:rPr lang="en-US" sz="1600" dirty="0">
                <a:latin typeface="+mj-lt"/>
                <a:cs typeface="Calibri"/>
              </a:rPr>
              <a:t> </a:t>
            </a:r>
            <a:r>
              <a:rPr lang="en-US" sz="1600" dirty="0" err="1">
                <a:latin typeface="+mj-lt"/>
                <a:cs typeface="Calibri"/>
              </a:rPr>
              <a:t>рекламу</a:t>
            </a:r>
            <a:r>
              <a:rPr lang="en-US" sz="1600" dirty="0">
                <a:latin typeface="+mj-lt"/>
                <a:cs typeface="Calibri"/>
              </a:rPr>
              <a:t> и </a:t>
            </a:r>
            <a:r>
              <a:rPr lang="en-US" sz="1600" dirty="0" err="1">
                <a:latin typeface="+mj-lt"/>
                <a:cs typeface="Calibri"/>
              </a:rPr>
              <a:t>продвижение</a:t>
            </a:r>
            <a:r>
              <a:rPr lang="en-US" sz="1600" dirty="0">
                <a:latin typeface="+mj-lt"/>
                <a:cs typeface="Calibri"/>
              </a:rPr>
              <a:t> в </a:t>
            </a:r>
            <a:r>
              <a:rPr lang="en-US" sz="1600" dirty="0" err="1">
                <a:latin typeface="+mj-lt"/>
                <a:cs typeface="Calibri"/>
              </a:rPr>
              <a:t>Интернете</a:t>
            </a:r>
            <a:endParaRPr lang="en-US" sz="1600" dirty="0">
              <a:latin typeface="+mj-lt"/>
              <a:cs typeface="Calibri"/>
            </a:endParaRP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1600" dirty="0" err="1">
                <a:latin typeface="+mj-lt"/>
                <a:cs typeface="Calibri"/>
              </a:rPr>
              <a:t>Было</a:t>
            </a:r>
            <a:r>
              <a:rPr lang="en-US" sz="1600" dirty="0">
                <a:latin typeface="+mj-lt"/>
                <a:cs typeface="Calibri"/>
              </a:rPr>
              <a:t> </a:t>
            </a:r>
            <a:r>
              <a:rPr lang="en-US" sz="1600" dirty="0" err="1">
                <a:latin typeface="+mj-lt"/>
                <a:cs typeface="Calibri"/>
              </a:rPr>
              <a:t>отмечено</a:t>
            </a:r>
            <a:r>
              <a:rPr lang="en-US" sz="1600" dirty="0">
                <a:latin typeface="+mj-lt"/>
                <a:cs typeface="Calibri"/>
              </a:rPr>
              <a:t>, </a:t>
            </a:r>
            <a:r>
              <a:rPr lang="en-US" sz="1600" dirty="0" err="1">
                <a:latin typeface="+mj-lt"/>
                <a:cs typeface="Calibri"/>
              </a:rPr>
              <a:t>что</a:t>
            </a:r>
            <a:r>
              <a:rPr lang="en-US" sz="1600" dirty="0">
                <a:latin typeface="+mj-lt"/>
                <a:cs typeface="Calibri"/>
              </a:rPr>
              <a:t> в </a:t>
            </a:r>
            <a:r>
              <a:rPr lang="en-US" sz="1600" dirty="0" err="1">
                <a:latin typeface="+mj-lt"/>
                <a:cs typeface="Calibri"/>
              </a:rPr>
              <a:t>сервисе</a:t>
            </a:r>
            <a:r>
              <a:rPr lang="en-US" sz="1600" dirty="0">
                <a:latin typeface="+mj-lt"/>
                <a:cs typeface="Calibri"/>
              </a:rPr>
              <a:t> 2ГИС </a:t>
            </a:r>
            <a:r>
              <a:rPr lang="en-US" sz="1600" dirty="0" err="1">
                <a:latin typeface="+mj-lt"/>
                <a:cs typeface="Calibri"/>
              </a:rPr>
              <a:t>мало</a:t>
            </a:r>
            <a:r>
              <a:rPr lang="en-US" sz="1600" dirty="0">
                <a:latin typeface="+mj-lt"/>
                <a:cs typeface="Calibri"/>
              </a:rPr>
              <a:t> </a:t>
            </a:r>
            <a:r>
              <a:rPr lang="en-US" sz="1600" dirty="0" err="1">
                <a:latin typeface="+mj-lt"/>
                <a:cs typeface="Calibri"/>
              </a:rPr>
              <a:t>пользователей</a:t>
            </a:r>
            <a:r>
              <a:rPr lang="en-US" sz="1600" dirty="0">
                <a:latin typeface="+mj-lt"/>
                <a:cs typeface="Calibri"/>
              </a:rPr>
              <a:t> </a:t>
            </a:r>
            <a:r>
              <a:rPr lang="en-US" sz="1600" dirty="0" err="1">
                <a:latin typeface="+mj-lt"/>
                <a:cs typeface="Calibri"/>
              </a:rPr>
              <a:t>из</a:t>
            </a:r>
            <a:r>
              <a:rPr lang="en-US" sz="1600" dirty="0">
                <a:latin typeface="+mj-lt"/>
                <a:cs typeface="Calibri"/>
              </a:rPr>
              <a:t> </a:t>
            </a:r>
            <a:r>
              <a:rPr lang="en-US" sz="1600" dirty="0" err="1">
                <a:latin typeface="+mj-lt"/>
                <a:cs typeface="Calibri"/>
              </a:rPr>
              <a:t>Грозного</a:t>
            </a:r>
            <a:r>
              <a:rPr lang="en-US" sz="1600" dirty="0">
                <a:latin typeface="+mj-lt"/>
                <a:cs typeface="Calibri"/>
              </a:rPr>
              <a:t> и </a:t>
            </a:r>
            <a:r>
              <a:rPr lang="en-US" sz="1600" dirty="0" err="1">
                <a:latin typeface="+mj-lt"/>
                <a:cs typeface="Calibri"/>
              </a:rPr>
              <a:t>невозможно</a:t>
            </a:r>
            <a:r>
              <a:rPr lang="en-US" sz="1600" dirty="0">
                <a:latin typeface="+mj-lt"/>
                <a:cs typeface="Calibri"/>
              </a:rPr>
              <a:t> </a:t>
            </a:r>
            <a:r>
              <a:rPr lang="en-US" sz="1600" dirty="0" err="1">
                <a:latin typeface="+mj-lt"/>
                <a:cs typeface="Calibri"/>
              </a:rPr>
              <a:t>оценить</a:t>
            </a:r>
            <a:r>
              <a:rPr lang="en-US" sz="1600" dirty="0">
                <a:latin typeface="+mj-lt"/>
                <a:cs typeface="Calibri"/>
              </a:rPr>
              <a:t> </a:t>
            </a:r>
            <a:r>
              <a:rPr lang="en-US" sz="1600" dirty="0" err="1">
                <a:latin typeface="+mj-lt"/>
                <a:cs typeface="Calibri"/>
              </a:rPr>
              <a:t>эффективность</a:t>
            </a:r>
            <a:r>
              <a:rPr lang="en-US" sz="1600" dirty="0">
                <a:latin typeface="+mj-lt"/>
                <a:cs typeface="Calibri"/>
              </a:rPr>
              <a:t> </a:t>
            </a:r>
            <a:r>
              <a:rPr lang="en-US" sz="1600" dirty="0" err="1">
                <a:latin typeface="+mj-lt"/>
                <a:cs typeface="Calibri"/>
              </a:rPr>
              <a:t>рекламы</a:t>
            </a:r>
            <a:endParaRPr lang="en-US" sz="1600" dirty="0">
              <a:latin typeface="+mj-lt"/>
              <a:cs typeface="Calibri"/>
            </a:endParaRP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1600" dirty="0" err="1">
                <a:latin typeface="+mj-lt"/>
                <a:cs typeface="Calibri"/>
              </a:rPr>
              <a:t>Все</a:t>
            </a:r>
            <a:r>
              <a:rPr lang="en-US" sz="1600" dirty="0">
                <a:latin typeface="+mj-lt"/>
                <a:cs typeface="Calibri"/>
              </a:rPr>
              <a:t> </a:t>
            </a:r>
            <a:r>
              <a:rPr lang="en-US" sz="1600" dirty="0" err="1">
                <a:latin typeface="+mj-lt"/>
                <a:cs typeface="Calibri"/>
              </a:rPr>
              <a:t>посчитали</a:t>
            </a:r>
            <a:r>
              <a:rPr lang="en-US" sz="1600" dirty="0">
                <a:latin typeface="+mj-lt"/>
                <a:cs typeface="Calibri"/>
              </a:rPr>
              <a:t>, </a:t>
            </a:r>
            <a:r>
              <a:rPr lang="en-US" sz="1600" dirty="0" err="1">
                <a:latin typeface="+mj-lt"/>
                <a:cs typeface="Calibri"/>
              </a:rPr>
              <a:t>что</a:t>
            </a:r>
            <a:r>
              <a:rPr lang="en-US" sz="1600" dirty="0">
                <a:latin typeface="+mj-lt"/>
                <a:cs typeface="Calibri"/>
              </a:rPr>
              <a:t> </a:t>
            </a:r>
            <a:r>
              <a:rPr lang="en-US" sz="1600" dirty="0" err="1">
                <a:latin typeface="+mj-lt"/>
                <a:cs typeface="Calibri"/>
              </a:rPr>
              <a:t>большинство</a:t>
            </a:r>
            <a:r>
              <a:rPr lang="en-US" sz="1600" dirty="0">
                <a:latin typeface="+mj-lt"/>
                <a:cs typeface="Calibri"/>
              </a:rPr>
              <a:t> </a:t>
            </a:r>
            <a:r>
              <a:rPr lang="en-US" sz="1600" dirty="0" err="1">
                <a:latin typeface="+mj-lt"/>
                <a:cs typeface="Calibri"/>
              </a:rPr>
              <a:t>прохожих</a:t>
            </a:r>
            <a:r>
              <a:rPr lang="en-US" sz="1600" dirty="0">
                <a:latin typeface="+mj-lt"/>
                <a:cs typeface="Calibri"/>
              </a:rPr>
              <a:t> </a:t>
            </a:r>
            <a:r>
              <a:rPr lang="en-US" sz="1600" dirty="0" err="1">
                <a:latin typeface="+mj-lt"/>
                <a:cs typeface="Calibri"/>
              </a:rPr>
              <a:t>захотят</a:t>
            </a:r>
            <a:r>
              <a:rPr lang="en-US" sz="1600" dirty="0">
                <a:latin typeface="+mj-lt"/>
                <a:cs typeface="Calibri"/>
              </a:rPr>
              <a:t> </a:t>
            </a:r>
            <a:r>
              <a:rPr lang="en-US" sz="1600" dirty="0" err="1">
                <a:latin typeface="+mj-lt"/>
                <a:cs typeface="Calibri"/>
              </a:rPr>
              <a:t>зайти</a:t>
            </a:r>
            <a:r>
              <a:rPr lang="en-US" sz="1600" dirty="0">
                <a:latin typeface="+mj-lt"/>
                <a:cs typeface="Calibri"/>
              </a:rPr>
              <a:t> в </a:t>
            </a:r>
            <a:r>
              <a:rPr lang="en-US" sz="1600" dirty="0" err="1">
                <a:latin typeface="+mj-lt"/>
                <a:cs typeface="Calibri"/>
              </a:rPr>
              <a:t>магазин</a:t>
            </a:r>
            <a:r>
              <a:rPr lang="en-US" sz="1600" dirty="0">
                <a:latin typeface="+mj-lt"/>
                <a:cs typeface="Calibri"/>
              </a:rPr>
              <a:t>, </a:t>
            </a:r>
            <a:r>
              <a:rPr lang="en-US" sz="1600" dirty="0" err="1">
                <a:latin typeface="+mj-lt"/>
                <a:cs typeface="Calibri"/>
              </a:rPr>
              <a:t>когда</a:t>
            </a:r>
            <a:r>
              <a:rPr lang="en-US" sz="1600" dirty="0">
                <a:latin typeface="+mj-lt"/>
                <a:cs typeface="Calibri"/>
              </a:rPr>
              <a:t> </a:t>
            </a:r>
            <a:r>
              <a:rPr lang="en-US" sz="1600" dirty="0" err="1">
                <a:latin typeface="+mj-lt"/>
                <a:cs typeface="Calibri"/>
              </a:rPr>
              <a:t>получат</a:t>
            </a:r>
            <a:r>
              <a:rPr lang="en-US" sz="1600" dirty="0">
                <a:latin typeface="+mj-lt"/>
                <a:cs typeface="Calibri"/>
              </a:rPr>
              <a:t> </a:t>
            </a:r>
            <a:r>
              <a:rPr lang="en-US" sz="1600" dirty="0" err="1">
                <a:latin typeface="+mj-lt"/>
                <a:cs typeface="Calibri"/>
              </a:rPr>
              <a:t>уведомление</a:t>
            </a:r>
            <a:r>
              <a:rPr lang="en-US" sz="1600" dirty="0">
                <a:latin typeface="+mj-lt"/>
                <a:cs typeface="Calibri"/>
              </a:rPr>
              <a:t> о </a:t>
            </a:r>
            <a:r>
              <a:rPr lang="en-US" sz="1600" dirty="0" err="1">
                <a:latin typeface="+mj-lt"/>
                <a:cs typeface="Calibri"/>
              </a:rPr>
              <a:t>скидках</a:t>
            </a:r>
            <a:r>
              <a:rPr lang="en-US" sz="1600" dirty="0">
                <a:latin typeface="+mj-lt"/>
                <a:cs typeface="Calibri"/>
              </a:rPr>
              <a:t> и </a:t>
            </a:r>
            <a:r>
              <a:rPr lang="en-US" sz="1600" dirty="0" err="1">
                <a:latin typeface="+mj-lt"/>
                <a:cs typeface="Calibri"/>
              </a:rPr>
              <a:t>акциях</a:t>
            </a:r>
            <a:r>
              <a:rPr lang="en-US" sz="1600" dirty="0">
                <a:latin typeface="+mj-lt"/>
                <a:cs typeface="Calibri"/>
              </a:rPr>
              <a:t> на </a:t>
            </a:r>
            <a:r>
              <a:rPr lang="en-US" sz="1600" dirty="0" err="1">
                <a:latin typeface="+mj-lt"/>
                <a:cs typeface="Calibri"/>
              </a:rPr>
              <a:t>интересующие</a:t>
            </a:r>
            <a:r>
              <a:rPr lang="en-US" sz="1600" dirty="0">
                <a:latin typeface="+mj-lt"/>
                <a:cs typeface="Calibri"/>
              </a:rPr>
              <a:t> </a:t>
            </a:r>
            <a:r>
              <a:rPr lang="en-US" sz="1600" dirty="0" err="1">
                <a:latin typeface="+mj-lt"/>
                <a:cs typeface="Calibri"/>
              </a:rPr>
              <a:t>их</a:t>
            </a:r>
            <a:r>
              <a:rPr lang="en-US" sz="1600" dirty="0">
                <a:latin typeface="+mj-lt"/>
                <a:cs typeface="Calibri"/>
              </a:rPr>
              <a:t> </a:t>
            </a:r>
            <a:r>
              <a:rPr lang="en-US" sz="1600" dirty="0" err="1">
                <a:latin typeface="+mj-lt"/>
                <a:cs typeface="Calibri"/>
              </a:rPr>
              <a:t>категории</a:t>
            </a:r>
            <a:r>
              <a:rPr lang="en-US" sz="1600" dirty="0">
                <a:latin typeface="+mj-lt"/>
                <a:cs typeface="Calibri"/>
              </a:rPr>
              <a:t> </a:t>
            </a:r>
            <a:r>
              <a:rPr lang="en-US" sz="1600" dirty="0" err="1">
                <a:latin typeface="+mj-lt"/>
                <a:cs typeface="Calibri"/>
              </a:rPr>
              <a:t>товаров</a:t>
            </a:r>
            <a:endParaRPr lang="en-US" sz="1600" dirty="0">
              <a:latin typeface="+mj-lt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C18E26-7348-9949-C40D-2761919EE436}"/>
              </a:ext>
            </a:extLst>
          </p:cNvPr>
          <p:cNvSpPr txBox="1"/>
          <p:nvPr/>
        </p:nvSpPr>
        <p:spPr>
          <a:xfrm>
            <a:off x="632520" y="207927"/>
            <a:ext cx="4075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Результаты опроса целевой аудитории</a:t>
            </a:r>
          </a:p>
        </p:txBody>
      </p:sp>
    </p:spTree>
    <p:extLst>
      <p:ext uri="{BB962C8B-B14F-4D97-AF65-F5344CB8AC3E}">
        <p14:creationId xmlns:p14="http://schemas.microsoft.com/office/powerpoint/2010/main" val="1573316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AC5B3E2D-77CA-43B0-F6D4-E1A39D5AF0BB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7AF3CD82-6965-1E2F-DF10-86722F0A6154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DFE9553F-F4F7-9420-23AA-5AF6513DA9CF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C478C9B1-7168-D08B-ACD8-D66294849A5C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901DFC1A-B85D-4AE6-E03D-78472FF80A18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4FB0C4B9-924D-1CAE-F571-5FD5C0C3179E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</p:grpSp>
      <p:pic>
        <p:nvPicPr>
          <p:cNvPr id="15" name="Рисунок 14" descr="Изображение выглядит как снимок экрана, Красочность, свет&#10;&#10;Автоматически созданное описание">
            <a:extLst>
              <a:ext uri="{FF2B5EF4-FFF2-40B4-BE49-F238E27FC236}">
                <a16:creationId xmlns:a16="http://schemas.microsoft.com/office/drawing/2014/main" id="{FFB89587-B753-EB3E-E327-1C42FC347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026" y="3144596"/>
            <a:ext cx="1250385" cy="1828801"/>
          </a:xfrm>
          <a:prstGeom prst="rect">
            <a:avLst/>
          </a:prstGeom>
        </p:spPr>
      </p:pic>
      <p:sp>
        <p:nvSpPr>
          <p:cNvPr id="17" name="Стрелка: вправо 16">
            <a:extLst>
              <a:ext uri="{FF2B5EF4-FFF2-40B4-BE49-F238E27FC236}">
                <a16:creationId xmlns:a16="http://schemas.microsoft.com/office/drawing/2014/main" id="{71E163FC-E924-19E5-249E-EF39FB9D68D6}"/>
              </a:ext>
            </a:extLst>
          </p:cNvPr>
          <p:cNvSpPr/>
          <p:nvPr/>
        </p:nvSpPr>
        <p:spPr>
          <a:xfrm>
            <a:off x="1470103" y="3618926"/>
            <a:ext cx="699976" cy="55820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: вправо 17">
            <a:extLst>
              <a:ext uri="{FF2B5EF4-FFF2-40B4-BE49-F238E27FC236}">
                <a16:creationId xmlns:a16="http://schemas.microsoft.com/office/drawing/2014/main" id="{B3B99D19-9BFE-7619-E964-D298FB941D9A}"/>
              </a:ext>
            </a:extLst>
          </p:cNvPr>
          <p:cNvSpPr/>
          <p:nvPr/>
        </p:nvSpPr>
        <p:spPr>
          <a:xfrm>
            <a:off x="3348521" y="3618926"/>
            <a:ext cx="646814" cy="55820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: вправо 18">
            <a:extLst>
              <a:ext uri="{FF2B5EF4-FFF2-40B4-BE49-F238E27FC236}">
                <a16:creationId xmlns:a16="http://schemas.microsoft.com/office/drawing/2014/main" id="{3B8CC6A2-0447-970A-30CC-B1FBF1CA88CC}"/>
              </a:ext>
            </a:extLst>
          </p:cNvPr>
          <p:cNvSpPr/>
          <p:nvPr/>
        </p:nvSpPr>
        <p:spPr>
          <a:xfrm>
            <a:off x="5413009" y="3618925"/>
            <a:ext cx="673395" cy="55820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1964A1-9FC5-E429-6F26-A44AC14E9814}"/>
              </a:ext>
            </a:extLst>
          </p:cNvPr>
          <p:cNvSpPr txBox="1"/>
          <p:nvPr/>
        </p:nvSpPr>
        <p:spPr>
          <a:xfrm>
            <a:off x="202947" y="5017702"/>
            <a:ext cx="140892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400" b="1" dirty="0">
                <a:latin typeface="+mj-lt"/>
                <a:cs typeface="Calibri"/>
              </a:rPr>
              <a:t>1. Регистрация </a:t>
            </a:r>
            <a:endParaRPr lang="ru-RU" sz="1400" b="1" dirty="0"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67279B-82F1-8856-5CCF-5D071D960FDF}"/>
              </a:ext>
            </a:extLst>
          </p:cNvPr>
          <p:cNvSpPr txBox="1"/>
          <p:nvPr/>
        </p:nvSpPr>
        <p:spPr>
          <a:xfrm>
            <a:off x="2131684" y="4992298"/>
            <a:ext cx="121683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400" b="1" dirty="0">
                <a:latin typeface="+mj-lt"/>
                <a:cs typeface="Calibri"/>
              </a:rPr>
              <a:t>2. Поиск товаров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ED7B54C-C716-C023-A8F6-44C65335F981}"/>
              </a:ext>
            </a:extLst>
          </p:cNvPr>
          <p:cNvSpPr txBox="1"/>
          <p:nvPr/>
        </p:nvSpPr>
        <p:spPr>
          <a:xfrm>
            <a:off x="3868335" y="4974576"/>
            <a:ext cx="243958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400" b="1" dirty="0">
                <a:latin typeface="+mj-lt"/>
                <a:cs typeface="Calibri"/>
              </a:rPr>
              <a:t>3. ИИ ведет поиск</a:t>
            </a:r>
          </a:p>
          <a:p>
            <a:r>
              <a:rPr lang="ru-RU" sz="1400" b="1" dirty="0">
                <a:latin typeface="+mj-lt"/>
                <a:cs typeface="Calibri"/>
              </a:rPr>
              <a:t>         по базе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15CF685-1AE2-2C99-D18D-10A743D91325}"/>
              </a:ext>
            </a:extLst>
          </p:cNvPr>
          <p:cNvSpPr txBox="1"/>
          <p:nvPr/>
        </p:nvSpPr>
        <p:spPr>
          <a:xfrm>
            <a:off x="6158170" y="5023075"/>
            <a:ext cx="141471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1400" b="1" dirty="0">
                <a:latin typeface="+mj-lt"/>
                <a:cs typeface="Calibri"/>
              </a:rPr>
              <a:t>4. Результат</a:t>
            </a:r>
            <a:endParaRPr lang="ru-RU" sz="1400" b="1" dirty="0">
              <a:latin typeface="+mj-lt"/>
            </a:endParaRPr>
          </a:p>
        </p:txBody>
      </p:sp>
      <p:pic>
        <p:nvPicPr>
          <p:cNvPr id="23" name="Рисунок 22" descr="Изображение выглядит как Шрифт, логотип, символ, типография&#10;&#10;Автоматически созданное описание">
            <a:extLst>
              <a:ext uri="{FF2B5EF4-FFF2-40B4-BE49-F238E27FC236}">
                <a16:creationId xmlns:a16="http://schemas.microsoft.com/office/drawing/2014/main" id="{35DB1333-FB59-98B7-C26B-66166A6FED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7209" y="3144596"/>
            <a:ext cx="1342184" cy="180222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7DAEAC2-BD97-27AE-878A-F32BA66FE3F6}"/>
              </a:ext>
            </a:extLst>
          </p:cNvPr>
          <p:cNvSpPr txBox="1"/>
          <p:nvPr/>
        </p:nvSpPr>
        <p:spPr>
          <a:xfrm>
            <a:off x="7590465" y="4929517"/>
            <a:ext cx="2315535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400" b="1" dirty="0">
                <a:latin typeface="+mj-lt"/>
                <a:cs typeface="Calibri"/>
              </a:rPr>
              <a:t>5. Приобретение VIP подписки для продвижения бизнеса</a:t>
            </a:r>
          </a:p>
        </p:txBody>
      </p:sp>
      <p:pic>
        <p:nvPicPr>
          <p:cNvPr id="26" name="Рисунок 25" descr="Изображение выглядит как текст, снимок экрана, Шрифт, число&#10;&#10;Автоматически созданное описание">
            <a:extLst>
              <a:ext uri="{FF2B5EF4-FFF2-40B4-BE49-F238E27FC236}">
                <a16:creationId xmlns:a16="http://schemas.microsoft.com/office/drawing/2014/main" id="{FBBBB304-4E31-0D35-3842-2704FFD71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290" y="3073714"/>
            <a:ext cx="1064116" cy="1873104"/>
          </a:xfrm>
          <a:prstGeom prst="rect">
            <a:avLst/>
          </a:prstGeom>
        </p:spPr>
      </p:pic>
      <p:pic>
        <p:nvPicPr>
          <p:cNvPr id="27" name="Рисунок 26" descr="Изображение выглядит как одежд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6BCE9681-3C9E-C0CF-89E3-522B8196CC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0782" y="3109403"/>
            <a:ext cx="1166039" cy="1863748"/>
          </a:xfrm>
          <a:prstGeom prst="rect">
            <a:avLst/>
          </a:prstGeom>
        </p:spPr>
      </p:pic>
      <p:pic>
        <p:nvPicPr>
          <p:cNvPr id="28" name="Рисунок 27" descr="Изображение выглядит как текст, карта, снимок экрана, число&#10;&#10;Автоматически созданное описание">
            <a:extLst>
              <a:ext uri="{FF2B5EF4-FFF2-40B4-BE49-F238E27FC236}">
                <a16:creationId xmlns:a16="http://schemas.microsoft.com/office/drawing/2014/main" id="{C629E1CF-EC8F-AD30-BD0E-7FE061D60F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9146" y="3109156"/>
            <a:ext cx="1197938" cy="190854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908638F-7F2A-D301-13CF-5859E953EA67}"/>
              </a:ext>
            </a:extLst>
          </p:cNvPr>
          <p:cNvSpPr txBox="1"/>
          <p:nvPr/>
        </p:nvSpPr>
        <p:spPr>
          <a:xfrm>
            <a:off x="632520" y="207927"/>
            <a:ext cx="3518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Описание продукта и технологии</a:t>
            </a:r>
          </a:p>
        </p:txBody>
      </p:sp>
      <p:sp>
        <p:nvSpPr>
          <p:cNvPr id="6" name="Скругленный прямоугольник 8">
            <a:extLst>
              <a:ext uri="{FF2B5EF4-FFF2-40B4-BE49-F238E27FC236}">
                <a16:creationId xmlns:a16="http://schemas.microsoft.com/office/drawing/2014/main" id="{4F8C254B-23D4-89A9-6DFB-CB41A8E7EDE4}"/>
              </a:ext>
            </a:extLst>
          </p:cNvPr>
          <p:cNvSpPr/>
          <p:nvPr/>
        </p:nvSpPr>
        <p:spPr>
          <a:xfrm>
            <a:off x="311807" y="1086782"/>
            <a:ext cx="9213193" cy="1019612"/>
          </a:xfrm>
          <a:prstGeom prst="roundRect">
            <a:avLst>
              <a:gd name="adj" fmla="val 2129"/>
            </a:avLst>
          </a:prstGeom>
          <a:solidFill>
            <a:srgbClr val="9F00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ru-RU" sz="1600" b="1" dirty="0">
                <a:solidFill>
                  <a:schemeClr val="bg1"/>
                </a:solidFill>
              </a:rPr>
              <a:t>Какой продукт будет продаваться:</a:t>
            </a:r>
          </a:p>
          <a:p>
            <a:pPr>
              <a:spcBef>
                <a:spcPts val="600"/>
              </a:spcBef>
            </a:pPr>
            <a:r>
              <a:rPr lang="ru-RU" sz="1600" dirty="0">
                <a:solidFill>
                  <a:schemeClr val="bg1"/>
                </a:solidFill>
                <a:latin typeface="Calibri Light"/>
              </a:rPr>
              <a:t>Маркетинговые услуги для продвижения офлайн магазинов в городах России с помощью мобильного приложения</a:t>
            </a:r>
          </a:p>
        </p:txBody>
      </p:sp>
    </p:spTree>
    <p:extLst>
      <p:ext uri="{BB962C8B-B14F-4D97-AF65-F5344CB8AC3E}">
        <p14:creationId xmlns:p14="http://schemas.microsoft.com/office/powerpoint/2010/main" val="720250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кругленный прямоугольник 18">
            <a:extLst>
              <a:ext uri="{FF2B5EF4-FFF2-40B4-BE49-F238E27FC236}">
                <a16:creationId xmlns:a16="http://schemas.microsoft.com/office/drawing/2014/main" id="{85805229-3749-8481-9090-F03712249087}"/>
              </a:ext>
            </a:extLst>
          </p:cNvPr>
          <p:cNvSpPr/>
          <p:nvPr/>
        </p:nvSpPr>
        <p:spPr>
          <a:xfrm>
            <a:off x="498079" y="2281486"/>
            <a:ext cx="9012712" cy="4020371"/>
          </a:xfrm>
          <a:prstGeom prst="roundRect">
            <a:avLst>
              <a:gd name="adj" fmla="val 212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sz="1600" b="1" dirty="0">
                <a:solidFill>
                  <a:schemeClr val="tx1"/>
                </a:solidFill>
              </a:rPr>
              <a:t>Портрет клиента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4901566" y="754417"/>
            <a:ext cx="0" cy="610358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AC5B3E2D-77CA-43B0-F6D4-E1A39D5AF0BB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7AF3CD82-6965-1E2F-DF10-86722F0A6154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DFE9553F-F4F7-9420-23AA-5AF6513DA9CF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C478C9B1-7168-D08B-ACD8-D66294849A5C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901DFC1A-B85D-4AE6-E03D-78472FF80A18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4FB0C4B9-924D-1CAE-F571-5FD5C0C3179E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</p:grpSp>
      <p:pic>
        <p:nvPicPr>
          <p:cNvPr id="9" name="Рисунок 8" descr="Изображение выглядит как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96CFC495-20EE-844A-C206-A0EA30E7A6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201" y="2852259"/>
            <a:ext cx="3170402" cy="2228869"/>
          </a:xfrm>
          <a:prstGeom prst="rect">
            <a:avLst/>
          </a:prstGeom>
        </p:spPr>
      </p:pic>
      <p:pic>
        <p:nvPicPr>
          <p:cNvPr id="15" name="Рисунок 14" descr="Изображение выглядит как одежда, человек, на открытом воздухе, дерево&#10;&#10;Автоматически созданное описание">
            <a:extLst>
              <a:ext uri="{FF2B5EF4-FFF2-40B4-BE49-F238E27FC236}">
                <a16:creationId xmlns:a16="http://schemas.microsoft.com/office/drawing/2014/main" id="{E20565F8-A6E1-1329-C0B5-773E652EF2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21" b="98545" l="10000" r="90000">
                        <a14:foregroundMark x1="45263" y1="58598" x2="45263" y2="58598"/>
                        <a14:foregroundMark x1="12105" y1="70106" x2="12105" y2="70106"/>
                        <a14:foregroundMark x1="47368" y1="79233" x2="47368" y2="79233"/>
                        <a14:foregroundMark x1="60175" y1="79233" x2="60175" y2="79233"/>
                        <a14:foregroundMark x1="62368" y1="80159" x2="62368" y2="80159"/>
                        <a14:foregroundMark x1="63772" y1="80688" x2="63772" y2="80688"/>
                        <a14:foregroundMark x1="55614" y1="86640" x2="55614" y2="86640"/>
                        <a14:foregroundMark x1="55965" y1="88889" x2="53772" y2="84788"/>
                        <a14:foregroundMark x1="51316" y1="96693" x2="67982" y2="77116"/>
                        <a14:foregroundMark x1="67982" y1="77116" x2="80877" y2="73280"/>
                        <a14:foregroundMark x1="29561" y1="97619" x2="31316" y2="98545"/>
                        <a14:foregroundMark x1="67368" y1="92989" x2="70526" y2="89815"/>
                        <a14:foregroundMark x1="64474" y1="89815" x2="74825" y2="91138"/>
                        <a14:foregroundMark x1="28333" y1="36905" x2="28947" y2="35053"/>
                        <a14:foregroundMark x1="28246" y1="34392" x2="29035" y2="34392"/>
                        <a14:foregroundMark x1="21140" y1="57540" x2="21228" y2="56481"/>
                        <a14:foregroundMark x1="58333" y1="27646" x2="60965" y2="29365"/>
                        <a14:foregroundMark x1="16491" y1="62698" x2="15263" y2="61640"/>
                        <a14:foregroundMark x1="10702" y1="63492" x2="12807" y2="61772"/>
                        <a14:backgroundMark x1="19561" y1="90741" x2="18158" y2="907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83557" y="2614055"/>
            <a:ext cx="2618874" cy="203464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8F00763-4F07-AA11-7C44-3808928F2078}"/>
              </a:ext>
            </a:extLst>
          </p:cNvPr>
          <p:cNvSpPr txBox="1"/>
          <p:nvPr/>
        </p:nvSpPr>
        <p:spPr>
          <a:xfrm>
            <a:off x="622770" y="4895738"/>
            <a:ext cx="317039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600" b="0" kern="1200" dirty="0">
                <a:solidFill>
                  <a:schemeClr val="dk1"/>
                </a:solidFill>
                <a:latin typeface="+mj-lt"/>
                <a:cs typeface="Times New Roman" panose="02020603050405020304" pitchFamily="18" charset="0"/>
              </a:rPr>
              <a:t>Несетевые магазины в российских городах, ищущие эффективные бюджетные решения для рекламы и продвижения в Интернете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26BD29A-508F-8B72-C1FA-F95B509980E3}"/>
              </a:ext>
            </a:extLst>
          </p:cNvPr>
          <p:cNvSpPr txBox="1"/>
          <p:nvPr/>
        </p:nvSpPr>
        <p:spPr>
          <a:xfrm>
            <a:off x="3842762" y="4895738"/>
            <a:ext cx="293619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600" dirty="0">
                <a:solidFill>
                  <a:schemeClr val="dk1"/>
                </a:solidFill>
                <a:latin typeface="+mj-lt"/>
                <a:cs typeface="Times New Roman" panose="02020603050405020304" pitchFamily="18" charset="0"/>
              </a:rPr>
              <a:t>Жители крупных российских городов, желающие найти необходимые товары и услуги в магазинах города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615CE52-B1C8-CA61-7FCA-F39CA47F16C1}"/>
              </a:ext>
            </a:extLst>
          </p:cNvPr>
          <p:cNvSpPr txBox="1"/>
          <p:nvPr/>
        </p:nvSpPr>
        <p:spPr>
          <a:xfrm>
            <a:off x="6778958" y="4888969"/>
            <a:ext cx="29361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dk1"/>
                </a:solidFill>
                <a:latin typeface="+mj-lt"/>
                <a:cs typeface="Times New Roman" panose="02020603050405020304" pitchFamily="18" charset="0"/>
              </a:rPr>
              <a:t>Туристы российских городов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4431B3-A360-9415-D474-FF1212B5611A}"/>
              </a:ext>
            </a:extLst>
          </p:cNvPr>
          <p:cNvSpPr txBox="1"/>
          <p:nvPr/>
        </p:nvSpPr>
        <p:spPr>
          <a:xfrm>
            <a:off x="632520" y="207927"/>
            <a:ext cx="3518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Описание продукта и технологии</a:t>
            </a:r>
          </a:p>
        </p:txBody>
      </p:sp>
      <p:sp>
        <p:nvSpPr>
          <p:cNvPr id="5" name="Скругленный прямоугольник 8">
            <a:extLst>
              <a:ext uri="{FF2B5EF4-FFF2-40B4-BE49-F238E27FC236}">
                <a16:creationId xmlns:a16="http://schemas.microsoft.com/office/drawing/2014/main" id="{9D3E8F8B-0748-63A4-6B1B-C95E403D2840}"/>
              </a:ext>
            </a:extLst>
          </p:cNvPr>
          <p:cNvSpPr/>
          <p:nvPr/>
        </p:nvSpPr>
        <p:spPr>
          <a:xfrm>
            <a:off x="5331231" y="1159467"/>
            <a:ext cx="4193769" cy="712472"/>
          </a:xfrm>
          <a:prstGeom prst="roundRect">
            <a:avLst>
              <a:gd name="adj" fmla="val 2129"/>
            </a:avLst>
          </a:prstGeom>
          <a:solidFill>
            <a:srgbClr val="9F00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>
                <a:solidFill>
                  <a:schemeClr val="bg1"/>
                </a:solidFill>
              </a:rPr>
              <a:t>Потребительский сегмент</a:t>
            </a:r>
          </a:p>
          <a:p>
            <a:pPr>
              <a:spcBef>
                <a:spcPts val="600"/>
              </a:spcBef>
            </a:pPr>
            <a:r>
              <a:rPr lang="ru-RU" sz="1600" dirty="0">
                <a:solidFill>
                  <a:schemeClr val="bg1"/>
                </a:solidFill>
                <a:latin typeface="Calibri Light"/>
              </a:rPr>
              <a:t>B2B: Интернет-маркетинг и сервисы для него</a:t>
            </a:r>
          </a:p>
        </p:txBody>
      </p:sp>
      <p:sp>
        <p:nvSpPr>
          <p:cNvPr id="18" name="Скругленный прямоугольник 8">
            <a:extLst>
              <a:ext uri="{FF2B5EF4-FFF2-40B4-BE49-F238E27FC236}">
                <a16:creationId xmlns:a16="http://schemas.microsoft.com/office/drawing/2014/main" id="{55C33A18-E56D-8E72-E1BE-77930C5D9EC2}"/>
              </a:ext>
            </a:extLst>
          </p:cNvPr>
          <p:cNvSpPr/>
          <p:nvPr/>
        </p:nvSpPr>
        <p:spPr>
          <a:xfrm>
            <a:off x="512288" y="1159466"/>
            <a:ext cx="4612282" cy="712473"/>
          </a:xfrm>
          <a:prstGeom prst="roundRect">
            <a:avLst>
              <a:gd name="adj" fmla="val 2129"/>
            </a:avLst>
          </a:prstGeom>
          <a:solidFill>
            <a:srgbClr val="FD493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>
                <a:solidFill>
                  <a:schemeClr val="bg1"/>
                </a:solidFill>
              </a:rPr>
              <a:t>Целевой рынок</a:t>
            </a:r>
          </a:p>
          <a:p>
            <a:pPr>
              <a:spcBef>
                <a:spcPts val="600"/>
              </a:spcBef>
            </a:pPr>
            <a:r>
              <a:rPr lang="en-US" sz="1600" dirty="0">
                <a:solidFill>
                  <a:schemeClr val="bg1"/>
                </a:solidFill>
                <a:latin typeface="Calibri Light"/>
              </a:rPr>
              <a:t>e-commerce (</a:t>
            </a:r>
            <a:r>
              <a:rPr lang="ru-RU" sz="1600" dirty="0">
                <a:solidFill>
                  <a:schemeClr val="bg1"/>
                </a:solidFill>
                <a:latin typeface="Calibri Light"/>
              </a:rPr>
              <a:t>интернет-торговля)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AECC303-F447-83B4-B5EA-A77DA76299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1434" y="2871394"/>
            <a:ext cx="2386271" cy="2024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545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2086137"/>
              </p:ext>
            </p:extLst>
          </p:nvPr>
        </p:nvGraphicFramePr>
        <p:xfrm>
          <a:off x="219075" y="1289598"/>
          <a:ext cx="6219046" cy="5003021"/>
        </p:xfrm>
        <a:graphic>
          <a:graphicData uri="http://schemas.openxmlformats.org/drawingml/2006/table">
            <a:tbl>
              <a:tblPr firstRow="1" bandRow="1">
                <a:effectLst/>
                <a:tableStyleId>{35758FB7-9AC5-4552-8A53-C91805E547FA}</a:tableStyleId>
              </a:tblPr>
              <a:tblGrid>
                <a:gridCol w="15676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31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9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6658">
                  <a:extLst>
                    <a:ext uri="{9D8B030D-6E8A-4147-A177-3AD203B41FA5}">
                      <a16:colId xmlns:a16="http://schemas.microsoft.com/office/drawing/2014/main" val="1219565399"/>
                    </a:ext>
                  </a:extLst>
                </a:gridCol>
                <a:gridCol w="771971">
                  <a:extLst>
                    <a:ext uri="{9D8B030D-6E8A-4147-A177-3AD203B41FA5}">
                      <a16:colId xmlns:a16="http://schemas.microsoft.com/office/drawing/2014/main" val="485985808"/>
                    </a:ext>
                  </a:extLst>
                </a:gridCol>
                <a:gridCol w="610594">
                  <a:extLst>
                    <a:ext uri="{9D8B030D-6E8A-4147-A177-3AD203B41FA5}">
                      <a16:colId xmlns:a16="http://schemas.microsoft.com/office/drawing/2014/main" val="1221442679"/>
                    </a:ext>
                  </a:extLst>
                </a:gridCol>
                <a:gridCol w="821092">
                  <a:extLst>
                    <a:ext uri="{9D8B030D-6E8A-4147-A177-3AD203B41FA5}">
                      <a16:colId xmlns:a16="http://schemas.microsoft.com/office/drawing/2014/main" val="1193954022"/>
                    </a:ext>
                  </a:extLst>
                </a:gridCol>
              </a:tblGrid>
              <a:tr h="824685">
                <a:tc>
                  <a:txBody>
                    <a:bodyPr/>
                    <a:lstStyle/>
                    <a:p>
                      <a:pPr marL="0" marR="0" lvl="0" indent="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Ключевые характеристики компании/ продукта</a:t>
                      </a:r>
                    </a:p>
                  </a:txBody>
                  <a:tcPr marL="60532" marR="60532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+mj-lt"/>
                        </a:rPr>
                        <a:t>Buyrista</a:t>
                      </a:r>
                      <a:endParaRPr lang="ru-RU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60532" marR="60532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+mj-lt"/>
                        </a:rPr>
                        <a:t>Яндекс и 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+mj-lt"/>
                        </a:rPr>
                        <a:t>Google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+mj-lt"/>
                        </a:rPr>
                        <a:t>карты</a:t>
                      </a:r>
                    </a:p>
                  </a:txBody>
                  <a:tcPr marL="60532" marR="60532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ГИС</a:t>
                      </a:r>
                    </a:p>
                  </a:txBody>
                  <a:tcPr marL="60532" marR="60532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+mj-lt"/>
                        </a:rPr>
                        <a:t>Е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+mj-lt"/>
                        </a:rPr>
                        <a:t>katalog</a:t>
                      </a:r>
                      <a:endParaRPr lang="ru-RU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60532" marR="60532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+mj-lt"/>
                        </a:rPr>
                        <a:t>Авито</a:t>
                      </a:r>
                      <a:endParaRPr lang="ru-RU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60532" marR="60532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Соцсети</a:t>
                      </a:r>
                    </a:p>
                  </a:txBody>
                  <a:tcPr marL="60532" marR="60532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2938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Навигация по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собственной карте</a:t>
                      </a:r>
                    </a:p>
                  </a:txBody>
                  <a:tcPr marL="60532" marR="60532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+mj-lt"/>
                        </a:rPr>
                        <a:t>Нет</a:t>
                      </a: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Есть</a:t>
                      </a: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Есть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Нет</a:t>
                      </a: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Нет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Нет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5816276"/>
                  </a:ext>
                </a:extLst>
              </a:tr>
              <a:tr h="733298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Автоматический фильтр офлайн магазинов</a:t>
                      </a:r>
                    </a:p>
                  </a:txBody>
                  <a:tcPr marL="60532" marR="60532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+mj-lt"/>
                        </a:rPr>
                        <a:t>Есть</a:t>
                      </a: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+mj-lt"/>
                        </a:rPr>
                        <a:t>Есть</a:t>
                      </a: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+mj-lt"/>
                        </a:rPr>
                        <a:t>Есть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+mj-lt"/>
                        </a:rPr>
                        <a:t>Нет</a:t>
                      </a: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+mj-lt"/>
                        </a:rPr>
                        <a:t>Нет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+mj-lt"/>
                        </a:rPr>
                        <a:t>Нет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7027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Автономное создание базового справочника магазинов на основе открытых данных</a:t>
                      </a:r>
                    </a:p>
                  </a:txBody>
                  <a:tcPr marL="60532" marR="60532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+mj-lt"/>
                        </a:rPr>
                        <a:t>Есть</a:t>
                      </a: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+mj-lt"/>
                        </a:rPr>
                        <a:t>Нет</a:t>
                      </a: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+mj-lt"/>
                        </a:rPr>
                        <a:t>Нет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+mj-lt"/>
                        </a:rPr>
                        <a:t>Нет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+mj-lt"/>
                        </a:rPr>
                        <a:t>Нет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+mj-lt"/>
                        </a:rPr>
                        <a:t>Нет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76383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Автономная проверка актуальности открытых данных о магазинах</a:t>
                      </a:r>
                    </a:p>
                  </a:txBody>
                  <a:tcPr marL="60532" marR="60532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+mj-lt"/>
                        </a:rPr>
                        <a:t>Есть</a:t>
                      </a: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+mj-lt"/>
                        </a:rPr>
                        <a:t>Нет</a:t>
                      </a: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+mj-lt"/>
                        </a:rPr>
                        <a:t>Нет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+mj-lt"/>
                        </a:rPr>
                        <a:t>Нет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+mj-lt"/>
                        </a:rPr>
                        <a:t>Нет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latin typeface="+mj-lt"/>
                        </a:rPr>
                        <a:t>Нет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6802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Геотаргетинг</a:t>
                      </a:r>
                    </a:p>
                  </a:txBody>
                  <a:tcPr marL="60532" marR="60532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+mj-lt"/>
                        </a:rPr>
                        <a:t>Есть</a:t>
                      </a: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+mj-lt"/>
                        </a:rPr>
                        <a:t>Нет</a:t>
                      </a: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+mj-lt"/>
                        </a:rPr>
                        <a:t>Нет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+mj-lt"/>
                        </a:rPr>
                        <a:t>Нет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+mj-lt"/>
                        </a:rPr>
                        <a:t>Нет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latin typeface="+mj-lt"/>
                        </a:rPr>
                        <a:t>Нет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8792567"/>
                  </a:ext>
                </a:extLst>
              </a:tr>
            </a:tbl>
          </a:graphicData>
        </a:graphic>
      </p:graphicFrame>
      <p:sp>
        <p:nvSpPr>
          <p:cNvPr id="19" name="Rounded Rectangle 2099"/>
          <p:cNvSpPr/>
          <p:nvPr/>
        </p:nvSpPr>
        <p:spPr>
          <a:xfrm>
            <a:off x="6535623" y="1289598"/>
            <a:ext cx="3151302" cy="5010148"/>
          </a:xfrm>
          <a:prstGeom prst="roundRect">
            <a:avLst>
              <a:gd name="adj" fmla="val 6236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txBody>
          <a:bodyPr wrap="square" lIns="65309" tIns="32654" rIns="65309" bIns="32654" anchor="ctr">
            <a:noAutofit/>
          </a:bodyPr>
          <a:lstStyle/>
          <a:p>
            <a:pPr algn="ctr"/>
            <a:r>
              <a:rPr lang="ru-RU" sz="1600" b="1" dirty="0">
                <a:latin typeface="Calibri Light"/>
                <a:ea typeface="Helvetica Neue" charset="0"/>
                <a:cs typeface="Helvetica Neue" charset="0"/>
              </a:rPr>
              <a:t>Конкурентные </a:t>
            </a:r>
          </a:p>
          <a:p>
            <a:pPr algn="ctr">
              <a:spcAft>
                <a:spcPts val="857"/>
              </a:spcAft>
            </a:pPr>
            <a:r>
              <a:rPr lang="ru-RU" sz="1600" b="1" dirty="0">
                <a:latin typeface="Calibri Light"/>
                <a:ea typeface="Helvetica Neue" charset="0"/>
                <a:cs typeface="Helvetica Neue" charset="0"/>
              </a:rPr>
              <a:t>преимущества продукта </a:t>
            </a:r>
          </a:p>
          <a:p>
            <a:pPr marL="266700" indent="-266700">
              <a:spcAft>
                <a:spcPts val="429"/>
              </a:spcAft>
              <a:buFont typeface="+mj-lt"/>
              <a:buAutoNum type="arabicPeriod"/>
            </a:pPr>
            <a:r>
              <a:rPr lang="ru-RU" sz="1600" dirty="0">
                <a:latin typeface="Calibri Light"/>
                <a:ea typeface="Helvetica Neue" charset="0"/>
                <a:cs typeface="Helvetica Neue" charset="0"/>
              </a:rPr>
              <a:t>Снижение стоимости маркетинговых услуг за счет:</a:t>
            </a:r>
          </a:p>
          <a:p>
            <a:pPr marL="447675" indent="-180975">
              <a:spcAft>
                <a:spcPts val="429"/>
              </a:spcAft>
              <a:buFont typeface="Wingdings" panose="05000000000000000000" pitchFamily="2" charset="2"/>
              <a:buChar char="§"/>
            </a:pPr>
            <a:r>
              <a:rPr lang="ru-RU" sz="1600" dirty="0">
                <a:latin typeface="Calibri Light"/>
                <a:ea typeface="Helvetica Neue" charset="0"/>
                <a:cs typeface="Helvetica Neue" charset="0"/>
              </a:rPr>
              <a:t>отсутствия необходимости разработки и развития собственных карт</a:t>
            </a:r>
          </a:p>
          <a:p>
            <a:pPr marL="447675" indent="-180975">
              <a:spcAft>
                <a:spcPts val="429"/>
              </a:spcAft>
              <a:buFont typeface="Wingdings" panose="05000000000000000000" pitchFamily="2" charset="2"/>
              <a:buChar char="§"/>
            </a:pPr>
            <a:r>
              <a:rPr lang="ru-RU" sz="1600" dirty="0">
                <a:latin typeface="Calibri Light"/>
                <a:ea typeface="Helvetica Neue" charset="0"/>
                <a:cs typeface="Helvetica Neue" charset="0"/>
              </a:rPr>
              <a:t>автономного ведения  справочников магазинов</a:t>
            </a:r>
          </a:p>
          <a:p>
            <a:pPr marL="266700" indent="-266700">
              <a:spcBef>
                <a:spcPts val="600"/>
              </a:spcBef>
              <a:spcAft>
                <a:spcPts val="429"/>
              </a:spcAft>
              <a:buFont typeface="+mj-lt"/>
              <a:buAutoNum type="arabicPeriod" startAt="2"/>
            </a:pPr>
            <a:r>
              <a:rPr lang="ru-RU" sz="1600" dirty="0">
                <a:latin typeface="Calibri Light"/>
                <a:ea typeface="Helvetica Neue" charset="0"/>
                <a:cs typeface="Helvetica Neue" charset="0"/>
              </a:rPr>
              <a:t>Геотаргетинг на основе интересов покупателя: пользователи получают </a:t>
            </a:r>
            <a:r>
              <a:rPr lang="en-US" sz="1600" dirty="0">
                <a:latin typeface="Calibri Light"/>
                <a:ea typeface="Helvetica Neue" charset="0"/>
                <a:cs typeface="Helvetica Neue" charset="0"/>
              </a:rPr>
              <a:t>push-</a:t>
            </a:r>
            <a:r>
              <a:rPr lang="ru-RU" sz="1600" dirty="0">
                <a:latin typeface="Calibri Light"/>
                <a:ea typeface="Helvetica Neue" charset="0"/>
                <a:cs typeface="Helvetica Neue" charset="0"/>
              </a:rPr>
              <a:t>уведомления, когда находятся рядом с нужными магазинами, а магазин получает более эффективную рекламу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5B10DD8B-7679-214B-9675-742ECB5DF318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86C9ECE6-6AE1-A03C-8204-E0044FDEDA2F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6D7E7387-BED0-059E-60CE-99653FB36672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F4502615-F6AC-2D0D-07B5-03AF6B879251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B7194E5E-C004-0551-E64D-18766C8FF1A5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AFE1288D-7662-C262-CE85-3616C0503CA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6FBC7EA6-ED85-BCC0-0D73-2B74BA6D501F}"/>
              </a:ext>
            </a:extLst>
          </p:cNvPr>
          <p:cNvSpPr txBox="1"/>
          <p:nvPr/>
        </p:nvSpPr>
        <p:spPr>
          <a:xfrm>
            <a:off x="632520" y="207927"/>
            <a:ext cx="1404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Конкуренты</a:t>
            </a:r>
          </a:p>
        </p:txBody>
      </p:sp>
    </p:spTree>
    <p:extLst>
      <p:ext uri="{BB962C8B-B14F-4D97-AF65-F5344CB8AC3E}">
        <p14:creationId xmlns:p14="http://schemas.microsoft.com/office/powerpoint/2010/main" val="390220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0893" y="207927"/>
            <a:ext cx="1944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Карта технологий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AC5B3E2D-77CA-43B0-F6D4-E1A39D5AF0BB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7AF3CD82-6965-1E2F-DF10-86722F0A6154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DFE9553F-F4F7-9420-23AA-5AF6513DA9CF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C478C9B1-7168-D08B-ACD8-D66294849A5C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901DFC1A-B85D-4AE6-E03D-78472FF80A18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4FB0C4B9-924D-1CAE-F571-5FD5C0C3179E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</p:grpSp>
      <p:pic>
        <p:nvPicPr>
          <p:cNvPr id="3" name="Рисунок 2" descr="Изображение выглядит как Графика, Шрифт, логотип, графическая вставка&#10;&#10;Автоматически созданное описание">
            <a:extLst>
              <a:ext uri="{FF2B5EF4-FFF2-40B4-BE49-F238E27FC236}">
                <a16:creationId xmlns:a16="http://schemas.microsoft.com/office/drawing/2014/main" id="{D9D27ECF-38D0-F092-17EC-A997CAE815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2324" y="4573844"/>
            <a:ext cx="1212783" cy="856825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, Графика, Шрифт, графическая вставка&#10;&#10;Автоматически созданное описание">
            <a:extLst>
              <a:ext uri="{FF2B5EF4-FFF2-40B4-BE49-F238E27FC236}">
                <a16:creationId xmlns:a16="http://schemas.microsoft.com/office/drawing/2014/main" id="{E2C51C3E-899A-E501-882C-ECEC551BE6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037" y="4573844"/>
            <a:ext cx="1360493" cy="858083"/>
          </a:xfrm>
          <a:prstGeom prst="rect">
            <a:avLst/>
          </a:prstGeom>
        </p:spPr>
      </p:pic>
      <p:pic>
        <p:nvPicPr>
          <p:cNvPr id="6" name="Рисунок 5" descr="Изображение выглядит как логотип, Графика, апельсин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317DB9B7-FE6A-204B-D3FF-57DA3EA8E1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3280" y="4654973"/>
            <a:ext cx="1510193" cy="845686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желтый, Шрифт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F77DFB76-B4A9-92AD-4DA9-B500D45268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8898" y="4640466"/>
            <a:ext cx="1391590" cy="85886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B644B55-AC24-7BB6-A0EB-04587B1D628C}"/>
              </a:ext>
            </a:extLst>
          </p:cNvPr>
          <p:cNvSpPr txBox="1"/>
          <p:nvPr/>
        </p:nvSpPr>
        <p:spPr>
          <a:xfrm>
            <a:off x="673166" y="3945105"/>
            <a:ext cx="586447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dirty="0">
                <a:latin typeface="Calibri Light"/>
              </a:rPr>
              <a:t>Основные языки программирования</a:t>
            </a:r>
          </a:p>
        </p:txBody>
      </p:sp>
      <p:pic>
        <p:nvPicPr>
          <p:cNvPr id="17" name="Рисунок 16" descr="Изображение выглядит как Шрифт, Графика, текс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FC826C47-5631-AE78-2DFD-96F9BF10F4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7901" y="4649988"/>
            <a:ext cx="1508203" cy="85565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C0CC4B2-E65D-6218-31BB-5D2A3F23835F}"/>
              </a:ext>
            </a:extLst>
          </p:cNvPr>
          <p:cNvSpPr txBox="1"/>
          <p:nvPr/>
        </p:nvSpPr>
        <p:spPr>
          <a:xfrm>
            <a:off x="673166" y="1454125"/>
            <a:ext cx="62188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29"/>
              </a:spcAft>
            </a:pPr>
            <a:r>
              <a:rPr lang="ru-RU" b="1" dirty="0">
                <a:latin typeface="Calibri Light"/>
                <a:ea typeface="Helvetica Neue" charset="0"/>
                <a:cs typeface="Helvetica Neue" charset="0"/>
              </a:rPr>
              <a:t>Ключевые технологические процессы бэк</a:t>
            </a:r>
            <a:r>
              <a:rPr lang="ru-RU" sz="1800" b="1" dirty="0">
                <a:latin typeface="Calibri Light"/>
                <a:ea typeface="Helvetica Neue" charset="0"/>
                <a:cs typeface="Helvetica Neue" charset="0"/>
              </a:rPr>
              <a:t> офиса стартапа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25E7384-C4F4-8795-A15D-FF53E3BCAAB2}"/>
              </a:ext>
            </a:extLst>
          </p:cNvPr>
          <p:cNvSpPr/>
          <p:nvPr/>
        </p:nvSpPr>
        <p:spPr>
          <a:xfrm>
            <a:off x="766219" y="1895807"/>
            <a:ext cx="8631781" cy="167606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8">
            <a:extLst>
              <a:ext uri="{FF2B5EF4-FFF2-40B4-BE49-F238E27FC236}">
                <a16:creationId xmlns:a16="http://schemas.microsoft.com/office/drawing/2014/main" id="{C44C6AEA-7A15-66DF-E518-D2C17061DBFA}"/>
              </a:ext>
            </a:extLst>
          </p:cNvPr>
          <p:cNvSpPr/>
          <p:nvPr/>
        </p:nvSpPr>
        <p:spPr>
          <a:xfrm>
            <a:off x="885306" y="2085687"/>
            <a:ext cx="1485820" cy="1300284"/>
          </a:xfrm>
          <a:prstGeom prst="roundRect">
            <a:avLst>
              <a:gd name="adj" fmla="val 2129"/>
            </a:avLst>
          </a:prstGeom>
          <a:solidFill>
            <a:srgbClr val="B5D8E1"/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>
                <a:solidFill>
                  <a:schemeClr val="tx1"/>
                </a:solidFill>
                <a:latin typeface="+mj-lt"/>
              </a:rPr>
              <a:t>Сбор, обработка и хранение информации о пользователях</a:t>
            </a:r>
          </a:p>
        </p:txBody>
      </p:sp>
      <p:sp>
        <p:nvSpPr>
          <p:cNvPr id="27" name="Скругленный прямоугольник 8">
            <a:extLst>
              <a:ext uri="{FF2B5EF4-FFF2-40B4-BE49-F238E27FC236}">
                <a16:creationId xmlns:a16="http://schemas.microsoft.com/office/drawing/2014/main" id="{51D21FC7-23D4-C3EB-436B-F0EFBE3381F2}"/>
              </a:ext>
            </a:extLst>
          </p:cNvPr>
          <p:cNvSpPr/>
          <p:nvPr/>
        </p:nvSpPr>
        <p:spPr>
          <a:xfrm>
            <a:off x="2487108" y="2085687"/>
            <a:ext cx="1485820" cy="1300284"/>
          </a:xfrm>
          <a:prstGeom prst="roundRect">
            <a:avLst>
              <a:gd name="adj" fmla="val 2129"/>
            </a:avLst>
          </a:prstGeom>
          <a:solidFill>
            <a:srgbClr val="B5D8E1"/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i="0" u="none" strike="noStrike" baseline="0" dirty="0">
                <a:solidFill>
                  <a:schemeClr val="tx1"/>
                </a:solidFill>
                <a:latin typeface="+mj-lt"/>
              </a:rPr>
              <a:t>Обучение нейросети</a:t>
            </a:r>
          </a:p>
        </p:txBody>
      </p:sp>
      <p:sp>
        <p:nvSpPr>
          <p:cNvPr id="28" name="Скругленный прямоугольник 8">
            <a:extLst>
              <a:ext uri="{FF2B5EF4-FFF2-40B4-BE49-F238E27FC236}">
                <a16:creationId xmlns:a16="http://schemas.microsoft.com/office/drawing/2014/main" id="{753E169F-4D36-D625-FC3D-0FA9261C5778}"/>
              </a:ext>
            </a:extLst>
          </p:cNvPr>
          <p:cNvSpPr/>
          <p:nvPr/>
        </p:nvSpPr>
        <p:spPr>
          <a:xfrm>
            <a:off x="5690712" y="2085687"/>
            <a:ext cx="1827867" cy="1300284"/>
          </a:xfrm>
          <a:prstGeom prst="roundRect">
            <a:avLst>
              <a:gd name="adj" fmla="val 2129"/>
            </a:avLst>
          </a:prstGeom>
          <a:solidFill>
            <a:srgbClr val="B5D8E1"/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>
                <a:solidFill>
                  <a:schemeClr val="tx1"/>
                </a:solidFill>
                <a:latin typeface="+mj-lt"/>
              </a:rPr>
              <a:t>Создание и поддержка мобильного приложения и сайта</a:t>
            </a:r>
          </a:p>
        </p:txBody>
      </p:sp>
      <p:sp>
        <p:nvSpPr>
          <p:cNvPr id="29" name="Скругленный прямоугольник 8">
            <a:extLst>
              <a:ext uri="{FF2B5EF4-FFF2-40B4-BE49-F238E27FC236}">
                <a16:creationId xmlns:a16="http://schemas.microsoft.com/office/drawing/2014/main" id="{14864202-46C3-C450-EAC1-5F67041AA2E6}"/>
              </a:ext>
            </a:extLst>
          </p:cNvPr>
          <p:cNvSpPr/>
          <p:nvPr/>
        </p:nvSpPr>
        <p:spPr>
          <a:xfrm>
            <a:off x="4088910" y="2085687"/>
            <a:ext cx="1485820" cy="1300284"/>
          </a:xfrm>
          <a:prstGeom prst="roundRect">
            <a:avLst>
              <a:gd name="adj" fmla="val 2129"/>
            </a:avLst>
          </a:prstGeom>
          <a:solidFill>
            <a:srgbClr val="B5D8E1"/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>
                <a:solidFill>
                  <a:schemeClr val="tx1"/>
                </a:solidFill>
                <a:latin typeface="+mj-lt"/>
              </a:rPr>
              <a:t>Исследования и разработка</a:t>
            </a:r>
          </a:p>
        </p:txBody>
      </p:sp>
      <p:sp>
        <p:nvSpPr>
          <p:cNvPr id="30" name="Скругленный прямоугольник 8">
            <a:extLst>
              <a:ext uri="{FF2B5EF4-FFF2-40B4-BE49-F238E27FC236}">
                <a16:creationId xmlns:a16="http://schemas.microsoft.com/office/drawing/2014/main" id="{7F505FD4-AB82-35CD-2067-5DAB3C602516}"/>
              </a:ext>
            </a:extLst>
          </p:cNvPr>
          <p:cNvSpPr/>
          <p:nvPr/>
        </p:nvSpPr>
        <p:spPr>
          <a:xfrm>
            <a:off x="7634562" y="2085687"/>
            <a:ext cx="1618431" cy="1300284"/>
          </a:xfrm>
          <a:prstGeom prst="roundRect">
            <a:avLst>
              <a:gd name="adj" fmla="val 2129"/>
            </a:avLst>
          </a:prstGeom>
          <a:solidFill>
            <a:srgbClr val="B5D8E1"/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>
                <a:solidFill>
                  <a:schemeClr val="tx1"/>
                </a:solidFill>
                <a:latin typeface="+mj-lt"/>
              </a:rPr>
              <a:t>Защита персональных данных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7E4F9FB5-8CE2-7EA9-0EED-64FF1EF0C2DF}"/>
              </a:ext>
            </a:extLst>
          </p:cNvPr>
          <p:cNvSpPr/>
          <p:nvPr/>
        </p:nvSpPr>
        <p:spPr>
          <a:xfrm>
            <a:off x="766219" y="4384486"/>
            <a:ext cx="8631781" cy="135899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7910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5B10DD8B-7679-214B-9675-742ECB5DF318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86C9ECE6-6AE1-A03C-8204-E0044FDEDA2F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6D7E7387-BED0-059E-60CE-99653FB36672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F4502615-F6AC-2D0D-07B5-03AF6B879251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B7194E5E-C004-0551-E64D-18766C8FF1A5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AFE1288D-7662-C262-CE85-3616C0503CA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F78C34F-F332-18CE-4648-8D22D9E67050}"/>
              </a:ext>
            </a:extLst>
          </p:cNvPr>
          <p:cNvSpPr txBox="1"/>
          <p:nvPr/>
        </p:nvSpPr>
        <p:spPr>
          <a:xfrm>
            <a:off x="6065230" y="2228671"/>
            <a:ext cx="3700130" cy="11387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60 </a:t>
            </a:r>
            <a:r>
              <a:rPr lang="ru-RU" sz="2400" b="1" dirty="0">
                <a:solidFill>
                  <a:srgbClr val="FF0000"/>
                </a:solidFill>
              </a:rPr>
              <a:t>%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</a:p>
          <a:p>
            <a:r>
              <a:rPr lang="ru-RU" dirty="0">
                <a:latin typeface="+mj-lt"/>
              </a:rPr>
              <a:t>рынка приходится на рекламу в Интернете</a:t>
            </a:r>
            <a:endParaRPr lang="ru-RU" dirty="0">
              <a:latin typeface="+mj-lt"/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95A563-393C-0803-4178-677568865EA3}"/>
              </a:ext>
            </a:extLst>
          </p:cNvPr>
          <p:cNvSpPr txBox="1"/>
          <p:nvPr/>
        </p:nvSpPr>
        <p:spPr>
          <a:xfrm>
            <a:off x="6065230" y="3821608"/>
            <a:ext cx="3517309" cy="11387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0,2 </a:t>
            </a:r>
            <a:r>
              <a:rPr lang="ru-RU" sz="2400" b="1" dirty="0">
                <a:solidFill>
                  <a:srgbClr val="FF0000"/>
                </a:solidFill>
              </a:rPr>
              <a:t>%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</a:p>
          <a:p>
            <a:r>
              <a:rPr lang="ru-RU" dirty="0">
                <a:latin typeface="+mj-lt"/>
              </a:rPr>
              <a:t>целевого сегмента рынка планирует занять проект</a:t>
            </a:r>
            <a:endParaRPr lang="ru-RU" dirty="0">
              <a:latin typeface="+mj-lt"/>
              <a:cs typeface="Calibri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5E3B57F-B01F-F4C9-D05B-BE920B7B3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83" y="1740005"/>
            <a:ext cx="5176046" cy="369041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D8878A9-000F-91F5-53B6-757A071FD03A}"/>
              </a:ext>
            </a:extLst>
          </p:cNvPr>
          <p:cNvSpPr txBox="1"/>
          <p:nvPr/>
        </p:nvSpPr>
        <p:spPr>
          <a:xfrm>
            <a:off x="632520" y="207927"/>
            <a:ext cx="1693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Рынок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2870136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Таблица 6">
            <a:extLst>
              <a:ext uri="{FF2B5EF4-FFF2-40B4-BE49-F238E27FC236}">
                <a16:creationId xmlns:a16="http://schemas.microsoft.com/office/drawing/2014/main" id="{3FC87DB7-563B-58AD-20DE-AE47E281FB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687348"/>
              </p:ext>
            </p:extLst>
          </p:nvPr>
        </p:nvGraphicFramePr>
        <p:xfrm>
          <a:off x="0" y="910910"/>
          <a:ext cx="9906000" cy="583692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val="4230297638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3232903609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41622498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3082425068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4105284102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695298972"/>
                    </a:ext>
                  </a:extLst>
                </a:gridCol>
              </a:tblGrid>
              <a:tr h="1873158">
                <a:tc rowSpan="2">
                  <a:txBody>
                    <a:bodyPr/>
                    <a:lstStyle/>
                    <a:p>
                      <a:pPr marL="0" algn="ctr" defTabSz="839876" rtl="0" eaLnBrk="1" latinLnBrk="0" hangingPunct="1">
                        <a:spcAft>
                          <a:spcPts val="600"/>
                        </a:spcAft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Партнеры</a:t>
                      </a:r>
                    </a:p>
                    <a:p>
                      <a:pPr marL="144000" marR="0" indent="-14400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b="0" baseline="0" dirty="0">
                          <a:solidFill>
                            <a:schemeClr val="tx1"/>
                          </a:solidFill>
                        </a:rPr>
                        <a:t>рекламные агентства</a:t>
                      </a:r>
                    </a:p>
                    <a:p>
                      <a:pPr marL="144000" marR="0" lvl="0" indent="-14400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b="0" baseline="0" dirty="0">
                          <a:solidFill>
                            <a:schemeClr val="tx1"/>
                          </a:solidFill>
                        </a:rPr>
                        <a:t>платежные системы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Ключевые активности</a:t>
                      </a:r>
                    </a:p>
                    <a:p>
                      <a:pPr marL="144000" marR="0" indent="-14400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оказание маркетинговых услуг</a:t>
                      </a:r>
                    </a:p>
                    <a:p>
                      <a:pPr marL="144000" marR="0" indent="-14400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научные исследования и разработки</a:t>
                      </a:r>
                    </a:p>
                  </a:txBody>
                  <a:tcPr>
                    <a:solidFill>
                      <a:srgbClr val="D8DBE2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400" dirty="0"/>
                        <a:t>Ценностное предложение</a:t>
                      </a:r>
                    </a:p>
                    <a:p>
                      <a:pPr algn="ctr"/>
                      <a:r>
                        <a:rPr lang="ru-RU" sz="1400" b="0" i="0" u="none" strike="noStrike" kern="1200" noProof="0" dirty="0">
                          <a:solidFill>
                            <a:srgbClr val="0C0C0C"/>
                          </a:solidFill>
                          <a:latin typeface="+mn-lt"/>
                          <a:ea typeface="+mn-ea"/>
                          <a:cs typeface="+mn-cs"/>
                        </a:rPr>
                        <a:t>Мы предлагаем магазинам прозрачные и</a:t>
                      </a:r>
                      <a:r>
                        <a:rPr lang="en-US" sz="1400" b="0" i="0" u="none" strike="noStrike" kern="1200" noProof="0" dirty="0">
                          <a:solidFill>
                            <a:srgbClr val="0C0C0C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0" i="0" u="none" strike="noStrike" kern="1200" noProof="0" dirty="0">
                          <a:solidFill>
                            <a:srgbClr val="0C0C0C"/>
                          </a:solidFill>
                          <a:latin typeface="+mn-lt"/>
                          <a:ea typeface="+mn-ea"/>
                          <a:cs typeface="+mn-cs"/>
                        </a:rPr>
                        <a:t>эффективные и маркетинговые инструменты, которые доносят нужную информацию до нужных клиентов в шаге от магазина</a:t>
                      </a: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839876" rtl="0" eaLnBrk="1" latinLnBrk="0" hangingPunct="1">
                        <a:spcAft>
                          <a:spcPts val="600"/>
                        </a:spcAft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Каналы продвижения будущего продукта</a:t>
                      </a:r>
                    </a:p>
                    <a:p>
                      <a:pPr marL="144000" indent="-14400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автоматизированное обслуживание</a:t>
                      </a:r>
                    </a:p>
                    <a:p>
                      <a:pPr marL="144000" marR="0" indent="-14400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создание сообществ</a:t>
                      </a:r>
                    </a:p>
                    <a:p>
                      <a:pPr marL="144000" indent="-14400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совместные с потребителями издания (рецензии)</a:t>
                      </a:r>
                    </a:p>
                  </a:txBody>
                  <a:tcPr>
                    <a:solidFill>
                      <a:srgbClr val="D8DBE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39700" indent="-139700" algn="ctr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Целевая аудитория</a:t>
                      </a:r>
                    </a:p>
                    <a:p>
                      <a:pPr marL="139700" indent="-13970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Несетевые магазины в российских городах, ищущие эффективные бюджетные решения для рекламы и продвижения в Интернете</a:t>
                      </a:r>
                    </a:p>
                    <a:p>
                      <a:pPr marL="139700" indent="-13970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Жители крупных российских городов, желающие найти необходимые товары и услуги в магазинах города</a:t>
                      </a:r>
                    </a:p>
                    <a:p>
                      <a:pPr marL="139700" indent="-13970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Туристы российских городов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785097"/>
                  </a:ext>
                </a:extLst>
              </a:tr>
              <a:tr h="20878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Ключевые ресурсы</a:t>
                      </a:r>
                    </a:p>
                    <a:p>
                      <a:pPr marL="144000" marR="0" indent="-14400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кадровые</a:t>
                      </a:r>
                    </a:p>
                    <a:p>
                      <a:pPr marL="144000" marR="0" indent="-14400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материальные (взнос в уставной капитал, инвестиции)</a:t>
                      </a:r>
                    </a:p>
                  </a:txBody>
                  <a:tcPr>
                    <a:solidFill>
                      <a:srgbClr val="D8DBE2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839876" rtl="0" eaLnBrk="1" latinLnBrk="0" hangingPunct="1">
                        <a:spcAft>
                          <a:spcPts val="600"/>
                        </a:spcAft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Каналы сбыта будущего продукта</a:t>
                      </a:r>
                    </a:p>
                    <a:p>
                      <a:pPr marL="171450" marR="0" indent="-17145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aseline="0" dirty="0"/>
                        <a:t>App Store, Google Play</a:t>
                      </a:r>
                      <a:endParaRPr lang="ru-RU" sz="1400" dirty="0"/>
                    </a:p>
                    <a:p>
                      <a:pPr marL="171450" indent="-1714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/>
                        <a:t>продажи через сайт</a:t>
                      </a:r>
                    </a:p>
                    <a:p>
                      <a:pPr marL="171450" marR="0" lvl="0" indent="-17145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dirty="0"/>
                        <a:t>продажи через партнеров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CEE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493004"/>
                  </a:ext>
                </a:extLst>
              </a:tr>
              <a:tr h="1797013">
                <a:tc gridSpan="3"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Расходы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аренда офиса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содержание штата сотрудников компании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закупка и обслуживание оргтехники, ПО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реклама и продвижение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услуги сторонних организаций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лицензии на ПО</a:t>
                      </a:r>
                    </a:p>
                    <a:p>
                      <a:pPr marL="171450" marR="0" indent="-17145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налоговые и зарплатные отчисления</a:t>
                      </a:r>
                      <a:endParaRPr lang="ru-RU" sz="17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Доходы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B2B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7800" marR="0" lvl="0" indent="-1778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продажа рекламы в мобильном приложении</a:t>
                      </a:r>
                    </a:p>
                    <a:p>
                      <a:pPr marL="177800" marR="0" lvl="0" indent="-1778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продажа подписок на маркетинговые услуги для бизнеса </a:t>
                      </a:r>
                    </a:p>
                    <a:p>
                      <a:pPr marL="177800" marR="0" lvl="0" indent="-1778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продажа выгрузок из базы данных магазинов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180992"/>
                  </a:ext>
                </a:extLst>
              </a:tr>
            </a:tbl>
          </a:graphicData>
        </a:graphic>
      </p:graphicFrame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EA1F488E-29A3-6F23-98E6-B8D80FB4B59E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D4CBFECD-A0F9-3BA3-9942-0C0EF214EBE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DE8887C-E879-8BC3-CDAA-8774D95CA29D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14CDCEEA-7565-268F-26CA-840A4C919B60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F84E1E90-770E-33F8-23C8-6D560A1FB79E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DAA136C0-8E42-2E7B-09BC-F80A3CEC6AF8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DFDB5AB-BBD9-DCA7-E1E0-8256F025978A}"/>
              </a:ext>
            </a:extLst>
          </p:cNvPr>
          <p:cNvSpPr txBox="1"/>
          <p:nvPr/>
        </p:nvSpPr>
        <p:spPr>
          <a:xfrm>
            <a:off x="632520" y="207927"/>
            <a:ext cx="4534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Бизнес-модель по шаблону </a:t>
            </a:r>
            <a:r>
              <a:rPr lang="ru-RU" b="1" dirty="0" err="1"/>
              <a:t>Остервальдера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0393251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584B06C7-58C7-CCF0-AE45-FBB4E20F3A40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65449D8B-8361-B814-0262-2BBB14C9DFF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55AA2805-8E8B-D4D7-50D1-44001AB2564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8D76EF98-F74C-67E7-427D-D4482F843104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9E2B0B9-20C4-D5C6-E605-ED2B615D8714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DFC8CF26-92D4-A645-4820-0F820BBBE4FB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</p:grpSp>
      <p:pic>
        <p:nvPicPr>
          <p:cNvPr id="10" name="Рисунок 9" descr="Изображение выглядит как текст, электроника, снимок экрана, Мобильный телефон&#10;&#10;Автоматически созданное описание">
            <a:extLst>
              <a:ext uri="{FF2B5EF4-FFF2-40B4-BE49-F238E27FC236}">
                <a16:creationId xmlns:a16="http://schemas.microsoft.com/office/drawing/2014/main" id="{5AE8E90F-EF00-EF43-8E18-EFDC4AD97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43" y="1460205"/>
            <a:ext cx="2200570" cy="4114800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текст, Мобильный телефон, снимок экрана, Мобильное устройство&#10;&#10;Автоматически созданное описание">
            <a:extLst>
              <a:ext uri="{FF2B5EF4-FFF2-40B4-BE49-F238E27FC236}">
                <a16:creationId xmlns:a16="http://schemas.microsoft.com/office/drawing/2014/main" id="{EEBF8EB1-5431-601D-797B-7FFB6E6E1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5843" y="1460205"/>
            <a:ext cx="2374128" cy="4114800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текст, Мобильный телефон, снимок экрана, Мобильное устройство&#10;&#10;Автоматически созданное описание">
            <a:extLst>
              <a:ext uri="{FF2B5EF4-FFF2-40B4-BE49-F238E27FC236}">
                <a16:creationId xmlns:a16="http://schemas.microsoft.com/office/drawing/2014/main" id="{0447ADDC-EBFC-79E2-FE96-6FBE3E9E03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025" y="1460205"/>
            <a:ext cx="2195623" cy="4114800"/>
          </a:xfrm>
          <a:prstGeom prst="rect">
            <a:avLst/>
          </a:prstGeom>
        </p:spPr>
      </p:pic>
      <p:pic>
        <p:nvPicPr>
          <p:cNvPr id="15" name="Рисунок 14" descr="Изображение выглядит как текст, снимок экрана, Устройство связи, Мобильный телефон&#10;&#10;Автоматически созданное описание">
            <a:extLst>
              <a:ext uri="{FF2B5EF4-FFF2-40B4-BE49-F238E27FC236}">
                <a16:creationId xmlns:a16="http://schemas.microsoft.com/office/drawing/2014/main" id="{BD089B03-F5E2-A144-C2AC-1E965A418B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1439" y="1460204"/>
            <a:ext cx="2094518" cy="41148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01EED0A-CA09-4483-41D8-AE847300CA77}"/>
              </a:ext>
            </a:extLst>
          </p:cNvPr>
          <p:cNvSpPr txBox="1"/>
          <p:nvPr/>
        </p:nvSpPr>
        <p:spPr>
          <a:xfrm>
            <a:off x="632520" y="207927"/>
            <a:ext cx="2751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Демонстрация прототипа</a:t>
            </a:r>
          </a:p>
        </p:txBody>
      </p:sp>
    </p:spTree>
    <p:extLst>
      <p:ext uri="{BB962C8B-B14F-4D97-AF65-F5344CB8AC3E}">
        <p14:creationId xmlns:p14="http://schemas.microsoft.com/office/powerpoint/2010/main" val="2667476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2645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Финансовые показатели</a:t>
            </a: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0674944"/>
              </p:ext>
            </p:extLst>
          </p:nvPr>
        </p:nvGraphicFramePr>
        <p:xfrm>
          <a:off x="482576" y="4517838"/>
          <a:ext cx="9042424" cy="1710473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694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78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38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65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65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65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7659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8062">
                <a:tc rowSpan="2">
                  <a:txBody>
                    <a:bodyPr/>
                    <a:lstStyle/>
                    <a:p>
                      <a:pPr marL="9525" indent="-952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Целевые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 п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оказатели проекта</a:t>
                      </a:r>
                    </a:p>
                  </a:txBody>
                  <a:tcPr marL="45399" marR="45399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Единицы измерения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7938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Прогнозные значения по периодам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46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938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938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938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36">
                <a:tc vMerge="1">
                  <a:txBody>
                    <a:bodyPr/>
                    <a:lstStyle/>
                    <a:p>
                      <a:pPr marL="45720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45720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25 г.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26 г.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27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г.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Arial" panose="020B0604020202020204" pitchFamily="34" charset="0"/>
                        </a:rPr>
                        <a:t>28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Arial" panose="020B0604020202020204" pitchFamily="34" charset="0"/>
                        </a:rPr>
                        <a:t>г.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29 г.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273">
                <a:tc>
                  <a:txBody>
                    <a:bodyPr/>
                    <a:lstStyle/>
                    <a:p>
                      <a:pPr marL="7938" indent="-7938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Объем выручки</a:t>
                      </a:r>
                    </a:p>
                  </a:txBody>
                  <a:tcPr marL="45399" marR="45399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indent="-4572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млн. руб.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0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20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150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350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600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255">
                <a:tc>
                  <a:txBody>
                    <a:bodyPr/>
                    <a:lstStyle/>
                    <a:p>
                      <a:pPr marL="7938" indent="-7938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Планы по привлечению инвестиций и бюджетного финансирования</a:t>
                      </a:r>
                    </a:p>
                  </a:txBody>
                  <a:tcPr marL="45399" marR="45399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indent="-4572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млн. руб.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4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12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25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0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0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4799080"/>
                  </a:ext>
                </a:extLst>
              </a:tr>
            </a:tbl>
          </a:graphicData>
        </a:graphic>
      </p:graphicFrame>
      <p:sp>
        <p:nvSpPr>
          <p:cNvPr id="19" name="Rounded Rectangle 2099"/>
          <p:cNvSpPr/>
          <p:nvPr/>
        </p:nvSpPr>
        <p:spPr>
          <a:xfrm>
            <a:off x="6891877" y="1158025"/>
            <a:ext cx="2633123" cy="2917746"/>
          </a:xfrm>
          <a:prstGeom prst="roundRect">
            <a:avLst>
              <a:gd name="adj" fmla="val 3557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txBody>
          <a:bodyPr wrap="square" lIns="65311" tIns="32655" rIns="65311" bIns="32655" anchor="ctr">
            <a:spAutoFit/>
          </a:bodyPr>
          <a:lstStyle/>
          <a:p>
            <a:pPr algn="ctr">
              <a:spcAft>
                <a:spcPts val="857"/>
              </a:spcAft>
            </a:pPr>
            <a:r>
              <a:rPr lang="ru-RU" sz="1600" b="1" dirty="0">
                <a:solidFill>
                  <a:schemeClr val="tx2"/>
                </a:solidFill>
                <a:ea typeface="Helvetica Neue" charset="0"/>
                <a:cs typeface="Helvetica Neue" charset="0"/>
              </a:rPr>
              <a:t>Стратегия выхода </a:t>
            </a:r>
            <a:br>
              <a:rPr lang="ru-RU" sz="1600" b="1" dirty="0">
                <a:solidFill>
                  <a:schemeClr val="tx2"/>
                </a:solidFill>
                <a:ea typeface="Helvetica Neue" charset="0"/>
                <a:cs typeface="Helvetica Neue" charset="0"/>
              </a:rPr>
            </a:br>
            <a:r>
              <a:rPr lang="ru-RU" sz="1600" b="1" dirty="0">
                <a:solidFill>
                  <a:schemeClr val="tx2"/>
                </a:solidFill>
                <a:ea typeface="Helvetica Neue" charset="0"/>
                <a:cs typeface="Helvetica Neue" charset="0"/>
              </a:rPr>
              <a:t>из проекта для инвесторов</a:t>
            </a:r>
          </a:p>
          <a:p>
            <a:pPr>
              <a:spcAft>
                <a:spcPts val="429"/>
              </a:spcAft>
            </a:pPr>
            <a:r>
              <a:rPr lang="ru-RU" sz="1600" spc="71" dirty="0"/>
              <a:t>Продажа доли в уставном капитале</a:t>
            </a:r>
            <a:r>
              <a:rPr lang="en-US" sz="1600" spc="71" dirty="0"/>
              <a:t> </a:t>
            </a:r>
            <a:r>
              <a:rPr lang="ru-RU" sz="1600" spc="71" dirty="0"/>
              <a:t>с мультипликатором </a:t>
            </a:r>
            <a:r>
              <a:rPr lang="en-US" sz="1600" spc="71" dirty="0"/>
              <a:t>x3</a:t>
            </a:r>
            <a:r>
              <a:rPr lang="ru-RU" sz="1600" spc="71" dirty="0"/>
              <a:t> венчурному фонду, компании либо команде стартапа с предоставлением последней права приоритетного выкупа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2520" y="1116279"/>
            <a:ext cx="6009038" cy="318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50" b="1" dirty="0"/>
              <a:t>Доходы от дистанционной продажи:</a:t>
            </a:r>
          </a:p>
          <a:p>
            <a:r>
              <a:rPr lang="en-US" sz="1550" dirty="0"/>
              <a:t>– </a:t>
            </a:r>
            <a:r>
              <a:rPr lang="ru-RU" sz="1550" dirty="0"/>
              <a:t>платежи за интеграцию рекламы магазинов</a:t>
            </a:r>
          </a:p>
          <a:p>
            <a:r>
              <a:rPr lang="en-US" sz="1550" dirty="0"/>
              <a:t>– </a:t>
            </a:r>
            <a:r>
              <a:rPr lang="ru-RU" sz="1550" dirty="0"/>
              <a:t>платная подписка на маркетинговые инструменты</a:t>
            </a:r>
          </a:p>
          <a:p>
            <a:r>
              <a:rPr lang="en-US" sz="1550" dirty="0"/>
              <a:t>–</a:t>
            </a:r>
            <a:r>
              <a:rPr lang="ru-RU" sz="1550" dirty="0"/>
              <a:t> продажа выгрузок из базы данных магазинов</a:t>
            </a:r>
          </a:p>
          <a:p>
            <a:pPr>
              <a:spcBef>
                <a:spcPts val="600"/>
              </a:spcBef>
            </a:pPr>
            <a:r>
              <a:rPr lang="ru-RU" sz="1550" b="1" dirty="0"/>
              <a:t>Ориентировочная цена продукции</a:t>
            </a:r>
            <a:r>
              <a:rPr lang="en-US" sz="1550" b="1" dirty="0"/>
              <a:t>/</a:t>
            </a:r>
            <a:r>
              <a:rPr lang="ru-RU" sz="1550" b="1" dirty="0"/>
              <a:t>услуг:</a:t>
            </a:r>
          </a:p>
          <a:p>
            <a:r>
              <a:rPr lang="en-US" sz="1550" dirty="0"/>
              <a:t>– </a:t>
            </a:r>
            <a:r>
              <a:rPr lang="ru-RU" sz="1550" dirty="0"/>
              <a:t>10-20 тыс. руб. в мес. за подписку на продвижение магазинов</a:t>
            </a:r>
          </a:p>
          <a:p>
            <a:r>
              <a:rPr lang="en-US" sz="1550" dirty="0"/>
              <a:t>– </a:t>
            </a:r>
            <a:r>
              <a:rPr lang="ru-RU" sz="1550" dirty="0"/>
              <a:t>8 тыс. руб. за контекстную рекламу в мобильном приложении.</a:t>
            </a:r>
          </a:p>
          <a:p>
            <a:pPr>
              <a:spcBef>
                <a:spcPts val="600"/>
              </a:spcBef>
            </a:pPr>
            <a:r>
              <a:rPr lang="ru-RU" sz="1550" b="1" dirty="0"/>
              <a:t>Срок возврата инвестиций  </a:t>
            </a:r>
            <a:r>
              <a:rPr lang="en-US" sz="1550" dirty="0"/>
              <a:t>–  </a:t>
            </a:r>
            <a:r>
              <a:rPr lang="ru-RU" sz="1550" dirty="0"/>
              <a:t>через 2,5-3 года после начала продаж</a:t>
            </a:r>
          </a:p>
          <a:p>
            <a:pPr>
              <a:spcBef>
                <a:spcPts val="600"/>
              </a:spcBef>
            </a:pPr>
            <a:r>
              <a:rPr lang="ru-RU" sz="1550" b="1" dirty="0"/>
              <a:t>Схема поступления денежных средств в стартап</a:t>
            </a:r>
            <a:r>
              <a:rPr lang="ru-RU" sz="1550" dirty="0"/>
              <a:t>: привлечение грантов, инвестиций со стороны  венчурных фондов и компаний, продажа доли в уставном капитале, получение дохода от основной деятельности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82576" y="961849"/>
            <a:ext cx="6188388" cy="3310098"/>
          </a:xfrm>
          <a:prstGeom prst="roundRect">
            <a:avLst>
              <a:gd name="adj" fmla="val 2129"/>
            </a:avLst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86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5EDBA9D3-6BD8-C276-BE3D-20C0DEE499AC}"/>
              </a:ext>
            </a:extLst>
          </p:cNvPr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168AB923-542D-DD96-34AC-0740DF9870E7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FDCF8F64-0DFA-4C8E-0BE2-3CD6B8E5587F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DAD286C8-DDD1-0BD7-A924-77B30F1A11B9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487E0830-F613-F07E-29BD-592BCFB3D839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D1A90DE4-B2F6-D14C-B3ED-781EC74F70B7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B7117957-BC6F-34C8-DB28-7E65941BD02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44739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3798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Календарный план стартап-проекта</a:t>
            </a:r>
          </a:p>
        </p:txBody>
      </p:sp>
      <p:graphicFrame>
        <p:nvGraphicFramePr>
          <p:cNvPr id="6" name="Таблица 2">
            <a:extLst>
              <a:ext uri="{FF2B5EF4-FFF2-40B4-BE49-F238E27FC236}">
                <a16:creationId xmlns:a16="http://schemas.microsoft.com/office/drawing/2014/main" id="{5D0412B1-8BB3-44C4-7B69-8E8655289C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5688785"/>
              </p:ext>
            </p:extLst>
          </p:nvPr>
        </p:nvGraphicFramePr>
        <p:xfrm>
          <a:off x="628650" y="1565630"/>
          <a:ext cx="8648699" cy="4209044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689100">
                  <a:extLst>
                    <a:ext uri="{9D8B030D-6E8A-4147-A177-3AD203B41FA5}">
                      <a16:colId xmlns:a16="http://schemas.microsoft.com/office/drawing/2014/main" val="3985348053"/>
                    </a:ext>
                  </a:extLst>
                </a:gridCol>
                <a:gridCol w="3390900">
                  <a:extLst>
                    <a:ext uri="{9D8B030D-6E8A-4147-A177-3AD203B41FA5}">
                      <a16:colId xmlns:a16="http://schemas.microsoft.com/office/drawing/2014/main" val="212771451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094788528"/>
                    </a:ext>
                  </a:extLst>
                </a:gridCol>
                <a:gridCol w="1943099">
                  <a:extLst>
                    <a:ext uri="{9D8B030D-6E8A-4147-A177-3AD203B41FA5}">
                      <a16:colId xmlns:a16="http://schemas.microsoft.com/office/drawing/2014/main" val="1431936804"/>
                    </a:ext>
                  </a:extLst>
                </a:gridCol>
              </a:tblGrid>
              <a:tr h="874006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Наименование этапа и сроки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Перечень работ этапа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Длительность этапа, мес.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Примерная стоимость, руб.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79209"/>
                  </a:ext>
                </a:extLst>
              </a:tr>
              <a:tr h="887764">
                <a:tc>
                  <a:txBody>
                    <a:bodyPr/>
                    <a:lstStyle/>
                    <a:p>
                      <a:r>
                        <a:rPr lang="ru-RU" sz="1600" dirty="0"/>
                        <a:t>Этап 1</a:t>
                      </a:r>
                    </a:p>
                    <a:p>
                      <a:r>
                        <a:rPr lang="ru-RU" sz="1600" dirty="0"/>
                        <a:t>03.24 г. – 12.25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429"/>
                        </a:spcBef>
                      </a:pPr>
                      <a:r>
                        <a:rPr lang="ru-RU" sz="16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Разработка и тестирование </a:t>
                      </a:r>
                      <a:r>
                        <a:rPr lang="en-US" sz="16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MVP</a:t>
                      </a:r>
                      <a:endParaRPr lang="ru-RU" sz="16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4 </a:t>
                      </a:r>
                      <a:r>
                        <a:rPr lang="ru-RU" sz="1600" baseline="0" dirty="0"/>
                        <a:t>млн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507788"/>
                  </a:ext>
                </a:extLst>
              </a:tr>
              <a:tr h="1301543">
                <a:tc>
                  <a:txBody>
                    <a:bodyPr/>
                    <a:lstStyle/>
                    <a:p>
                      <a:pPr marL="0" marR="0" lvl="0" indent="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Этап 2</a:t>
                      </a:r>
                    </a:p>
                    <a:p>
                      <a:pPr marL="0" marR="0" lvl="0" indent="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01.26 г. – 12.26 г.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Определение бизнес-модели.</a:t>
                      </a:r>
                    </a:p>
                    <a:p>
                      <a:pPr marL="0" marR="0" indent="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Регистрация компании.</a:t>
                      </a:r>
                    </a:p>
                    <a:p>
                      <a:pPr marL="0" marR="0" lvl="0" indent="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Пробные продажи.</a:t>
                      </a:r>
                      <a:endParaRPr lang="ru-RU" sz="16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Выход</a:t>
                      </a:r>
                      <a:r>
                        <a:rPr lang="ru-RU" sz="1600" baseline="0" dirty="0"/>
                        <a:t> на рынок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12 млн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201041"/>
                  </a:ext>
                </a:extLst>
              </a:tr>
              <a:tr h="1145731">
                <a:tc>
                  <a:txBody>
                    <a:bodyPr/>
                    <a:lstStyle/>
                    <a:p>
                      <a:r>
                        <a:rPr lang="ru-RU" sz="1600" dirty="0"/>
                        <a:t>Этап 3</a:t>
                      </a:r>
                    </a:p>
                    <a:p>
                      <a:r>
                        <a:rPr lang="ru-RU" sz="1600" dirty="0"/>
                        <a:t>01.27 г. –  12.27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Масштабирование бизнеса по регионам России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25 млн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280447"/>
                  </a:ext>
                </a:extLst>
              </a:tr>
            </a:tbl>
          </a:graphicData>
        </a:graphic>
      </p:graphicFrame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623D0CB0-0F42-0F19-94AC-6553079E350F}"/>
              </a:ext>
            </a:extLst>
          </p:cNvPr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A706F68C-3DF9-562F-0A6D-4BD6252D5B32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9AC648E-A15F-0503-BD2D-EB244E0B3452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4CF820F1-9A78-9F75-5799-A8309FC0116C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3082CCBE-0C00-F244-33A6-8DCA604697D5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19A8D022-2EB9-BD5A-E57C-0C296CA920C8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661D2D5C-0E0C-B383-3532-B0FD97DD856E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52721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0893" y="207927"/>
            <a:ext cx="14702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/>
              <a:t>Риски проекта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20397" y="1585569"/>
            <a:ext cx="22676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/>
              <a:t>Технологические риски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901566" y="754417"/>
            <a:ext cx="0" cy="610358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250915" y="1585569"/>
            <a:ext cx="1696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/>
              <a:t>Рыночные риски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188353" y="1838030"/>
            <a:ext cx="4225230" cy="3444425"/>
          </a:xfrm>
          <a:prstGeom prst="roundRect">
            <a:avLst>
              <a:gd name="adj" fmla="val 2129"/>
            </a:avLst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975" indent="-180975">
              <a:buFont typeface="Arial" panose="020B0604020202020204" pitchFamily="34" charset="0"/>
              <a:buChar char="•"/>
            </a:pPr>
            <a:endParaRPr lang="ru-RU" sz="1600" dirty="0">
              <a:solidFill>
                <a:schemeClr val="tx1"/>
              </a:solidFill>
            </a:endParaRPr>
          </a:p>
          <a:p>
            <a:pPr marL="180975" indent="-1809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+mj-lt"/>
              </a:rPr>
              <a:t>Низкий спрос на основную продукцию, связанный с недостаточным уровнем мониторинга и понимания рыночных процессов</a:t>
            </a:r>
          </a:p>
          <a:p>
            <a:pPr marL="180975" indent="-1809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+mj-lt"/>
              </a:rPr>
              <a:t>Сильная конкуренция либо выход на рынок других конкурентов в период разработки</a:t>
            </a:r>
          </a:p>
          <a:p>
            <a:pPr marL="180975" indent="-1809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+mj-lt"/>
              </a:rPr>
              <a:t>Уход ключевых членов команды из проекта</a:t>
            </a:r>
          </a:p>
          <a:p>
            <a:pPr marL="180975" indent="-1809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+mj-lt"/>
              </a:rPr>
              <a:t>Сопротивление сообществ стоматологов внедрению решений по замене труда специалистов искусственным интеллектом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81000" y="1938068"/>
            <a:ext cx="4404323" cy="3444426"/>
          </a:xfrm>
          <a:prstGeom prst="roundRect">
            <a:avLst>
              <a:gd name="adj" fmla="val 2129"/>
            </a:avLst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975" indent="-180975">
              <a:buFont typeface="Arial" panose="020B0604020202020204" pitchFamily="34" charset="0"/>
              <a:buChar char="•"/>
            </a:pPr>
            <a:endParaRPr lang="ru-RU" sz="1600" dirty="0">
              <a:solidFill>
                <a:schemeClr val="tx1"/>
              </a:solidFill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+mj-lt"/>
              </a:rPr>
              <a:t>Недостаточная квалификация команды разработчиков стартапа для качественной реализации поставленных задач</a:t>
            </a:r>
          </a:p>
          <a:p>
            <a:pPr marL="180975" indent="-1809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+mj-lt"/>
              </a:rPr>
              <a:t>Слишком высокие требования к программной и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/</a:t>
            </a:r>
            <a:r>
              <a:rPr lang="ru-RU" sz="1600" dirty="0">
                <a:solidFill>
                  <a:schemeClr val="tx1"/>
                </a:solidFill>
                <a:latin typeface="+mj-lt"/>
              </a:rPr>
              <a:t>или аппаратной составляющей при дальнейшем масштабировании продукта</a:t>
            </a:r>
          </a:p>
          <a:p>
            <a:pPr marL="180975" indent="-1809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+mj-lt"/>
              </a:rPr>
              <a:t>Недостаточность решений по защитите персональных данные клиентов</a:t>
            </a:r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47DC1247-AE94-CC0A-F041-06A546F2A664}"/>
              </a:ext>
            </a:extLst>
          </p:cNvPr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E0A27C30-4BD3-DE1E-CF9A-9A0547C10FD6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1FE049C1-5F79-71CB-2BF4-573094CF830A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DC5BB721-CFD0-3AA3-20C1-3D5F0F412624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0FD7A4B5-3942-0F8F-18BA-167F4872E394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42C727C4-8510-4D36-2A83-C0C0BC291E4D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100A6018-77B8-D193-A36D-9D2EB72C8D5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46131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56EA1D9-1099-0FBF-C181-B0EB82D1FD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202" b="4265"/>
          <a:stretch/>
        </p:blipFill>
        <p:spPr>
          <a:xfrm>
            <a:off x="0" y="-2"/>
            <a:ext cx="6100408" cy="2345384"/>
          </a:xfrm>
          <a:prstGeom prst="rect">
            <a:avLst/>
          </a:prstGeom>
        </p:spPr>
      </p:pic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20F08F3D-19A0-F283-B4D9-189E302D0C5F}"/>
              </a:ext>
            </a:extLst>
          </p:cNvPr>
          <p:cNvSpPr/>
          <p:nvPr/>
        </p:nvSpPr>
        <p:spPr>
          <a:xfrm>
            <a:off x="6103137" y="-2"/>
            <a:ext cx="3802863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hangingPunct="0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>
              <a:solidFill>
                <a:srgbClr val="8F00FF"/>
              </a:solidFill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8312B10-776B-6AD6-445B-A7D55D402A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7476" y="162757"/>
            <a:ext cx="2678848" cy="204745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CA8432F-F558-FC98-84F8-66C214563E0E}"/>
              </a:ext>
            </a:extLst>
          </p:cNvPr>
          <p:cNvSpPr txBox="1"/>
          <p:nvPr/>
        </p:nvSpPr>
        <p:spPr>
          <a:xfrm>
            <a:off x="7230152" y="5962951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AB2222"/>
                </a:solidFill>
                <a:latin typeface="+mj-lt"/>
              </a:rPr>
              <a:t>2023 год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719EE2-9ED5-D816-43E9-C86505792AC9}"/>
              </a:ext>
            </a:extLst>
          </p:cNvPr>
          <p:cNvSpPr txBox="1"/>
          <p:nvPr/>
        </p:nvSpPr>
        <p:spPr>
          <a:xfrm>
            <a:off x="1263875" y="3280416"/>
            <a:ext cx="74647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Buyrista</a:t>
            </a:r>
            <a:endParaRPr lang="ru-RU" sz="28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ru-RU" sz="2800" dirty="0"/>
              <a:t>Спасибо за внимание!</a:t>
            </a:r>
            <a:endParaRPr lang="ru-RU" sz="2800" dirty="0">
              <a:cs typeface="Calibri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EDF86D84-4FB7-B0E9-A05C-4EC964225E8B}"/>
              </a:ext>
            </a:extLst>
          </p:cNvPr>
          <p:cNvCxnSpPr>
            <a:cxnSpLocks/>
          </p:cNvCxnSpPr>
          <p:nvPr/>
        </p:nvCxnSpPr>
        <p:spPr>
          <a:xfrm>
            <a:off x="1365875" y="3764513"/>
            <a:ext cx="7036009" cy="0"/>
          </a:xfrm>
          <a:prstGeom prst="line">
            <a:avLst/>
          </a:prstGeom>
          <a:ln>
            <a:solidFill>
              <a:srgbClr val="AB22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5A8F04E1-AEBF-2126-8BE4-6407E0618255}"/>
              </a:ext>
            </a:extLst>
          </p:cNvPr>
          <p:cNvCxnSpPr>
            <a:cxnSpLocks/>
          </p:cNvCxnSpPr>
          <p:nvPr/>
        </p:nvCxnSpPr>
        <p:spPr>
          <a:xfrm>
            <a:off x="1365875" y="3766894"/>
            <a:ext cx="1924496" cy="0"/>
          </a:xfrm>
          <a:prstGeom prst="line">
            <a:avLst/>
          </a:prstGeom>
          <a:ln w="28575">
            <a:solidFill>
              <a:srgbClr val="AB22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7FA4323-034C-574C-6103-445FCED3EA0A}"/>
              </a:ext>
            </a:extLst>
          </p:cNvPr>
          <p:cNvCxnSpPr>
            <a:cxnSpLocks/>
          </p:cNvCxnSpPr>
          <p:nvPr/>
        </p:nvCxnSpPr>
        <p:spPr>
          <a:xfrm>
            <a:off x="1365874" y="5920900"/>
            <a:ext cx="7036009" cy="0"/>
          </a:xfrm>
          <a:prstGeom prst="line">
            <a:avLst/>
          </a:prstGeom>
          <a:ln>
            <a:solidFill>
              <a:srgbClr val="AB22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3">
            <a:extLst>
              <a:ext uri="{FF2B5EF4-FFF2-40B4-BE49-F238E27FC236}">
                <a16:creationId xmlns:a16="http://schemas.microsoft.com/office/drawing/2014/main" id="{BAF87E70-21F1-E7C2-54F1-A11C268EFD1A}"/>
              </a:ext>
            </a:extLst>
          </p:cNvPr>
          <p:cNvSpPr/>
          <p:nvPr/>
        </p:nvSpPr>
        <p:spPr>
          <a:xfrm>
            <a:off x="1365874" y="5920900"/>
            <a:ext cx="3143781" cy="503716"/>
          </a:xfrm>
          <a:prstGeom prst="rect">
            <a:avLst/>
          </a:prstGeom>
          <a:solidFill>
            <a:srgbClr val="AB2222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hangingPunct="0"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kern="0" dirty="0">
              <a:solidFill>
                <a:srgbClr val="FD493D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F67DEC-8486-157B-9D3B-61D3D38B4D45}"/>
              </a:ext>
            </a:extLst>
          </p:cNvPr>
          <p:cNvSpPr txBox="1"/>
          <p:nvPr/>
        </p:nvSpPr>
        <p:spPr>
          <a:xfrm>
            <a:off x="1812345" y="5953620"/>
            <a:ext cx="2722338" cy="451850"/>
          </a:xfrm>
          <a:prstGeom prst="rect">
            <a:avLst/>
          </a:prstGeom>
          <a:noFill/>
        </p:spPr>
        <p:txBody>
          <a:bodyPr wrap="square" tIns="36000" rIns="540000" rtlCol="0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prstClr val="white"/>
                </a:solidFill>
                <a:latin typeface="+mj-lt"/>
              </a:rPr>
              <a:t>Команда </a:t>
            </a:r>
            <a:r>
              <a:rPr lang="en-US" sz="2400" b="1" dirty="0">
                <a:solidFill>
                  <a:prstClr val="white"/>
                </a:solidFill>
                <a:latin typeface="+mj-lt"/>
              </a:rPr>
              <a:t>NTCW</a:t>
            </a:r>
          </a:p>
        </p:txBody>
      </p:sp>
    </p:spTree>
    <p:extLst>
      <p:ext uri="{BB962C8B-B14F-4D97-AF65-F5344CB8AC3E}">
        <p14:creationId xmlns:p14="http://schemas.microsoft.com/office/powerpoint/2010/main" val="2458822150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060778A680BE145B3E171F8BCE5FCC2" ma:contentTypeVersion="10" ma:contentTypeDescription="Создание документа." ma:contentTypeScope="" ma:versionID="48cf80f593d2d0fa224fb36be141b76a">
  <xsd:schema xmlns:xsd="http://www.w3.org/2001/XMLSchema" xmlns:xs="http://www.w3.org/2001/XMLSchema" xmlns:p="http://schemas.microsoft.com/office/2006/metadata/properties" xmlns:ns2="69cc3dea-af89-41ea-b8da-7ab11462d30a" xmlns:ns3="d8b453d6-be7a-4931-bedf-235701e60354" targetNamespace="http://schemas.microsoft.com/office/2006/metadata/properties" ma:root="true" ma:fieldsID="5a12abfc72ef197ef8bcff461a1448d9" ns2:_="" ns3:_="">
    <xsd:import namespace="69cc3dea-af89-41ea-b8da-7ab11462d30a"/>
    <xsd:import namespace="d8b453d6-be7a-4931-bedf-235701e6035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cc3dea-af89-41ea-b8da-7ab11462d30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Совместно с подробностями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b453d6-be7a-4931-bedf-235701e603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B0319F3-832D-4CD2-8CE3-1288F9B2FAB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D80CA30-6DA9-45CC-B03D-6C7DFE6270DC}">
  <ds:schemaRefs>
    <ds:schemaRef ds:uri="69cc3dea-af89-41ea-b8da-7ab11462d30a"/>
    <ds:schemaRef ds:uri="d8b453d6-be7a-4931-bedf-235701e6035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15F2574-6B2D-4151-B4E6-5F2B862C21E6}">
  <ds:schemaRefs>
    <ds:schemaRef ds:uri="69cc3dea-af89-41ea-b8da-7ab11462d30a"/>
    <ds:schemaRef ds:uri="d8b453d6-be7a-4931-bedf-235701e6035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558</TotalTime>
  <Words>1087</Words>
  <Application>Microsoft Office PowerPoint</Application>
  <PresentationFormat>Лист A4 (210x297 мм)</PresentationFormat>
  <Paragraphs>225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Wingdings</vt:lpstr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Буассонад Георгий Владимирович</dc:creator>
  <cp:lastModifiedBy>Zaur Zashakuev</cp:lastModifiedBy>
  <cp:revision>1424</cp:revision>
  <cp:lastPrinted>2017-09-07T15:28:26Z</cp:lastPrinted>
  <dcterms:created xsi:type="dcterms:W3CDTF">2016-03-23T11:46:06Z</dcterms:created>
  <dcterms:modified xsi:type="dcterms:W3CDTF">2023-12-05T13:52:49Z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0x0101004060778A680BE145B3E171F8BCE5FCC2</vt:lpwstr>
  </property>
</Properties>
</file>