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3" r:id="rId4"/>
    <p:sldId id="265" r:id="rId5"/>
    <p:sldId id="260" r:id="rId6"/>
    <p:sldId id="271" r:id="rId7"/>
    <p:sldId id="272" r:id="rId8"/>
    <p:sldId id="276" r:id="rId9"/>
    <p:sldId id="273" r:id="rId10"/>
    <p:sldId id="274" r:id="rId11"/>
    <p:sldId id="275" r:id="rId12"/>
    <p:sldId id="25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904E61C-D824-4384-9297-A5059AD281F1}">
          <p14:sldIdLst>
            <p14:sldId id="257"/>
            <p14:sldId id="259"/>
            <p14:sldId id="263"/>
            <p14:sldId id="265"/>
            <p14:sldId id="260"/>
            <p14:sldId id="271"/>
            <p14:sldId id="272"/>
            <p14:sldId id="276"/>
            <p14:sldId id="273"/>
            <p14:sldId id="274"/>
            <p14:sldId id="275"/>
            <p14:sldId id="258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Рыбников" initials="АР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F6F6F6"/>
    <a:srgbClr val="FAFAFA"/>
    <a:srgbClr val="CE9B49"/>
    <a:srgbClr val="1F7051"/>
    <a:srgbClr val="185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7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-970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481" y="21816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481" y="46612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81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6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6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29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93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37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9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7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2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028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668A-1F73-4BC2-8E6A-5AB26077D17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6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89284690447@mail.ru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4040" y="21288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041" y="21129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3056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359" y="566143"/>
              <a:ext cx="2691375" cy="1065037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/>
            <a:stretch/>
          </p:blipFill>
          <p:spPr>
            <a:xfrm>
              <a:off x="10302843" y="0"/>
              <a:ext cx="1889155" cy="6858000"/>
            </a:xfrm>
            <a:prstGeom prst="rect">
              <a:avLst/>
            </a:prstGeom>
          </p:spPr>
        </p:pic>
      </p:grp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854040" y="2344779"/>
            <a:ext cx="9144000" cy="23876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Экстракция основных компонентов эфирного масла из ЛРС с помощью перфторорганических растворителей серии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</a:rPr>
              <a:t>Novec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908371" y="4950979"/>
            <a:ext cx="9144000" cy="165576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Команда проекта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Лидер команды: Наговицына Анна</a:t>
            </a:r>
          </a:p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Участники: Иванова Ольга,</a:t>
            </a:r>
          </a:p>
          <a:p>
            <a:pPr algn="just"/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Крылевской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Денис</a:t>
            </a: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13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58734" y="481931"/>
            <a:ext cx="6422450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Актуальность проекта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0807" y="1617304"/>
            <a:ext cx="74640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перспективными методами выделения компонентов эфирного масла из ЛРС являются применение сжиженных газов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экстракции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углекислого газа, у которых есть свои недостатки.</a:t>
            </a:r>
          </a:p>
          <a:p>
            <a:pPr indent="360000"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уникальные экстракционные свойства у некоторых перфторорганических растворителей серии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Novec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многим физико-химическим, токсикологическим и даже экологическим параметрам перфторорганические растворители почти идентичны, а по некоторым - превосходят таковые у сжиженных газов.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997" y="2237234"/>
            <a:ext cx="2904151" cy="1934959"/>
          </a:xfrm>
          <a:prstGeom prst="rect">
            <a:avLst/>
          </a:prstGeom>
          <a:effectLst>
            <a:glow rad="76200">
              <a:schemeClr val="accent1">
                <a:alpha val="73000"/>
              </a:schemeClr>
            </a:glow>
            <a:outerShdw blurRad="50800" dist="50800" dir="3540000" algn="ctr" rotWithShape="0">
              <a:srgbClr val="000000">
                <a:alpha val="49000"/>
              </a:srgbClr>
            </a:outerShdw>
            <a:reflection stA="31000" endPos="65000" dist="1397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4296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28575"/>
            <a:ext cx="12192000" cy="6858000"/>
            <a:chOff x="-130118" y="-9132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130118" y="-9132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Заголовок 9">
            <a:extLst>
              <a:ext uri="{FF2B5EF4-FFF2-40B4-BE49-F238E27FC236}">
                <a16:creationId xmlns="" xmlns:a16="http://schemas.microsoft.com/office/drawing/2014/main" id="{821488C8-8E48-4593-9B42-877195859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="" xmlns:a16="http://schemas.microsoft.com/office/drawing/2014/main" id="{C477532B-F736-41DB-B91C-C013EEE3362A}"/>
              </a:ext>
            </a:extLst>
          </p:cNvPr>
          <p:cNvSpPr txBox="1">
            <a:spLocks/>
          </p:cNvSpPr>
          <p:nvPr/>
        </p:nvSpPr>
        <p:spPr>
          <a:xfrm>
            <a:off x="894588" y="1462310"/>
            <a:ext cx="2692674" cy="3329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Текст 15">
            <a:extLst>
              <a:ext uri="{FF2B5EF4-FFF2-40B4-BE49-F238E27FC236}">
                <a16:creationId xmlns="" xmlns:a16="http://schemas.microsoft.com/office/drawing/2014/main" id="{DA6076AA-0D99-4625-B298-43E1C23F9107}"/>
              </a:ext>
            </a:extLst>
          </p:cNvPr>
          <p:cNvSpPr txBox="1">
            <a:spLocks/>
          </p:cNvSpPr>
          <p:nvPr/>
        </p:nvSpPr>
        <p:spPr>
          <a:xfrm>
            <a:off x="6057584" y="1437503"/>
            <a:ext cx="5837599" cy="40713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Перфторорганические растворители, такие как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Novec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1230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Novec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7100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обладают рядом физико-химических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токсикологических и экологических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показателей, что позволяет применять эти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растворители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фитотехнологии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более быстрого выделения биологически-активных веществ из любого лекарственного растительного сырья. Для получения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липофильных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исполбзуется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экстрактор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Сокслета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менее габаритный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796" y="1493952"/>
            <a:ext cx="41711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проект решает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специального оборудования, работающего под давлением, а также необходимость затрат энергии на операции упаривания экстракта и конденсации паров растворителя в холодильной установке. </a:t>
            </a:r>
          </a:p>
        </p:txBody>
      </p:sp>
    </p:spTree>
    <p:extLst>
      <p:ext uri="{BB962C8B-B14F-4D97-AF65-F5344CB8AC3E}">
        <p14:creationId xmlns:p14="http://schemas.microsoft.com/office/powerpoint/2010/main" val="1181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666008"/>
            <a:ext cx="6422450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Решение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07686775-0FCA-49E3-A682-FF98DA1C7C7C}"/>
              </a:ext>
            </a:extLst>
          </p:cNvPr>
          <p:cNvSpPr txBox="1">
            <a:spLocks/>
          </p:cNvSpPr>
          <p:nvPr/>
        </p:nvSpPr>
        <p:spPr>
          <a:xfrm>
            <a:off x="284428" y="1501223"/>
            <a:ext cx="9741216" cy="9110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Что вы предлагаете, уникальные преимущества и выгоды для клиента.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45721" y="20444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4428" y="2336438"/>
            <a:ext cx="109976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перфторорганических растворителей может стать новым этапом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практике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экстракции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ЛРС.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этот процесс является время-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энергозатратным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применение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перфторорорганических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растворителей сократит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затраты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экстракции.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перфторорганические растворители имеют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высокую  перспективность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фитотехнологии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368" y="4827345"/>
            <a:ext cx="2969033" cy="198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03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0D400D2-C400-49E8-A5DB-7BDC787048BE}"/>
              </a:ext>
            </a:extLst>
          </p:cNvPr>
          <p:cNvSpPr/>
          <p:nvPr/>
        </p:nvSpPr>
        <p:spPr>
          <a:xfrm>
            <a:off x="481651" y="687290"/>
            <a:ext cx="94596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843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477787"/>
            <a:ext cx="589225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360000">
              <a:buFont typeface="Wingdings" panose="05000000000000000000" pitchFamily="2" charset="2"/>
              <a:buChar char="v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общий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произведенного товара составил 93 524,6 килограммов эфирных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масел</a:t>
            </a:r>
          </a:p>
          <a:p>
            <a:pPr marL="342900" indent="360000" algn="just">
              <a:buFont typeface="Wingdings" panose="05000000000000000000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производственные мощности по изготовлению продукции сосредоточены в Южном Федеральном округе с общей долей в 39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marL="342900" indent="360000">
              <a:buFont typeface="Wingdings" panose="05000000000000000000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последнему отчету компании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Reports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объем мирового рынка эфирных масел достигнет $22,9 млрд в 2030 году, а средний показатель выручки за прогнозируемый период составит 9,3%.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07059" y="1346785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60000"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Спрос на эфирное масло и ароматерапию растет ежедневно, потому что люди склонны больше верить в органические продукты. Этот раствор используется для лечения различных заболеваний. Не только болезнь, но и польза эфирного масла эффективна при стрессе. Люди используют это волшебное решение для устранения тревоги, стресса и депрессии.</a:t>
            </a:r>
          </a:p>
          <a:p>
            <a:pPr indent="360000"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эфирных масел и ароматерапии является плодотворным для лечения респираторных заболеваний, бессонницы, сердечно-сосудистых проблем и т. д.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5925671" y="1346785"/>
            <a:ext cx="0" cy="5155652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72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2477611" y="694583"/>
            <a:ext cx="6422450" cy="8352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Потенциальные конкуренты-партнеры </a:t>
            </a: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Текст 20">
            <a:extLst>
              <a:ext uri="{FF2B5EF4-FFF2-40B4-BE49-F238E27FC236}">
                <a16:creationId xmlns="" xmlns:a16="http://schemas.microsoft.com/office/drawing/2014/main" id="{55205F57-C0FB-4F04-8BE0-C23E51C267F7}"/>
              </a:ext>
            </a:extLst>
          </p:cNvPr>
          <p:cNvSpPr txBox="1">
            <a:spLocks/>
          </p:cNvSpPr>
          <p:nvPr/>
        </p:nvSpPr>
        <p:spPr>
          <a:xfrm>
            <a:off x="397800" y="1501223"/>
            <a:ext cx="7787513" cy="3231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Производители эфирных масел.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170" y="2021190"/>
            <a:ext cx="58604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«Флорентина»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-Кубань"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Усть-Лабинскгражданстрой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«Форт»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"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Кинетик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Флейворс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6146" y="4732884"/>
            <a:ext cx="75458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эфирных масел в основном сосредоточено в Краснодарском крае. Это отличная возможность развивать это производство в Республике Адыгея так как наша Республика богата экологически чистым лекарственным растительным сырьем.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507" y="1317110"/>
            <a:ext cx="4334446" cy="2891076"/>
          </a:xfrm>
          <a:prstGeom prst="rect">
            <a:avLst/>
          </a:prstGeom>
          <a:effectLst>
            <a:outerShdw blurRad="50800" dist="76200" dir="21540000" sx="99000" sy="99000" algn="ctr" rotWithShape="0">
              <a:srgbClr val="000000">
                <a:alpha val="59000"/>
              </a:srgbClr>
            </a:outerShdw>
            <a:reflection stA="17000" endPos="65000" dist="508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2895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1681"/>
            <a:ext cx="12192000" cy="6858000"/>
            <a:chOff x="9053" y="-26894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-26894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2477611" y="694583"/>
            <a:ext cx="6422450" cy="835215"/>
          </a:xfrm>
        </p:spPr>
        <p:txBody>
          <a:bodyPr>
            <a:normAutofit/>
          </a:bodyPr>
          <a:lstStyle/>
          <a:p>
            <a:pPr algn="ctr"/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Текст 20">
            <a:extLst>
              <a:ext uri="{FF2B5EF4-FFF2-40B4-BE49-F238E27FC236}">
                <a16:creationId xmlns="" xmlns:a16="http://schemas.microsoft.com/office/drawing/2014/main" id="{55205F57-C0FB-4F04-8BE0-C23E51C267F7}"/>
              </a:ext>
            </a:extLst>
          </p:cNvPr>
          <p:cNvSpPr txBox="1">
            <a:spLocks/>
          </p:cNvSpPr>
          <p:nvPr/>
        </p:nvSpPr>
        <p:spPr>
          <a:xfrm>
            <a:off x="397800" y="1501223"/>
            <a:ext cx="7787513" cy="3231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242592"/>
              </p:ext>
            </p:extLst>
          </p:nvPr>
        </p:nvGraphicFramePr>
        <p:xfrm>
          <a:off x="842681" y="717176"/>
          <a:ext cx="10830072" cy="59419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15036"/>
                <a:gridCol w="5415036"/>
              </a:tblGrid>
              <a:tr h="10188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INTERNAL FACTORS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06" marR="465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STRENGTHS (+)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06" marR="465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WEAKNESSES (-)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06" marR="46506" marT="0" marB="0" anchor="ctr"/>
                </a:tc>
              </a:tr>
              <a:tr h="2171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Более быстрая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скорость экстракции.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2.Экстракция происходит при комнатной температуре.</a:t>
                      </a:r>
                      <a:endParaRPr lang="ru-RU" sz="2400" baseline="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3. Экстрактор </a:t>
                      </a:r>
                      <a:r>
                        <a:rPr lang="ru-RU" sz="2400" baseline="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Сокслета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менее габаритный.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06" marR="465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  <a:r>
                        <a:rPr lang="ru-RU" sz="2400" baseline="0" dirty="0" smtClean="0">
                          <a:effectLst/>
                          <a:latin typeface="Calibri"/>
                          <a:cs typeface="Times New Roman"/>
                        </a:rPr>
                        <a:t>1</a:t>
                      </a:r>
                      <a:r>
                        <a:rPr lang="ru-RU" sz="2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2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Необходимость постоянного наблюдения за экстракцией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 </a:t>
                      </a:r>
                      <a:r>
                        <a:rPr lang="ru-RU" sz="2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Доступность перфторорганических растворителей серии </a:t>
                      </a:r>
                      <a:r>
                        <a:rPr lang="en-US" sz="24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Novec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06" marR="46506" marT="0" marB="0"/>
                </a:tc>
              </a:tr>
              <a:tr h="150130">
                <a:tc>
                  <a:txBody>
                    <a:bodyPr/>
                    <a:lstStyle/>
                    <a:p>
                      <a:endParaRPr lang="ru-RU" sz="8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506" marR="46506" marT="0" marB="0" anchor="ctr"/>
                </a:tc>
                <a:tc>
                  <a:txBody>
                    <a:bodyPr/>
                    <a:lstStyle/>
                    <a:p>
                      <a:endParaRPr lang="ru-RU" sz="8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506" marR="46506" marT="0" marB="0" anchor="ctr"/>
                </a:tc>
              </a:tr>
              <a:tr h="18766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EXTERNAL FACTORS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06" marR="465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OPPORTUNITIES</a:t>
                      </a:r>
                      <a:r>
                        <a:rPr lang="en-US" sz="700" dirty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(+)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06" marR="465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THREATS (-)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06" marR="46506" marT="0" marB="0" anchor="ctr"/>
                </a:tc>
              </a:tr>
              <a:tr h="21951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r>
                        <a:rPr lang="en-US" sz="2400" dirty="0" smtClean="0">
                          <a:effectLst/>
                        </a:rPr>
                        <a:t>1</a:t>
                      </a:r>
                      <a:r>
                        <a:rPr lang="ru-RU" sz="2400" dirty="0" smtClean="0">
                          <a:effectLst/>
                        </a:rPr>
                        <a:t>.</a:t>
                      </a:r>
                      <a:r>
                        <a:rPr lang="ru-RU" sz="2400" baseline="0" dirty="0" smtClean="0">
                          <a:effectLst/>
                        </a:rPr>
                        <a:t> </a:t>
                      </a:r>
                      <a:r>
                        <a:rPr lang="ru-RU" sz="2400" baseline="0" dirty="0" smtClean="0">
                          <a:effectLst/>
                        </a:rPr>
                        <a:t>Отсутствие </a:t>
                      </a:r>
                      <a:r>
                        <a:rPr lang="ru-RU" sz="2400" baseline="0" dirty="0" smtClean="0">
                          <a:effectLst/>
                        </a:rPr>
                        <a:t>потери сырья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2.Удешевление производства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06" marR="465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effectLst/>
                        </a:rPr>
                        <a:t>1. Бюрократические проволочки с получением сертификатов и лицензий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2.</a:t>
                      </a:r>
                      <a:r>
                        <a:rPr lang="ru-RU" sz="2400" baseline="0" dirty="0" smtClean="0">
                          <a:effectLst/>
                        </a:rPr>
                        <a:t> Нехватка собственных финансовых средств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400" dirty="0" smtClean="0">
                        <a:effectLst/>
                      </a:endParaRPr>
                    </a:p>
                  </a:txBody>
                  <a:tcPr marL="46506" marR="4650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879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s://media.lpgenerator.ru/uploads/2022/06/23/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0" b="6130"/>
          <a:stretch/>
        </p:blipFill>
        <p:spPr bwMode="auto">
          <a:xfrm>
            <a:off x="296483" y="949022"/>
            <a:ext cx="11709213" cy="553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84430" y="462899"/>
            <a:ext cx="26840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Бизнес-модель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69576" y="1506994"/>
            <a:ext cx="2026024" cy="2867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ЗАО «Флорентина»</a:t>
            </a:r>
          </a:p>
          <a:p>
            <a:r>
              <a:rPr lang="ru-RU" dirty="0"/>
              <a:t>ООО "</a:t>
            </a:r>
            <a:r>
              <a:rPr lang="ru-RU" dirty="0" err="1"/>
              <a:t>Арома</a:t>
            </a:r>
            <a:r>
              <a:rPr lang="ru-RU" dirty="0"/>
              <a:t>-Кубань"</a:t>
            </a:r>
          </a:p>
          <a:p>
            <a:r>
              <a:rPr lang="ru-RU" dirty="0"/>
              <a:t>ОАО «</a:t>
            </a:r>
            <a:r>
              <a:rPr lang="ru-RU" dirty="0" err="1"/>
              <a:t>Усть-Лабинскгражданстрой</a:t>
            </a:r>
            <a:r>
              <a:rPr lang="ru-RU" dirty="0"/>
              <a:t>»</a:t>
            </a:r>
          </a:p>
          <a:p>
            <a:r>
              <a:rPr lang="ru-RU" dirty="0"/>
              <a:t>ООО «Форт»</a:t>
            </a:r>
          </a:p>
          <a:p>
            <a:r>
              <a:rPr lang="ru-RU" dirty="0"/>
              <a:t>ООО "</a:t>
            </a:r>
            <a:r>
              <a:rPr lang="ru-RU" dirty="0" err="1"/>
              <a:t>Кинетик</a:t>
            </a:r>
            <a:r>
              <a:rPr lang="ru-RU" dirty="0"/>
              <a:t> </a:t>
            </a:r>
            <a:r>
              <a:rPr lang="ru-RU" dirty="0" err="1"/>
              <a:t>Флейворс</a:t>
            </a:r>
            <a:r>
              <a:rPr lang="ru-RU" dirty="0"/>
              <a:t>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10753" y="1361397"/>
            <a:ext cx="201705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Заключить договор аренды помещения; Закупить экстракторы </a:t>
            </a:r>
            <a:r>
              <a:rPr lang="ru-RU" sz="1000" dirty="0" err="1"/>
              <a:t>Сокслета</a:t>
            </a:r>
            <a:r>
              <a:rPr lang="ru-RU" sz="1000" dirty="0"/>
              <a:t>; Закупить перфторорганические растворители Novec1230 и </a:t>
            </a:r>
            <a:r>
              <a:rPr lang="ru-RU" sz="1000" dirty="0" err="1"/>
              <a:t>Novec</a:t>
            </a:r>
            <a:r>
              <a:rPr lang="ru-RU" sz="1000" dirty="0"/>
              <a:t> 7100; Закупить лекарственное растительное сырье; Закупить упаковку для фасовки экстрактов перед реализацией; Реализация экстракта.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16623" y="3177393"/>
            <a:ext cx="22053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/>
              <a:t> </a:t>
            </a:r>
            <a:r>
              <a:rPr lang="ru-RU" sz="1000" dirty="0"/>
              <a:t>Аренда помещения; Покупка лекарственного растительного сырья; покупка экстрактора </a:t>
            </a:r>
            <a:r>
              <a:rPr lang="ru-RU" sz="1000" dirty="0" err="1"/>
              <a:t>Сокслета</a:t>
            </a:r>
            <a:r>
              <a:rPr lang="ru-RU" sz="1000" dirty="0"/>
              <a:t>, покупка перфторорганических растворителей, покупка тары для фасовки экстрактов</a:t>
            </a:r>
            <a:r>
              <a:rPr lang="ru-RU" sz="1000" dirty="0" smtClean="0"/>
              <a:t>.</a:t>
            </a:r>
            <a:endParaRPr lang="ru-RU" sz="1000" dirty="0"/>
          </a:p>
          <a:p>
            <a:r>
              <a:rPr lang="ru-RU" sz="1000" dirty="0"/>
              <a:t>4 сотрудника</a:t>
            </a:r>
          </a:p>
          <a:p>
            <a:r>
              <a:rPr lang="ru-RU" sz="1000" dirty="0"/>
              <a:t>1 аккаунт-менеджер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62800" y="3315892"/>
            <a:ext cx="19393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Сайт предприятия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Реклама </a:t>
            </a:r>
            <a:r>
              <a:rPr lang="ru-RU" dirty="0"/>
              <a:t>в интернете и СМИ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27812" y="1254077"/>
            <a:ext cx="20465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В настоящее время есть исследования о  целесообразности применения  экстракции с помощью перфторорганических растворителей серии </a:t>
            </a:r>
            <a:r>
              <a:rPr lang="ru-RU" sz="1000" dirty="0" err="1"/>
              <a:t>Novec</a:t>
            </a:r>
            <a:r>
              <a:rPr lang="ru-RU" sz="1000" dirty="0"/>
              <a:t> в процессе получения эфирных масел из лекарственного растительного сырья.  Доказано, что </a:t>
            </a:r>
            <a:r>
              <a:rPr lang="ru-RU" sz="1000" dirty="0" err="1" smtClean="0"/>
              <a:t>длятрастворителя</a:t>
            </a:r>
            <a:r>
              <a:rPr lang="ru-RU" sz="1000" dirty="0" smtClean="0"/>
              <a:t> </a:t>
            </a:r>
            <a:r>
              <a:rPr lang="ru-RU" sz="1000" dirty="0" err="1"/>
              <a:t>Novec</a:t>
            </a:r>
            <a:r>
              <a:rPr lang="ru-RU" sz="1000" dirty="0"/>
              <a:t> 1230 наблюдается четко выраженное селективное извлечение</a:t>
            </a:r>
          </a:p>
          <a:p>
            <a:r>
              <a:rPr lang="ru-RU" sz="1000" dirty="0"/>
              <a:t>компонентов эфирного масла. Для растворителя </a:t>
            </a:r>
            <a:r>
              <a:rPr lang="ru-RU" sz="1000" dirty="0" err="1"/>
              <a:t>Novec</a:t>
            </a:r>
            <a:r>
              <a:rPr lang="ru-RU" sz="1000" dirty="0"/>
              <a:t> 7100 отмечается менее селективное, но более полное извлечение компонентов эфирного масла , которое загрязнено приблизительно на 40% жирным маслом.	Для проведения процесса экстрагирования был выбран экстрактор </a:t>
            </a:r>
            <a:r>
              <a:rPr lang="ru-RU" sz="1000" dirty="0" err="1"/>
              <a:t>Сокслета</a:t>
            </a:r>
            <a:r>
              <a:rPr lang="ru-RU" sz="1000" dirty="0"/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174368" y="1361396"/>
            <a:ext cx="1927785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/>
              <a:t>Рассылка по e-</a:t>
            </a:r>
            <a:r>
              <a:rPr lang="ru-RU" sz="1050" dirty="0" err="1"/>
              <a:t>mail</a:t>
            </a:r>
            <a:r>
              <a:rPr lang="ru-RU" sz="1050" dirty="0"/>
              <a:t>; </a:t>
            </a:r>
            <a:r>
              <a:rPr lang="ru-RU" sz="1050" dirty="0" err="1"/>
              <a:t>вебинар</a:t>
            </a:r>
            <a:r>
              <a:rPr lang="ru-RU" sz="1050" dirty="0"/>
              <a:t>, научное сопровождение, создание сайта с привлечением услуг аккаунт- менеджера, участие в онлайн и офлайн профильных выставках; СМИ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180575" y="1528964"/>
            <a:ext cx="21678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Предприятия по производству экстрактов из ЛРС</a:t>
            </a:r>
          </a:p>
          <a:p>
            <a:r>
              <a:rPr lang="ru-RU" dirty="0"/>
              <a:t>Потоки выручки</a:t>
            </a:r>
          </a:p>
          <a:p>
            <a:r>
              <a:rPr lang="ru-RU" dirty="0"/>
              <a:t>Реализация высококачественного экстракта из ЛРС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9576" y="5098780"/>
            <a:ext cx="49017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Аренда помещения, заработная плата, покупка сырья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281928" y="5122866"/>
            <a:ext cx="46115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Реализация высококачественных экстрактов </a:t>
            </a:r>
          </a:p>
          <a:p>
            <a:r>
              <a:rPr lang="ru-RU" dirty="0" smtClean="0"/>
              <a:t>из ЛРС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84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658" y="1627892"/>
            <a:ext cx="9561262" cy="4835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63571" y="67237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Общая потребность в финансировании проекта</a:t>
            </a:r>
            <a:br>
              <a:rPr lang="ru-RU" dirty="0"/>
            </a:br>
            <a:r>
              <a:rPr lang="ru-RU" dirty="0"/>
              <a:t> в разбивке по основным категориям инвестиционных затрат</a:t>
            </a:r>
          </a:p>
        </p:txBody>
      </p:sp>
    </p:spTree>
    <p:extLst>
      <p:ext uri="{BB962C8B-B14F-4D97-AF65-F5344CB8AC3E}">
        <p14:creationId xmlns:p14="http://schemas.microsoft.com/office/powerpoint/2010/main" val="375148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31" y="1494752"/>
            <a:ext cx="10384689" cy="480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11" y="654424"/>
            <a:ext cx="40354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090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0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4047" y="2621049"/>
            <a:ext cx="6096000" cy="357020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Контакты:</a:t>
            </a:r>
          </a:p>
          <a:p>
            <a:pPr lvl="0"/>
            <a:r>
              <a:rPr lang="ru-RU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Чич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Саида </a:t>
            </a:r>
            <a:r>
              <a:rPr lang="ru-RU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Казбековна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tchitch.saida@yandex.ru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Тел.+7 928-468-51-78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Крылевской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Денис Евгеньевич</a:t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11-krylevskoydenis@mail.ru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+7 900-298-93-22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Наговицына Анна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+7 918-987-88-01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Ольга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89284690447@mail.ru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Тел.+7 928-469-04-47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9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884628" y="21542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884629" y="21256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6341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644" y="566143"/>
              <a:ext cx="2691375" cy="1065037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642B511-CE49-4E9A-8866-653A9E46C581}"/>
              </a:ext>
            </a:extLst>
          </p:cNvPr>
          <p:cNvSpPr txBox="1"/>
          <p:nvPr/>
        </p:nvSpPr>
        <p:spPr>
          <a:xfrm>
            <a:off x="3990975" y="2631790"/>
            <a:ext cx="806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Благодарю за внимание.</a:t>
            </a:r>
          </a:p>
        </p:txBody>
      </p:sp>
    </p:spTree>
    <p:extLst>
      <p:ext uri="{BB962C8B-B14F-4D97-AF65-F5344CB8AC3E}">
        <p14:creationId xmlns:p14="http://schemas.microsoft.com/office/powerpoint/2010/main" val="259018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663</Words>
  <Application>Microsoft Office PowerPoint</Application>
  <PresentationFormat>Произвольный</PresentationFormat>
  <Paragraphs>84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Экстракция основных компонентов эфирного масла из ЛРС с помощью перфторорганических растворителей серии Novec</vt:lpstr>
      <vt:lpstr>Актуальность проекта</vt:lpstr>
      <vt:lpstr>Проблема</vt:lpstr>
      <vt:lpstr>Решение</vt:lpstr>
      <vt:lpstr>Презентация PowerPoint</vt:lpstr>
      <vt:lpstr>Потенциальные конкуренты-партнеры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Admin123</dc:creator>
  <cp:lastModifiedBy>GreenAnny</cp:lastModifiedBy>
  <cp:revision>67</cp:revision>
  <dcterms:created xsi:type="dcterms:W3CDTF">2022-12-07T07:35:46Z</dcterms:created>
  <dcterms:modified xsi:type="dcterms:W3CDTF">2023-11-24T15:16:14Z</dcterms:modified>
</cp:coreProperties>
</file>