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62" r:id="rId3"/>
    <p:sldId id="264" r:id="rId4"/>
    <p:sldId id="257" r:id="rId5"/>
    <p:sldId id="258" r:id="rId6"/>
    <p:sldId id="259" r:id="rId7"/>
    <p:sldId id="261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FACDD6-7895-44A7-9487-568C5E7B06CD}">
  <a:tblStyle styleId="{67FACDD6-7895-44A7-9487-568C5E7B06C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013B062-BB62-4379-AA42-843CD8CF53C6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1" autoAdjust="0"/>
    <p:restoredTop sz="68743" autoAdjust="0"/>
  </p:normalViewPr>
  <p:slideViewPr>
    <p:cSldViewPr snapToGrid="0">
      <p:cViewPr>
        <p:scale>
          <a:sx n="75" d="100"/>
          <a:sy n="75" d="100"/>
        </p:scale>
        <p:origin x="-1362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71410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774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ru-RU" dirty="0"/>
              <a:t>1.Вместо того чтобы наш клиент в одиночку разбирался в  местных правилах, конкурентах и ценах, мы предоставляем ему готовое, тщательное исследование. Это позволяет принимать взвешенные решения и минимизировать риски.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ru-RU" dirty="0"/>
              <a:t>2.Мы превращаем сложную задачу доставки — в надежный и выгодный маршрут. Учитывая хрупкость и сроки годности лекарств, мы не просто перевозим груз, а проектируем безопасную цепочку поставок, где учтены все таможенные и складские нюансы.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ru-RU" dirty="0"/>
              <a:t>3.Мы берем на себя всю рутину по регистрации препаратов, получению лицензий и обеспечению полного соответствия законодательству, избавляя производителя от головной боли и потенциальных штрафов.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ru-RU" dirty="0"/>
              <a:t>4. Мы позволяем клиенту сконцентрироваться на своем основном бизнесе — производстве качественных лекарств, в то время как мы занимаемся его экспансией на новый континент. Это не просто услуга, это партнерство, которое делает экспорт наших клиентов не только прибыльным, но и социально значимым.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dirty="0"/>
              <a:t>Источники</a:t>
            </a:r>
            <a:r>
              <a:rPr lang="ru-RU" baseline="0" dirty="0"/>
              <a:t> информации:</a:t>
            </a:r>
            <a:r>
              <a:rPr lang="en-US" dirty="0"/>
              <a:t> McKinsey, BCG, PwC </a:t>
            </a:r>
            <a:r>
              <a:rPr lang="ru-RU" dirty="0"/>
              <a:t>отчеты по </a:t>
            </a:r>
            <a:r>
              <a:rPr lang="en-US" dirty="0"/>
              <a:t>emerging markets; IMS Health/IQVIA </a:t>
            </a:r>
            <a:r>
              <a:rPr lang="ru-RU" dirty="0"/>
              <a:t>данные; фармацевтические отраслевые издания (</a:t>
            </a:r>
            <a:r>
              <a:rPr lang="en-US" dirty="0" err="1"/>
              <a:t>PharmExec</a:t>
            </a:r>
            <a:r>
              <a:rPr lang="en-US" dirty="0"/>
              <a:t>, </a:t>
            </a:r>
            <a:r>
              <a:rPr lang="en-US" dirty="0" err="1"/>
              <a:t>FiercePharma</a:t>
            </a:r>
            <a:r>
              <a:rPr lang="en-US" dirty="0"/>
              <a:t>). </a:t>
            </a:r>
            <a:r>
              <a:rPr lang="ru-RU" dirty="0"/>
              <a:t>События: Конференции по </a:t>
            </a:r>
            <a:r>
              <a:rPr lang="en-US" dirty="0"/>
              <a:t>emerging markets (</a:t>
            </a:r>
            <a:r>
              <a:rPr lang="en-US" dirty="0" err="1"/>
              <a:t>CPhI</a:t>
            </a:r>
            <a:r>
              <a:rPr lang="en-US" dirty="0"/>
              <a:t> Worldwide, </a:t>
            </a:r>
            <a:r>
              <a:rPr lang="ru-RU" dirty="0"/>
              <a:t>особенно секция </a:t>
            </a:r>
            <a:r>
              <a:rPr lang="en-US" dirty="0" err="1"/>
              <a:t>CPhI</a:t>
            </a:r>
            <a:r>
              <a:rPr lang="en-US" dirty="0"/>
              <a:t> Middle East &amp; Africa), </a:t>
            </a:r>
            <a:r>
              <a:rPr lang="ru-RU" dirty="0"/>
              <a:t>выставки </a:t>
            </a:r>
            <a:r>
              <a:rPr lang="en-US" dirty="0"/>
              <a:t>Africa Health, </a:t>
            </a:r>
            <a:r>
              <a:rPr lang="ru-RU" dirty="0"/>
              <a:t>отраслевые форумы.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Ценностное предложение «Мы обеспечиваем вам быстрый и гарантированный выход на рынки Африки, минуя типичные 2-3 года проб и ошибок. Наше локальное экспертиза в </a:t>
            </a:r>
            <a:r>
              <a:rPr lang="ru-RU" dirty="0" err="1"/>
              <a:t>регуляторике</a:t>
            </a:r>
            <a:r>
              <a:rPr lang="ru-RU" dirty="0"/>
              <a:t>, дистрибуции и маркетинге позволяет начать продажи ваших препаратов уже через 9-12 месяцев, </a:t>
            </a:r>
            <a:r>
              <a:rPr lang="ru-RU" dirty="0" err="1"/>
              <a:t>минимизируя</a:t>
            </a:r>
            <a:r>
              <a:rPr lang="ru-RU" dirty="0"/>
              <a:t> юридические и финансовые риски и обеспечивая прогнозируемый доход».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051600" y="1111465"/>
            <a:ext cx="7887447" cy="21151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spcFirstLastPara="1" wrap="square" lIns="91425" tIns="91425" rIns="91425" bIns="91425" anchor="b" anchorCtr="0">
            <a:normAutofit/>
          </a:bodyPr>
          <a:lstStyle/>
          <a:p>
            <a:pPr algn="l">
              <a:buSzPct val="111111"/>
            </a:pPr>
            <a:r>
              <a:rPr lang="ru-RU" sz="2800" b="1" dirty="0">
                <a:solidFill>
                  <a:srgbClr val="9000FF"/>
                </a:solidFill>
                <a:latin typeface="+mn-lt"/>
                <a:sym typeface="Arial"/>
              </a:rPr>
              <a:t>Название проектной команды:</a:t>
            </a:r>
            <a:r>
              <a:rPr lang="en-US" sz="2800" b="1" dirty="0" err="1">
                <a:solidFill>
                  <a:srgbClr val="9000FF"/>
                </a:solidFill>
                <a:latin typeface="+mn-lt"/>
                <a:sym typeface="Arial"/>
              </a:rPr>
              <a:t>GDSDPharm</a:t>
            </a:r>
            <a:br>
              <a:rPr lang="ru-RU" sz="2800" b="1" dirty="0">
                <a:solidFill>
                  <a:srgbClr val="9000FF"/>
                </a:solidFill>
                <a:latin typeface="+mn-lt"/>
                <a:sym typeface="Arial"/>
              </a:rPr>
            </a:br>
            <a:r>
              <a:rPr lang="ru-RU" sz="2800" b="1" dirty="0">
                <a:solidFill>
                  <a:srgbClr val="9000FF"/>
                </a:solidFill>
                <a:latin typeface="+mn-lt"/>
              </a:rPr>
              <a:t>Проектная </a:t>
            </a:r>
            <a:r>
              <a:rPr lang="ru-RU" sz="2800" b="1" dirty="0" err="1">
                <a:solidFill>
                  <a:srgbClr val="9000FF"/>
                </a:solidFill>
                <a:latin typeface="+mn-lt"/>
              </a:rPr>
              <a:t>идея:Консалтинг</a:t>
            </a:r>
            <a:r>
              <a:rPr lang="ru-RU" sz="2800" b="1" dirty="0">
                <a:solidFill>
                  <a:srgbClr val="9000FF"/>
                </a:solidFill>
                <a:latin typeface="+mn-lt"/>
              </a:rPr>
              <a:t> по вопросам выхода на рынок стран Африки </a:t>
            </a:r>
            <a:br>
              <a:rPr lang="ru-RU" sz="2800" b="1" dirty="0">
                <a:solidFill>
                  <a:srgbClr val="9000FF"/>
                </a:solidFill>
                <a:latin typeface="+mn-lt"/>
              </a:rPr>
            </a:br>
            <a:r>
              <a:rPr lang="ru-RU" sz="2800" b="1" dirty="0">
                <a:solidFill>
                  <a:srgbClr val="9000FF"/>
                </a:solidFill>
                <a:latin typeface="+mn-lt"/>
              </a:rPr>
              <a:t>Наставник: Павел Сергеевич Гурьянов</a:t>
            </a:r>
            <a:endParaRPr sz="2800" dirty="0">
              <a:solidFill>
                <a:srgbClr val="9000FF"/>
              </a:solidFill>
              <a:highlight>
                <a:srgbClr val="FFFF00"/>
              </a:highlight>
              <a:latin typeface="Gilroy" panose="00000A00000000000000" pitchFamily="2" charset="-52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055559" y="3226607"/>
            <a:ext cx="9144000" cy="12159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t" anchorCtr="0">
            <a:normAutofit/>
          </a:bodyPr>
          <a:lstStyle/>
          <a:p>
            <a:pPr lvl="0">
              <a:buClr>
                <a:schemeClr val="dk2"/>
              </a:buClr>
              <a:buSzPct val="117647"/>
            </a:pPr>
            <a:r>
              <a:rPr lang="ru-RU" sz="2800" b="0" i="0" u="none" strike="noStrike" cap="none" dirty="0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Тематическое направление</a:t>
            </a:r>
            <a:r>
              <a:rPr lang="ru-RU" sz="2800" dirty="0">
                <a:solidFill>
                  <a:schemeClr val="dk2"/>
                </a:solidFill>
                <a:latin typeface="+mj-lt"/>
                <a:ea typeface="Arial"/>
                <a:cs typeface="Arial"/>
              </a:rPr>
              <a:t>: Инновационные технологии и продукты в АПК и </a:t>
            </a:r>
            <a:r>
              <a:rPr lang="ru-RU" sz="2800" dirty="0" err="1">
                <a:solidFill>
                  <a:schemeClr val="dk2"/>
                </a:solidFill>
                <a:latin typeface="+mj-lt"/>
                <a:ea typeface="Arial"/>
                <a:cs typeface="Arial"/>
              </a:rPr>
              <a:t>биоэкономике</a:t>
            </a: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57977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 dirty="0"/>
              <a:t>Состав команды и определение ролей в ней</a:t>
            </a:r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4630250-DB83-9C68-F786-04E067D21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602231"/>
              </p:ext>
            </p:extLst>
          </p:nvPr>
        </p:nvGraphicFramePr>
        <p:xfrm>
          <a:off x="115400" y="1068877"/>
          <a:ext cx="8520600" cy="5701042"/>
        </p:xfrm>
        <a:graphic>
          <a:graphicData uri="http://schemas.openxmlformats.org/drawingml/2006/table">
            <a:tbl>
              <a:tblPr firstRow="1" bandRow="1">
                <a:tableStyleId>{B013B062-BB62-4379-AA42-843CD8CF53C6}</a:tableStyleId>
              </a:tblPr>
              <a:tblGrid>
                <a:gridCol w="2840200">
                  <a:extLst>
                    <a:ext uri="{9D8B030D-6E8A-4147-A177-3AD203B41FA5}">
                      <a16:colId xmlns:a16="http://schemas.microsoft.com/office/drawing/2014/main" val="124255853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1155415363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399716010"/>
                    </a:ext>
                  </a:extLst>
                </a:gridCol>
              </a:tblGrid>
              <a:tr h="30178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ФИО, фото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Специальность, 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Роль в команде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88914"/>
                  </a:ext>
                </a:extLst>
              </a:tr>
              <a:tr h="534041">
                <a:tc>
                  <a:txBody>
                    <a:bodyPr/>
                    <a:lstStyle/>
                    <a:p>
                      <a:r>
                        <a:rPr lang="ru-RU" dirty="0"/>
                        <a:t>Кирилл </a:t>
                      </a:r>
                    </a:p>
                    <a:p>
                      <a:r>
                        <a:rPr lang="ru-RU" dirty="0"/>
                        <a:t>Владиславович </a:t>
                      </a:r>
                    </a:p>
                    <a:p>
                      <a:r>
                        <a:rPr lang="ru-RU" dirty="0"/>
                        <a:t>Бобров</a:t>
                      </a:r>
                      <a:br>
                        <a:rPr lang="ru-RU" dirty="0"/>
                      </a:br>
                      <a:br>
                        <a:rPr lang="ru-RU" dirty="0"/>
                      </a:br>
                      <a:br>
                        <a:rPr lang="ru-RU" dirty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Фармация</a:t>
                      </a:r>
                      <a:r>
                        <a:rPr lang="ru-RU" baseline="0" dirty="0"/>
                        <a:t>, </a:t>
                      </a:r>
                      <a:r>
                        <a:rPr lang="ru-RU" dirty="0"/>
                        <a:t>курс</a:t>
                      </a:r>
                      <a:r>
                        <a:rPr lang="ru-RU" baseline="0" dirty="0"/>
                        <a:t>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Аналитик, исследователь ресурсов, </a:t>
                      </a:r>
                      <a:r>
                        <a:rPr lang="ru-RU" dirty="0" err="1"/>
                        <a:t>реализатор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189552"/>
                  </a:ext>
                </a:extLst>
              </a:tr>
              <a:tr h="534041">
                <a:tc>
                  <a:txBody>
                    <a:bodyPr/>
                    <a:lstStyle/>
                    <a:p>
                      <a:r>
                        <a:rPr lang="ru-RU" dirty="0"/>
                        <a:t>Егор </a:t>
                      </a:r>
                    </a:p>
                    <a:p>
                      <a:r>
                        <a:rPr lang="ru-RU" dirty="0"/>
                        <a:t>Вячеславович </a:t>
                      </a:r>
                    </a:p>
                    <a:p>
                      <a:r>
                        <a:rPr lang="ru-RU" dirty="0"/>
                        <a:t>Калинин</a:t>
                      </a:r>
                      <a:br>
                        <a:rPr lang="ru-RU" dirty="0"/>
                      </a:br>
                      <a:br>
                        <a:rPr lang="ru-RU" dirty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Фармация,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курс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Генератор идей, </a:t>
                      </a:r>
                      <a:r>
                        <a:rPr lang="ru-RU" dirty="0" err="1"/>
                        <a:t>мотиватор</a:t>
                      </a:r>
                      <a:r>
                        <a:rPr lang="ru-RU" dirty="0"/>
                        <a:t>, душа команды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736700"/>
                  </a:ext>
                </a:extLst>
              </a:tr>
              <a:tr h="534041">
                <a:tc>
                  <a:txBody>
                    <a:bodyPr/>
                    <a:lstStyle/>
                    <a:p>
                      <a:r>
                        <a:rPr lang="ru-RU" dirty="0"/>
                        <a:t>Семён</a:t>
                      </a:r>
                      <a:r>
                        <a:rPr lang="ru-RU" baseline="0" dirty="0"/>
                        <a:t> </a:t>
                      </a:r>
                    </a:p>
                    <a:p>
                      <a:r>
                        <a:rPr lang="ru-RU" baseline="0" dirty="0"/>
                        <a:t>Александрович </a:t>
                      </a:r>
                      <a:br>
                        <a:rPr lang="ru-RU" baseline="0" dirty="0"/>
                      </a:br>
                      <a:r>
                        <a:rPr lang="ru-RU" baseline="0" dirty="0"/>
                        <a:t>Бражников</a:t>
                      </a:r>
                      <a:br>
                        <a:rPr lang="ru-RU" baseline="0" dirty="0"/>
                      </a:br>
                      <a:br>
                        <a:rPr lang="ru-RU" baseline="0" dirty="0"/>
                      </a:br>
                      <a:br>
                        <a:rPr lang="ru-RU" baseline="0" dirty="0"/>
                      </a:br>
                      <a:br>
                        <a:rPr lang="ru-RU" baseline="0" dirty="0"/>
                      </a:br>
                      <a:br>
                        <a:rPr lang="ru-RU" baseline="0" dirty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Фармация</a:t>
                      </a:r>
                      <a:r>
                        <a:rPr lang="ru-RU" baseline="0" dirty="0"/>
                        <a:t>, </a:t>
                      </a:r>
                      <a:r>
                        <a:rPr lang="ru-RU" dirty="0"/>
                        <a:t>Курс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специалист, координатор, педант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437231"/>
                  </a:ext>
                </a:extLst>
              </a:tr>
              <a:tr h="534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781621"/>
                  </a:ext>
                </a:extLst>
              </a:tr>
              <a:tr h="534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729998"/>
                  </a:ext>
                </a:extLst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60" y="1419059"/>
            <a:ext cx="806450" cy="107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671" y="2584394"/>
            <a:ext cx="565934" cy="111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137" y="3718131"/>
            <a:ext cx="802606" cy="142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0822F-BAFB-D182-0AAB-7609B4074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Общий план развития участников команды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71AA43-52FF-6DD4-AA0B-B7E196FB20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050" dirty="0"/>
              <a:t>1. Стать ведущим и самым надежным партнером для фармацевтических компаний, стремящихся освоить рынки Африки</a:t>
            </a:r>
          </a:p>
          <a:p>
            <a:endParaRPr lang="ru-RU" sz="1050" dirty="0"/>
          </a:p>
          <a:p>
            <a:r>
              <a:rPr lang="ru-RU" sz="1050" dirty="0"/>
              <a:t>2. Обеспечить успешную и соответствующую законодательству интеграцию каждого клиента в выбранный регион.</a:t>
            </a:r>
          </a:p>
          <a:p>
            <a:endParaRPr lang="ru-RU" sz="1050" dirty="0"/>
          </a:p>
          <a:p>
            <a:r>
              <a:rPr lang="ru-RU" sz="1050" dirty="0"/>
              <a:t>3. Создать и постоянно оптимизировать «бесшовную» экосистему услуг (аналитика, логистика, юриспруденция).</a:t>
            </a:r>
          </a:p>
          <a:p>
            <a:endParaRPr lang="ru-RU" sz="1050" dirty="0"/>
          </a:p>
          <a:p>
            <a:r>
              <a:rPr lang="ru-RU" sz="1050" dirty="0"/>
              <a:t>4. Строить долгосрочные отношения, основанные на доверии и взаимном успехе, как с клиентами, так и с партнерами в Африке.</a:t>
            </a:r>
          </a:p>
          <a:p>
            <a:r>
              <a:rPr lang="ru-RU" sz="1050" dirty="0"/>
              <a:t>Ключевые гипотезы: </a:t>
            </a:r>
          </a:p>
          <a:p>
            <a:r>
              <a:rPr lang="ru-RU" sz="1050" dirty="0"/>
              <a:t>1. Производители (в целевой стране) осознают высокие сложности и барьеры при самостоятельном выходе на рынки Африки и активно ищут внешних экспертов для их преодоления. </a:t>
            </a:r>
          </a:p>
          <a:p>
            <a:r>
              <a:rPr lang="ru-RU" sz="1050" dirty="0"/>
              <a:t>2. Бизнес-модель масштабируема: процессы сбора данных, анализа и сопровождения можно стандартизировать для повторения из одной африканской страны в другую без экспоненциального роста издержек.</a:t>
            </a:r>
          </a:p>
          <a:p>
            <a:r>
              <a:rPr lang="ru-RU" sz="1050" dirty="0"/>
              <a:t>Проверка гипотез:</a:t>
            </a:r>
          </a:p>
          <a:p>
            <a:r>
              <a:rPr lang="ru-RU" sz="1050" dirty="0"/>
              <a:t> Фокус на отработке всех процессов для 1-2 стран, а затем попытка применения той же модели к 3-й стране с измерением затрат времени и ресурсов. </a:t>
            </a:r>
          </a:p>
          <a:p>
            <a:r>
              <a:rPr lang="ru-RU" sz="1050" dirty="0"/>
              <a:t>Анализ рынка B2B, опросы и интервью с менеджерами по экспорту, анализ запросов на отраслевых выставках, изучение тематических кейсов в деловой прессе.</a:t>
            </a:r>
          </a:p>
          <a:p>
            <a:r>
              <a:rPr lang="ru-RU" sz="1050" dirty="0"/>
              <a:t>Планируемые методы развития компетенций команды:</a:t>
            </a:r>
          </a:p>
          <a:p>
            <a:r>
              <a:rPr lang="ru-RU" sz="1050" dirty="0"/>
              <a:t>Постановка целей развития компании в ближайшие 2-3 года;</a:t>
            </a:r>
          </a:p>
          <a:p>
            <a:r>
              <a:rPr lang="ru-RU" sz="1050" dirty="0"/>
              <a:t>Участие в отраслевых онлайн тренингах, </a:t>
            </a:r>
            <a:r>
              <a:rPr lang="ru-RU" sz="1050" dirty="0" err="1"/>
              <a:t>вебинарах</a:t>
            </a:r>
            <a:r>
              <a:rPr lang="ru-RU" sz="1050" dirty="0"/>
              <a:t>, и курсах;</a:t>
            </a:r>
          </a:p>
          <a:p>
            <a:r>
              <a:rPr lang="ru-RU" sz="1050" dirty="0"/>
              <a:t>Индивидуальный план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58144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/>
              <a:t>Пользователь и его проблема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buNone/>
            </a:pPr>
            <a:r>
              <a:rPr lang="ru-RU" i="1" dirty="0"/>
              <a:t>Фармацевтические компании-производители,</a:t>
            </a:r>
          </a:p>
          <a:p>
            <a:pPr marL="0" lvl="0" indent="0">
              <a:buNone/>
            </a:pPr>
            <a:r>
              <a:rPr lang="ru-RU" i="1" dirty="0"/>
              <a:t>которым нужно</a:t>
            </a:r>
          </a:p>
          <a:p>
            <a:pPr marL="0" lvl="0" indent="0">
              <a:buNone/>
            </a:pPr>
            <a:r>
              <a:rPr lang="ru-RU" i="1" dirty="0"/>
              <a:t>быстро, безопасно и прибыльно выйти на сложные фармацевтические рынки стран Африки, преодолев регуляторные, логистические и юридические барьеры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/>
              <a:t>Решение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buNone/>
            </a:pPr>
            <a:r>
              <a:rPr lang="ru-RU" i="1" dirty="0"/>
              <a:t>Наша компания  будет выполнять</a:t>
            </a:r>
          </a:p>
          <a:p>
            <a:pPr marL="0" lvl="0" indent="0">
              <a:buNone/>
            </a:pPr>
            <a:r>
              <a:rPr lang="ru-RU" i="1" dirty="0"/>
              <a:t>функцию «внешнего отдела экспорта», беря на себя весь цикл выхода на рынок: от аналитики и юридического сопровождения до организации поставок..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 dirty="0"/>
              <a:t>Аналоги решения</a:t>
            </a:r>
            <a:endParaRPr dirty="0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>
              <a:buNone/>
            </a:pPr>
            <a:r>
              <a:rPr lang="ru-RU" i="1" dirty="0"/>
              <a:t>В отличие от самостоятельного выхода на рынок или работы с отдельными подрядчиками,</a:t>
            </a:r>
          </a:p>
          <a:p>
            <a:pPr marL="0" lvl="0" indent="0">
              <a:buNone/>
            </a:pPr>
            <a:r>
              <a:rPr lang="ru-RU" i="1" dirty="0"/>
              <a:t>наш продукт лучше тем,</a:t>
            </a:r>
          </a:p>
          <a:p>
            <a:pPr marL="0" lvl="0" indent="0">
              <a:buNone/>
            </a:pPr>
            <a:r>
              <a:rPr lang="ru-RU" i="1" dirty="0"/>
              <a:t>Что мы объединяем глубокую аналитику, логистику и юридическое сопровождение в единый сервис, беря на себя все риски и бюрократические сложности, чтобы вы могли сосредоточиться на производстве. В отличие от общих консалтинговых агентств без узкой специализации,</a:t>
            </a:r>
          </a:p>
          <a:p>
            <a:pPr marL="0" lvl="0" indent="0">
              <a:buNone/>
            </a:pPr>
            <a:r>
              <a:rPr lang="ru-RU" i="1" dirty="0"/>
              <a:t>наш продукт лучше тем,</a:t>
            </a:r>
          </a:p>
          <a:p>
            <a:pPr marL="0" lvl="0" indent="0">
              <a:buNone/>
            </a:pPr>
            <a:r>
              <a:rPr lang="ru-RU" i="1" dirty="0"/>
              <a:t>Что мы предлагаем глубокую экспертизу именно в фармацевтическом регулировании и логистике Африки, гарантируя не просто отчет, а реальный, безопасный и выгодный маршрут для ваших лекарств.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 dirty="0"/>
              <a:t>Портрет целевой аудитории</a:t>
            </a:r>
            <a:endParaRPr dirty="0"/>
          </a:p>
        </p:txBody>
      </p:sp>
      <p:graphicFrame>
        <p:nvGraphicFramePr>
          <p:cNvPr id="86" name="Google Shape;86;p18"/>
          <p:cNvGraphicFramePr/>
          <p:nvPr>
            <p:extLst>
              <p:ext uri="{D42A27DB-BD31-4B8C-83A1-F6EECF244321}">
                <p14:modId xmlns:p14="http://schemas.microsoft.com/office/powerpoint/2010/main" val="1901403536"/>
              </p:ext>
            </p:extLst>
          </p:nvPr>
        </p:nvGraphicFramePr>
        <p:xfrm>
          <a:off x="368300" y="545597"/>
          <a:ext cx="8653175" cy="4651432"/>
        </p:xfrm>
        <a:graphic>
          <a:graphicData uri="http://schemas.openxmlformats.org/drawingml/2006/table">
            <a:tbl>
              <a:tblPr>
                <a:noFill/>
                <a:tableStyleId>{B013B062-BB62-4379-AA42-843CD8CF53C6}</a:tableStyleId>
              </a:tblPr>
              <a:tblGrid>
                <a:gridCol w="218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Имя</a:t>
                      </a:r>
                      <a:endParaRPr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6325" marR="26325" marT="26325" marB="263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 Андрей Волков</a:t>
                      </a:r>
                      <a:endParaRPr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6325" marR="26325" marT="26325" marB="263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Должность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6325" marR="26325" marT="26325" marB="263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 Директор по международному развитию</a:t>
                      </a:r>
                      <a:endParaRPr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6325" marR="26325" marT="26325" marB="263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Образование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6325" marR="26325" marT="26325" marB="263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Высшее образование (фармацевтическое, химико-технологическое, медицинское), часто MBA или степень в области менеджмента.</a:t>
                      </a:r>
                      <a:endParaRPr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6325" marR="26325" marT="26325" marB="263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Область деятельности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6325" marR="26325" marT="26325" marB="263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 Стратегическое планирование, расширение географии бизнеса, поиск новых источников роста выручки.</a:t>
                      </a:r>
                      <a:endParaRPr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6325" marR="26325" marT="26325" marB="263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Кому подчиняется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6325" marR="26325" marT="26325" marB="263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Непосредственно генеральному директору или совету директоров.</a:t>
                      </a:r>
                      <a:endParaRPr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6325" marR="26325" marT="26325" marB="263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Чем заинтересован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6325" marR="26325" marT="26325" marB="263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выход на X новых рынков в Африке к концу года с объемом продаж Y млн. долларов.</a:t>
                      </a:r>
                      <a:endParaRPr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6325" marR="26325" marT="26325" marB="263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Основные задачи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6325" marR="26325" marT="26325" marB="263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Анализ привлекательности новых стран, оценка рисков и возможностей, принятие решения о входе на рынок, выбор партнеров (дистрибьюторов, консультантов), контроль за реализацией проекта выхода.</a:t>
                      </a:r>
                      <a:endParaRPr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6325" marR="26325" marT="26325" marB="263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Ключевые показатели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6325" marR="26325" marT="26325" marB="263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Рост международной выручки, ROI от проектов выхода на новые рынки, количество запущенных продуктов в новых странах, сроки окупаемости инвестиций.</a:t>
                      </a:r>
                      <a:endParaRPr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6325" marR="26325" marT="26325" marB="263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5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Источники информации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6325" marR="26325" marT="26325" marB="263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/>
                        <a:t> McKinsey, BCG, PwC </a:t>
                      </a:r>
                      <a:r>
                        <a:rPr lang="ru-RU" sz="1200" dirty="0"/>
                        <a:t>отчеты по </a:t>
                      </a:r>
                      <a:r>
                        <a:rPr lang="en-US" sz="1200" dirty="0"/>
                        <a:t>emerging markets; IMS Health/IQVIA </a:t>
                      </a:r>
                      <a:r>
                        <a:rPr lang="ru-RU" sz="1200" dirty="0"/>
                        <a:t>данные; фармацевтические отраслевые издания и</a:t>
                      </a:r>
                      <a:r>
                        <a:rPr lang="ru-RU" sz="1200" baseline="0" dirty="0"/>
                        <a:t> т.д.</a:t>
                      </a:r>
                      <a:endParaRPr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6325" marR="26325" marT="26325" marB="263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Ценностное предложение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6325" marR="26325" marT="26325" marB="263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Мы обеспечиваем вам быстрый и гарантированный выход на рынки Африки, минуя типичные 2-3 года проб и ошибок.</a:t>
                      </a:r>
                      <a:endParaRPr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6325" marR="26325" marT="26325" marB="263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/>
              <a:t>Вопросы к экспертам</a:t>
            </a: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buNone/>
            </a:pPr>
            <a:r>
              <a:rPr lang="ru-RU" dirty="0"/>
              <a:t>Какие видите нюансы, пробелы, пропуски в нашем бизнес - проекте? </a:t>
            </a:r>
            <a:br>
              <a:rPr lang="ru-RU" dirty="0"/>
            </a:br>
            <a:br>
              <a:rPr lang="ru-RU" dirty="0"/>
            </a:br>
            <a:endParaRPr lang="ru-RU" dirty="0"/>
          </a:p>
          <a:p>
            <a:pPr marL="0" lvl="0" indent="0">
              <a:buNone/>
            </a:pPr>
            <a:r>
              <a:rPr lang="ru-RU" dirty="0"/>
              <a:t>Как их можно исправить? </a:t>
            </a:r>
            <a:br>
              <a:rPr lang="ru-RU" dirty="0"/>
            </a:br>
            <a:br>
              <a:rPr lang="ru-RU" dirty="0"/>
            </a:br>
            <a:endParaRPr lang="ru-RU" dirty="0"/>
          </a:p>
          <a:p>
            <a:pPr marL="0" lvl="0" indent="0">
              <a:buNone/>
            </a:pPr>
            <a:r>
              <a:rPr lang="ru-RU" dirty="0"/>
              <a:t>Как   можно улучшить наш проект?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818</Words>
  <Application>Microsoft Office PowerPoint</Application>
  <PresentationFormat>Экран (16:9)</PresentationFormat>
  <Paragraphs>75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Simple Light</vt:lpstr>
      <vt:lpstr>Название проектной команды:GDSDPharm Проектная идея:Консалтинг по вопросам выхода на рынок стран Африки  Наставник: Павел Сергеевич Гурьянов</vt:lpstr>
      <vt:lpstr>Состав команды и определение ролей в ней</vt:lpstr>
      <vt:lpstr>Общий план развития участников команды</vt:lpstr>
      <vt:lpstr>Пользователь и его проблема</vt:lpstr>
      <vt:lpstr>Решение</vt:lpstr>
      <vt:lpstr>Аналоги решения</vt:lpstr>
      <vt:lpstr>Портрет целевой аудитории</vt:lpstr>
      <vt:lpstr>Вопросы к экспертам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Вадим</dc:creator>
  <cp:lastModifiedBy>Тверов Сплит</cp:lastModifiedBy>
  <cp:revision>18</cp:revision>
  <dcterms:modified xsi:type="dcterms:W3CDTF">2025-10-10T14:48:34Z</dcterms:modified>
</cp:coreProperties>
</file>