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CAF17"/>
    <a:srgbClr val="8F00FF"/>
    <a:srgbClr val="B5D8E1"/>
    <a:srgbClr val="FBB3C1"/>
    <a:srgbClr val="FD493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32"/>
    <p:restoredTop sz="98415" autoAdjust="0"/>
  </p:normalViewPr>
  <p:slideViewPr>
    <p:cSldViewPr snapToGrid="0" snapToObjects="1">
      <p:cViewPr>
        <p:scale>
          <a:sx n="66" d="100"/>
          <a:sy n="66" d="100"/>
        </p:scale>
        <p:origin x="-72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4E8FD-D081-4F58-A562-59687E1472F3}" type="datetimeFigureOut">
              <a:rPr lang="ru-RU"/>
              <a:pPr>
                <a:defRPr/>
              </a:pPr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B3C93-8D42-4D1F-B1B5-689670F5F6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636F-0CF1-486F-86E0-70B36EC8D0A4}" type="datetimeFigureOut">
              <a:rPr lang="ru-RU"/>
              <a:pPr>
                <a:defRPr/>
              </a:pPr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BA91E-C668-4A5C-8E27-91A0A7BF26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DA5A1-3E58-4EEB-A747-0E7BDE999224}" type="datetimeFigureOut">
              <a:rPr lang="ru-RU"/>
              <a:pPr>
                <a:defRPr/>
              </a:pPr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73290-F588-4C16-AC61-36C6337D78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8192B-C8B4-431F-A147-FBC49D4BC981}" type="datetimeFigureOut">
              <a:rPr lang="ru-RU"/>
              <a:pPr>
                <a:defRPr/>
              </a:pPr>
              <a:t>09.12.2024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D03AE-23F4-4B19-8769-B066D0CDEE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/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777BB-E82B-4C63-B9E2-4C3C3C8A70FF}" type="datetimeFigureOut">
              <a:rPr lang="ru-RU"/>
              <a:pPr>
                <a:defRPr/>
              </a:pPr>
              <a:t>09.12.2024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30F4C-1EB5-40EC-96C9-8F64ACF284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F7D1E-4CE1-4CAD-86FA-EB6CA4F337D6}" type="datetimeFigureOut">
              <a:rPr lang="ru-RU"/>
              <a:pPr>
                <a:defRPr/>
              </a:pPr>
              <a:t>09.12.2024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F7ED1-AAC3-4522-A39B-3417081BB9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760FD-699F-4478-BBA3-03735F3E7817}" type="datetimeFigureOut">
              <a:rPr lang="ru-RU"/>
              <a:pPr>
                <a:defRPr/>
              </a:pPr>
              <a:t>09.12.2024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B91B4-992F-46EA-A29F-D7C92B9FE8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D8C2C-D4F8-4C14-9F1E-56973BF658EC}" type="datetimeFigureOut">
              <a:rPr lang="ru-RU"/>
              <a:pPr>
                <a:defRPr/>
              </a:pPr>
              <a:t>09.12.2024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51875-4E0F-4F0F-849A-082213A60C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/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8465E-2D61-4360-A1C5-930095A3FA67}" type="datetimeFigureOut">
              <a:rPr lang="ru-RU"/>
              <a:pPr>
                <a:defRPr/>
              </a:pPr>
              <a:t>09.12.2024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67CEF-ECB9-4A3C-BF9B-F8C7D67348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CD3DD-E93B-4A6D-8C13-57C1AF7B5CC9}" type="datetimeFigureOut">
              <a:rPr lang="ru-RU"/>
              <a:pPr>
                <a:defRPr/>
              </a:pPr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B09B6-425D-4A9C-8074-09144DF70C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D60EC-4C65-4D86-900A-A6418F046EC7}" type="datetimeFigureOut">
              <a:rPr lang="ru-RU"/>
              <a:pPr>
                <a:defRPr/>
              </a:pPr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77ECE-9968-4EE5-9C0C-02C33A10D3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774803-3880-4249-AAC5-C334F80432CE}" type="datetimeFigureOut">
              <a:rPr lang="ru-RU"/>
              <a:pPr>
                <a:defRPr/>
              </a:pPr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52619FA-DE23-455E-B2DA-062DE54248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1955800" cy="315277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>
            <a:extLst>
              <a:ext uri="{FF2B5EF4-FFF2-40B4-BE49-F238E27FC236}"/>
            </a:extLst>
          </p:cNvPr>
          <p:cNvSpPr/>
          <p:nvPr/>
        </p:nvSpPr>
        <p:spPr>
          <a:xfrm>
            <a:off x="1955800" y="0"/>
            <a:ext cx="2781300" cy="436245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>
            <a:extLst>
              <a:ext uri="{FF2B5EF4-FFF2-40B4-BE49-F238E27FC236}"/>
            </a:extLst>
          </p:cNvPr>
          <p:cNvSpPr/>
          <p:nvPr/>
        </p:nvSpPr>
        <p:spPr>
          <a:xfrm>
            <a:off x="0" y="3152775"/>
            <a:ext cx="1955800" cy="2184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>
            <a:extLst>
              <a:ext uri="{FF2B5EF4-FFF2-40B4-BE49-F238E27FC236}"/>
            </a:extLst>
          </p:cNvPr>
          <p:cNvSpPr/>
          <p:nvPr/>
        </p:nvSpPr>
        <p:spPr>
          <a:xfrm>
            <a:off x="1955800" y="4362450"/>
            <a:ext cx="2781300" cy="249555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>
            <a:extLst>
              <a:ext uri="{FF2B5EF4-FFF2-40B4-BE49-F238E27FC236}"/>
            </a:extLst>
          </p:cNvPr>
          <p:cNvSpPr/>
          <p:nvPr/>
        </p:nvSpPr>
        <p:spPr>
          <a:xfrm>
            <a:off x="0" y="5337175"/>
            <a:ext cx="1955800" cy="152082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318" name="TextBox 21"/>
          <p:cNvSpPr txBox="1">
            <a:spLocks noChangeArrowheads="1"/>
          </p:cNvSpPr>
          <p:nvPr/>
        </p:nvSpPr>
        <p:spPr bwMode="auto">
          <a:xfrm>
            <a:off x="5724525" y="879475"/>
            <a:ext cx="572928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000000"/>
                </a:solidFill>
                <a:latin typeface="Montserrat"/>
              </a:rPr>
              <a:t>Разработка программы для ПК по автоматизированной идентификации особей зубров</a:t>
            </a:r>
            <a:endParaRPr lang="ru-RU" sz="4800">
              <a:solidFill>
                <a:schemeClr val="tx2"/>
              </a:solidFill>
              <a:latin typeface="Montserrat"/>
            </a:endParaRPr>
          </a:p>
        </p:txBody>
      </p:sp>
      <p:sp>
        <p:nvSpPr>
          <p:cNvPr id="13319" name="TextBox 22"/>
          <p:cNvSpPr txBox="1">
            <a:spLocks noChangeArrowheads="1"/>
          </p:cNvSpPr>
          <p:nvPr/>
        </p:nvSpPr>
        <p:spPr bwMode="auto">
          <a:xfrm>
            <a:off x="6022975" y="3560763"/>
            <a:ext cx="48133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chemeClr val="tx2"/>
                </a:solidFill>
                <a:latin typeface="Montserrat SemiBold"/>
              </a:rPr>
              <a:t>Алгоритм, который помогает спасать вымирающие виды животных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900738" y="2892425"/>
            <a:ext cx="442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21" name="Рисунок 2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5800" y="606425"/>
            <a:ext cx="3217863" cy="142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Google Shape;57;p12" descr="E:\-=Tanya=-\2035 Работа\-=Айдентика 2035=-\лого университета\Univer20_35_RGB_white.emf">
            <a:extLst>
              <a:ext uri="{FF2B5EF4-FFF2-40B4-BE49-F238E27FC236}"/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53463" y="3849747"/>
            <a:ext cx="1049462" cy="545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;p12">
            <a:extLst>
              <a:ext uri="{FF2B5EF4-FFF2-40B4-BE49-F238E27FC236}"/>
            </a:extLst>
          </p:cNvPr>
          <p:cNvPicPr preferRelativeResize="0"/>
          <p:nvPr/>
        </p:nvPicPr>
        <p:blipFill rotWithShape="1">
          <a:blip r:embed="rId4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53463" y="5696607"/>
            <a:ext cx="1049462" cy="73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24" name="Google Shape;66;p12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5113" y="765175"/>
            <a:ext cx="1427162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Рисунок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65325" y="4362450"/>
            <a:ext cx="2771775" cy="271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/>
            </a:extLst>
          </p:cNvPr>
          <p:cNvSpPr/>
          <p:nvPr/>
        </p:nvSpPr>
        <p:spPr>
          <a:xfrm>
            <a:off x="165100" y="0"/>
            <a:ext cx="554038" cy="98583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>
            <a:extLst>
              <a:ext uri="{FF2B5EF4-FFF2-40B4-BE49-F238E27FC236}"/>
            </a:extLst>
          </p:cNvPr>
          <p:cNvSpPr/>
          <p:nvPr/>
        </p:nvSpPr>
        <p:spPr>
          <a:xfrm>
            <a:off x="165100" y="985838"/>
            <a:ext cx="554038" cy="98742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>
            <a:extLst>
              <a:ext uri="{FF2B5EF4-FFF2-40B4-BE49-F238E27FC236}"/>
            </a:extLst>
          </p:cNvPr>
          <p:cNvSpPr/>
          <p:nvPr/>
        </p:nvSpPr>
        <p:spPr>
          <a:xfrm>
            <a:off x="165100" y="1973263"/>
            <a:ext cx="554038" cy="98583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>
            <a:extLst>
              <a:ext uri="{FF2B5EF4-FFF2-40B4-BE49-F238E27FC236}"/>
            </a:extLst>
          </p:cNvPr>
          <p:cNvSpPr/>
          <p:nvPr/>
        </p:nvSpPr>
        <p:spPr>
          <a:xfrm>
            <a:off x="165100" y="2959100"/>
            <a:ext cx="554038" cy="98583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>
            <a:extLst>
              <a:ext uri="{FF2B5EF4-FFF2-40B4-BE49-F238E27FC236}"/>
            </a:extLst>
          </p:cNvPr>
          <p:cNvSpPr/>
          <p:nvPr/>
        </p:nvSpPr>
        <p:spPr>
          <a:xfrm>
            <a:off x="165100" y="3944938"/>
            <a:ext cx="554038" cy="98742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>
            <a:extLst>
              <a:ext uri="{FF2B5EF4-FFF2-40B4-BE49-F238E27FC236}"/>
            </a:extLst>
          </p:cNvPr>
          <p:cNvSpPr/>
          <p:nvPr/>
        </p:nvSpPr>
        <p:spPr>
          <a:xfrm>
            <a:off x="165100" y="4932363"/>
            <a:ext cx="554038" cy="98583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>
            <a:extLst>
              <a:ext uri="{FF2B5EF4-FFF2-40B4-BE49-F238E27FC236}"/>
            </a:extLst>
          </p:cNvPr>
          <p:cNvSpPr/>
          <p:nvPr/>
        </p:nvSpPr>
        <p:spPr>
          <a:xfrm>
            <a:off x="165100" y="5918200"/>
            <a:ext cx="554038" cy="9398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4" name="TextBox 9"/>
          <p:cNvSpPr txBox="1">
            <a:spLocks noChangeArrowheads="1"/>
          </p:cNvSpPr>
          <p:nvPr/>
        </p:nvSpPr>
        <p:spPr bwMode="auto">
          <a:xfrm>
            <a:off x="66675" y="819150"/>
            <a:ext cx="7508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72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2</a:t>
            </a:r>
            <a:endParaRPr lang="en-US" sz="72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14345" name="TextBox 22"/>
          <p:cNvSpPr txBox="1">
            <a:spLocks noChangeArrowheads="1"/>
          </p:cNvSpPr>
          <p:nvPr/>
        </p:nvSpPr>
        <p:spPr bwMode="auto">
          <a:xfrm>
            <a:off x="1360488" y="157163"/>
            <a:ext cx="5835650" cy="99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ts val="8775"/>
              </a:lnSpc>
            </a:pPr>
            <a:endParaRPr lang="ru-RU" sz="4800" b="1">
              <a:latin typeface="Montserrat"/>
            </a:endParaRPr>
          </a:p>
        </p:txBody>
      </p:sp>
      <p:sp>
        <p:nvSpPr>
          <p:cNvPr id="14346" name="TextBox 23"/>
          <p:cNvSpPr txBox="1">
            <a:spLocks noChangeArrowheads="1"/>
          </p:cNvSpPr>
          <p:nvPr/>
        </p:nvSpPr>
        <p:spPr bwMode="auto">
          <a:xfrm>
            <a:off x="1144588" y="1530350"/>
            <a:ext cx="7972425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"/>
              </a:rPr>
              <a:t>Большая часть людей любит наблюдать за дикими животными и отдыхать на природе, но парадокс: далеко не каждый стремится уберечь зверей от рук человека. </a:t>
            </a:r>
          </a:p>
          <a:p>
            <a:r>
              <a:rPr lang="ru-RU" sz="1600">
                <a:solidFill>
                  <a:srgbClr val="000000"/>
                </a:solidFill>
                <a:latin typeface="Montserrat"/>
              </a:rPr>
              <a:t>Этот нелегкий труд полностью ложится  на плечи работников ООПТ.</a:t>
            </a:r>
          </a:p>
        </p:txBody>
      </p:sp>
      <p:sp>
        <p:nvSpPr>
          <p:cNvPr id="14347" name="TextBox 24"/>
          <p:cNvSpPr txBox="1">
            <a:spLocks noChangeArrowheads="1"/>
          </p:cNvSpPr>
          <p:nvPr/>
        </p:nvSpPr>
        <p:spPr bwMode="auto">
          <a:xfrm>
            <a:off x="2668588" y="4422775"/>
            <a:ext cx="62309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sz="2000" b="1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4348" name="TextBox 20"/>
          <p:cNvSpPr txBox="1">
            <a:spLocks noChangeArrowheads="1"/>
          </p:cNvSpPr>
          <p:nvPr/>
        </p:nvSpPr>
        <p:spPr bwMode="auto">
          <a:xfrm>
            <a:off x="2668588" y="5503863"/>
            <a:ext cx="7313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US" sz="2000" b="1">
              <a:solidFill>
                <a:srgbClr val="000000"/>
              </a:solidFill>
              <a:latin typeface="Montserrat"/>
            </a:endParaRPr>
          </a:p>
        </p:txBody>
      </p:sp>
      <p:pic>
        <p:nvPicPr>
          <p:cNvPr id="4098" name="Picture 2" descr="Picture background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/>
            </a:extLst>
          </a:blip>
          <a:srcRect l="1" r="-18452"/>
          <a:stretch/>
        </p:blipFill>
        <p:spPr bwMode="auto">
          <a:xfrm>
            <a:off x="4441364" y="3295038"/>
            <a:ext cx="3401521" cy="2871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  <p:sp>
        <p:nvSpPr>
          <p:cNvPr id="14350" name="TextBox 3"/>
          <p:cNvSpPr txBox="1">
            <a:spLocks noChangeArrowheads="1"/>
          </p:cNvSpPr>
          <p:nvPr/>
        </p:nvSpPr>
        <p:spPr bwMode="auto">
          <a:xfrm>
            <a:off x="7554913" y="3173413"/>
            <a:ext cx="31226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Как уследить за всеми новыми популяциями?</a:t>
            </a:r>
          </a:p>
        </p:txBody>
      </p:sp>
      <p:sp>
        <p:nvSpPr>
          <p:cNvPr id="14351" name="TextBox 4"/>
          <p:cNvSpPr txBox="1">
            <a:spLocks noChangeArrowheads="1"/>
          </p:cNvSpPr>
          <p:nvPr/>
        </p:nvSpPr>
        <p:spPr bwMode="auto">
          <a:xfrm>
            <a:off x="1360488" y="3622675"/>
            <a:ext cx="32702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Снова надо просмотреть часы видеосъемок с ловушек…</a:t>
            </a:r>
          </a:p>
        </p:txBody>
      </p:sp>
      <p:sp>
        <p:nvSpPr>
          <p:cNvPr id="14352" name="TextBox 5"/>
          <p:cNvSpPr txBox="1">
            <a:spLocks noChangeArrowheads="1"/>
          </p:cNvSpPr>
          <p:nvPr/>
        </p:nvSpPr>
        <p:spPr bwMode="auto">
          <a:xfrm>
            <a:off x="8753475" y="4965700"/>
            <a:ext cx="26812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Этот ли зубр приходил вчера на водопой?</a:t>
            </a:r>
          </a:p>
        </p:txBody>
      </p:sp>
      <p:sp>
        <p:nvSpPr>
          <p:cNvPr id="14354" name="TextBox 23"/>
          <p:cNvSpPr txBox="1">
            <a:spLocks noChangeArrowheads="1"/>
          </p:cNvSpPr>
          <p:nvPr/>
        </p:nvSpPr>
        <p:spPr bwMode="auto">
          <a:xfrm>
            <a:off x="1282700" y="177800"/>
            <a:ext cx="591026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ts val="8775"/>
              </a:lnSpc>
            </a:pPr>
            <a:r>
              <a:rPr lang="ru-RU" sz="4000" b="1">
                <a:latin typeface="Montserrat"/>
              </a:rPr>
              <a:t>ПРОБЛЕМА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/>
            </a:extLst>
          </p:cNvPr>
          <p:cNvSpPr/>
          <p:nvPr/>
        </p:nvSpPr>
        <p:spPr>
          <a:xfrm>
            <a:off x="165100" y="0"/>
            <a:ext cx="554038" cy="98583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>
            <a:extLst>
              <a:ext uri="{FF2B5EF4-FFF2-40B4-BE49-F238E27FC236}"/>
            </a:extLst>
          </p:cNvPr>
          <p:cNvSpPr/>
          <p:nvPr/>
        </p:nvSpPr>
        <p:spPr>
          <a:xfrm>
            <a:off x="165100" y="985838"/>
            <a:ext cx="554038" cy="98742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>
            <a:extLst>
              <a:ext uri="{FF2B5EF4-FFF2-40B4-BE49-F238E27FC236}"/>
            </a:extLst>
          </p:cNvPr>
          <p:cNvSpPr/>
          <p:nvPr/>
        </p:nvSpPr>
        <p:spPr>
          <a:xfrm>
            <a:off x="165100" y="1973263"/>
            <a:ext cx="554038" cy="98583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>
            <a:extLst>
              <a:ext uri="{FF2B5EF4-FFF2-40B4-BE49-F238E27FC236}"/>
            </a:extLst>
          </p:cNvPr>
          <p:cNvSpPr/>
          <p:nvPr/>
        </p:nvSpPr>
        <p:spPr>
          <a:xfrm>
            <a:off x="165100" y="2959100"/>
            <a:ext cx="554038" cy="98583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>
            <a:extLst>
              <a:ext uri="{FF2B5EF4-FFF2-40B4-BE49-F238E27FC236}"/>
            </a:extLst>
          </p:cNvPr>
          <p:cNvSpPr/>
          <p:nvPr/>
        </p:nvSpPr>
        <p:spPr>
          <a:xfrm>
            <a:off x="165100" y="3944938"/>
            <a:ext cx="554038" cy="98742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>
            <a:extLst>
              <a:ext uri="{FF2B5EF4-FFF2-40B4-BE49-F238E27FC236}"/>
            </a:extLst>
          </p:cNvPr>
          <p:cNvSpPr/>
          <p:nvPr/>
        </p:nvSpPr>
        <p:spPr>
          <a:xfrm>
            <a:off x="165100" y="4932363"/>
            <a:ext cx="554038" cy="98583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>
            <a:extLst>
              <a:ext uri="{FF2B5EF4-FFF2-40B4-BE49-F238E27FC236}"/>
            </a:extLst>
          </p:cNvPr>
          <p:cNvSpPr/>
          <p:nvPr/>
        </p:nvSpPr>
        <p:spPr>
          <a:xfrm>
            <a:off x="165100" y="5918200"/>
            <a:ext cx="554038" cy="9398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68" name="TextBox 10"/>
          <p:cNvSpPr txBox="1">
            <a:spLocks noChangeArrowheads="1"/>
          </p:cNvSpPr>
          <p:nvPr/>
        </p:nvSpPr>
        <p:spPr bwMode="auto">
          <a:xfrm>
            <a:off x="63500" y="1808163"/>
            <a:ext cx="7556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72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3</a:t>
            </a:r>
            <a:endParaRPr lang="en-US" sz="72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15369" name="TextBox 23"/>
          <p:cNvSpPr txBox="1">
            <a:spLocks noChangeArrowheads="1"/>
          </p:cNvSpPr>
          <p:nvPr/>
        </p:nvSpPr>
        <p:spPr bwMode="auto">
          <a:xfrm>
            <a:off x="1282700" y="177800"/>
            <a:ext cx="591026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ts val="8775"/>
              </a:lnSpc>
            </a:pPr>
            <a:r>
              <a:rPr lang="ru-RU" sz="4000" b="1">
                <a:latin typeface="Montserrat"/>
              </a:rPr>
              <a:t>РЕШЕНИЕ</a:t>
            </a:r>
          </a:p>
        </p:txBody>
      </p:sp>
      <p:sp>
        <p:nvSpPr>
          <p:cNvPr id="15370" name="TextBox 19"/>
          <p:cNvSpPr txBox="1">
            <a:spLocks noChangeArrowheads="1"/>
          </p:cNvSpPr>
          <p:nvPr/>
        </p:nvSpPr>
        <p:spPr bwMode="auto">
          <a:xfrm>
            <a:off x="2960688" y="3482975"/>
            <a:ext cx="647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ru-RU" sz="2000" b="1">
                <a:solidFill>
                  <a:srgbClr val="000000"/>
                </a:solidFill>
                <a:latin typeface="Montserrat"/>
              </a:rPr>
              <a:t>Характеристики решения и воздействие:</a:t>
            </a:r>
            <a:endParaRPr lang="en-US" sz="2000" b="1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5371" name="TextBox 20"/>
          <p:cNvSpPr txBox="1">
            <a:spLocks noChangeArrowheads="1"/>
          </p:cNvSpPr>
          <p:nvPr/>
        </p:nvSpPr>
        <p:spPr bwMode="auto">
          <a:xfrm>
            <a:off x="1282700" y="4108450"/>
            <a:ext cx="103139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buFontTx/>
              <a:buChar char="•"/>
            </a:pPr>
            <a:r>
              <a:rPr lang="ru-RU"/>
              <a:t>Фото- и видеофиксация особей в зонах кормления </a:t>
            </a:r>
            <a:r>
              <a:rPr lang="ru-RU">
                <a:solidFill>
                  <a:srgbClr val="000000"/>
                </a:solidFill>
              </a:rPr>
              <a:t>на территориях ООПТ</a:t>
            </a:r>
            <a:endParaRPr lang="ru-RU"/>
          </a:p>
          <a:p>
            <a:pPr>
              <a:buFontTx/>
              <a:buChar char="•"/>
            </a:pPr>
            <a:r>
              <a:rPr lang="ru-RU"/>
              <a:t>Морфометрические замеры (средняя длина рогов, средняя окружность рогов, модуль асимметрии длины, модуль асимметрии окружности, размах между рогами)</a:t>
            </a:r>
          </a:p>
          <a:p>
            <a:pPr>
              <a:buFontTx/>
              <a:buChar char="•"/>
            </a:pPr>
            <a:r>
              <a:rPr lang="ru-RU"/>
              <a:t>Методики обучения алгоритма ИИ анализу данных животных и их </a:t>
            </a:r>
            <a:r>
              <a:rPr lang="ru-RU">
                <a:solidFill>
                  <a:srgbClr val="000000"/>
                </a:solidFill>
              </a:rPr>
              <a:t>изменений со временем</a:t>
            </a:r>
            <a:endParaRPr lang="ru-RU"/>
          </a:p>
          <a:p>
            <a:pPr>
              <a:buFontTx/>
              <a:buChar char="•"/>
            </a:pPr>
            <a:r>
              <a:rPr lang="ru-RU"/>
              <a:t>Накопление данных </a:t>
            </a:r>
            <a:r>
              <a:rPr lang="ru-RU">
                <a:solidFill>
                  <a:srgbClr val="000000"/>
                </a:solidFill>
              </a:rPr>
              <a:t>зубров по отдельности, хранение всей информации по популяции</a:t>
            </a:r>
          </a:p>
        </p:txBody>
      </p:sp>
      <p:graphicFrame>
        <p:nvGraphicFramePr>
          <p:cNvPr id="15386" name="Group 26"/>
          <p:cNvGraphicFramePr>
            <a:graphicFrameLocks noGrp="1"/>
          </p:cNvGraphicFramePr>
          <p:nvPr/>
        </p:nvGraphicFramePr>
        <p:xfrm>
          <a:off x="1282700" y="1562100"/>
          <a:ext cx="9196388" cy="1355725"/>
        </p:xfrm>
        <a:graphic>
          <a:graphicData uri="http://schemas.openxmlformats.org/drawingml/2006/table">
            <a:tbl>
              <a:tblPr/>
              <a:tblGrid>
                <a:gridCol w="9196388"/>
              </a:tblGrid>
              <a:tr h="1355725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tserrat"/>
                          <a:cs typeface="Arial" charset="0"/>
                        </a:rPr>
                        <a:t>Программа-алгоритм, </a:t>
                      </a:r>
                    </a:p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tserrat"/>
                          <a:cs typeface="Arial" charset="0"/>
                        </a:rPr>
                        <a:t>которая автоматизирует часть задач по наблюдению за животными, компенсирует трудоемкость и длительность экологического мониторинга </a:t>
                      </a:r>
                    </a:p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tserrat"/>
                          <a:cs typeface="Arial" charset="0"/>
                        </a:rPr>
                        <a:t>популяций редких рогатых парнокопытных видов</a:t>
                      </a:r>
                    </a:p>
                  </a:txBody>
                  <a:tcPr marL="68580" marR="6858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378" name="Rectangle 1"/>
          <p:cNvSpPr>
            <a:spLocks noChangeArrowheads="1"/>
          </p:cNvSpPr>
          <p:nvPr/>
        </p:nvSpPr>
        <p:spPr bwMode="auto">
          <a:xfrm>
            <a:off x="5143500" y="2528888"/>
            <a:ext cx="38887400" cy="89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/>
            </a:extLst>
          </p:cNvPr>
          <p:cNvSpPr/>
          <p:nvPr/>
        </p:nvSpPr>
        <p:spPr>
          <a:xfrm>
            <a:off x="165100" y="0"/>
            <a:ext cx="554038" cy="98583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>
            <a:extLst>
              <a:ext uri="{FF2B5EF4-FFF2-40B4-BE49-F238E27FC236}"/>
            </a:extLst>
          </p:cNvPr>
          <p:cNvSpPr/>
          <p:nvPr/>
        </p:nvSpPr>
        <p:spPr>
          <a:xfrm>
            <a:off x="165100" y="985838"/>
            <a:ext cx="554038" cy="98742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>
            <a:extLst>
              <a:ext uri="{FF2B5EF4-FFF2-40B4-BE49-F238E27FC236}"/>
            </a:extLst>
          </p:cNvPr>
          <p:cNvSpPr/>
          <p:nvPr/>
        </p:nvSpPr>
        <p:spPr>
          <a:xfrm>
            <a:off x="165100" y="1973263"/>
            <a:ext cx="554038" cy="98583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>
            <a:extLst>
              <a:ext uri="{FF2B5EF4-FFF2-40B4-BE49-F238E27FC236}"/>
            </a:extLst>
          </p:cNvPr>
          <p:cNvSpPr/>
          <p:nvPr/>
        </p:nvSpPr>
        <p:spPr>
          <a:xfrm>
            <a:off x="165100" y="2959100"/>
            <a:ext cx="554038" cy="98583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>
            <a:extLst>
              <a:ext uri="{FF2B5EF4-FFF2-40B4-BE49-F238E27FC236}"/>
            </a:extLst>
          </p:cNvPr>
          <p:cNvSpPr/>
          <p:nvPr/>
        </p:nvSpPr>
        <p:spPr>
          <a:xfrm>
            <a:off x="165100" y="3944938"/>
            <a:ext cx="554038" cy="98742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>
            <a:extLst>
              <a:ext uri="{FF2B5EF4-FFF2-40B4-BE49-F238E27FC236}"/>
            </a:extLst>
          </p:cNvPr>
          <p:cNvSpPr/>
          <p:nvPr/>
        </p:nvSpPr>
        <p:spPr>
          <a:xfrm>
            <a:off x="165100" y="4932363"/>
            <a:ext cx="554038" cy="98583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>
            <a:extLst>
              <a:ext uri="{FF2B5EF4-FFF2-40B4-BE49-F238E27FC236}"/>
            </a:extLst>
          </p:cNvPr>
          <p:cNvSpPr/>
          <p:nvPr/>
        </p:nvSpPr>
        <p:spPr>
          <a:xfrm>
            <a:off x="165100" y="5918200"/>
            <a:ext cx="554038" cy="9398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392" name="TextBox 11"/>
          <p:cNvSpPr txBox="1">
            <a:spLocks noChangeArrowheads="1"/>
          </p:cNvSpPr>
          <p:nvPr/>
        </p:nvSpPr>
        <p:spPr bwMode="auto">
          <a:xfrm>
            <a:off x="34925" y="2838450"/>
            <a:ext cx="812800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72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4</a:t>
            </a:r>
            <a:endParaRPr lang="en-US" sz="72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16393" name="TextBox 23"/>
          <p:cNvSpPr txBox="1">
            <a:spLocks noChangeArrowheads="1"/>
          </p:cNvSpPr>
          <p:nvPr/>
        </p:nvSpPr>
        <p:spPr bwMode="auto">
          <a:xfrm>
            <a:off x="1216025" y="1223963"/>
            <a:ext cx="10550525" cy="19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/>
            <a:r>
              <a:rPr lang="ru-RU"/>
              <a:t>Организации, занимающиеся охраной зубров и восстановлением их популяции:</a:t>
            </a:r>
          </a:p>
          <a:p>
            <a:pPr marL="342900" indent="-342900">
              <a:buFontTx/>
              <a:buChar char="•"/>
            </a:pPr>
            <a:r>
              <a:rPr lang="ru-RU"/>
              <a:t>Национальные парки, заказники, заповедники</a:t>
            </a:r>
          </a:p>
          <a:p>
            <a:pPr marL="342900" indent="-342900">
              <a:buFontTx/>
              <a:buChar char="•"/>
            </a:pPr>
            <a:r>
              <a:rPr lang="ru-RU"/>
              <a:t>Научные организации: Университеты, исследовательские институты</a:t>
            </a:r>
          </a:p>
          <a:p>
            <a:pPr marL="342900" indent="-342900">
              <a:buFontTx/>
              <a:buAutoNum type="arabicPeriod"/>
            </a:pPr>
            <a:endParaRPr lang="ru-RU"/>
          </a:p>
          <a:p>
            <a:pPr marL="342900" indent="-342900"/>
            <a:r>
              <a:rPr lang="ru-RU"/>
              <a:t>А также:</a:t>
            </a:r>
          </a:p>
          <a:p>
            <a:pPr marL="342900" indent="-342900"/>
            <a:r>
              <a:rPr lang="ru-RU"/>
              <a:t>Государственные учреждения: Министерства экологии, охраны природы и лесного хозяйства.</a:t>
            </a:r>
          </a:p>
          <a:p>
            <a:pPr marL="342900" indent="-342900"/>
            <a:r>
              <a:rPr lang="ru-RU"/>
              <a:t>Экологические компании, бизнесы, занимающиеся охраной окружающей среды</a:t>
            </a:r>
            <a:endParaRPr lang="en-US"/>
          </a:p>
        </p:txBody>
      </p:sp>
      <p:sp>
        <p:nvSpPr>
          <p:cNvPr id="16394" name="TextBox 2"/>
          <p:cNvSpPr txBox="1">
            <a:spLocks noChangeArrowheads="1"/>
          </p:cNvSpPr>
          <p:nvPr/>
        </p:nvSpPr>
        <p:spPr bwMode="auto">
          <a:xfrm>
            <a:off x="1216025" y="323850"/>
            <a:ext cx="73231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Montserrat SemiBold"/>
              </a:rPr>
              <a:t>ПОТРЕБИТЕЛЬСКИЕ СЕГМЕНТЫ</a:t>
            </a:r>
          </a:p>
        </p:txBody>
      </p:sp>
      <p:sp>
        <p:nvSpPr>
          <p:cNvPr id="16395" name="TextBox 24"/>
          <p:cNvSpPr txBox="1">
            <a:spLocks noChangeArrowheads="1"/>
          </p:cNvSpPr>
          <p:nvPr/>
        </p:nvSpPr>
        <p:spPr bwMode="auto">
          <a:xfrm>
            <a:off x="2065338" y="4545013"/>
            <a:ext cx="8589962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При помощи программы специалисты смогут 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быстро анализировать подробную и точную информацию мониторингов,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распределять свое время более эффективно и принимать взвешенные решения в рамках задач сохранения животных.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У человека есть шанс спасти еще более 5 редких видов животных.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6397" name="TextBox 2"/>
          <p:cNvSpPr txBox="1">
            <a:spLocks noChangeArrowheads="1"/>
          </p:cNvSpPr>
          <p:nvPr/>
        </p:nvSpPr>
        <p:spPr bwMode="auto">
          <a:xfrm>
            <a:off x="2319338" y="3749675"/>
            <a:ext cx="77327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Montserrat SemiBold"/>
              </a:rPr>
              <a:t>ЦЕННОСТНОЕ ПРЕДЛОЖЕНИЕ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/>
            </a:extLst>
          </p:cNvPr>
          <p:cNvSpPr/>
          <p:nvPr/>
        </p:nvSpPr>
        <p:spPr>
          <a:xfrm>
            <a:off x="165100" y="0"/>
            <a:ext cx="554038" cy="98583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>
            <a:extLst>
              <a:ext uri="{FF2B5EF4-FFF2-40B4-BE49-F238E27FC236}"/>
            </a:extLst>
          </p:cNvPr>
          <p:cNvSpPr/>
          <p:nvPr/>
        </p:nvSpPr>
        <p:spPr>
          <a:xfrm>
            <a:off x="165100" y="985838"/>
            <a:ext cx="554038" cy="98742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>
            <a:extLst>
              <a:ext uri="{FF2B5EF4-FFF2-40B4-BE49-F238E27FC236}"/>
            </a:extLst>
          </p:cNvPr>
          <p:cNvSpPr/>
          <p:nvPr/>
        </p:nvSpPr>
        <p:spPr>
          <a:xfrm>
            <a:off x="165100" y="1973263"/>
            <a:ext cx="554038" cy="98583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>
            <a:extLst>
              <a:ext uri="{FF2B5EF4-FFF2-40B4-BE49-F238E27FC236}"/>
            </a:extLst>
          </p:cNvPr>
          <p:cNvSpPr/>
          <p:nvPr/>
        </p:nvSpPr>
        <p:spPr>
          <a:xfrm>
            <a:off x="165100" y="2959100"/>
            <a:ext cx="554038" cy="98583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>
            <a:extLst>
              <a:ext uri="{FF2B5EF4-FFF2-40B4-BE49-F238E27FC236}"/>
            </a:extLst>
          </p:cNvPr>
          <p:cNvSpPr/>
          <p:nvPr/>
        </p:nvSpPr>
        <p:spPr>
          <a:xfrm>
            <a:off x="165100" y="3944938"/>
            <a:ext cx="554038" cy="98742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>
            <a:extLst>
              <a:ext uri="{FF2B5EF4-FFF2-40B4-BE49-F238E27FC236}"/>
            </a:extLst>
          </p:cNvPr>
          <p:cNvSpPr/>
          <p:nvPr/>
        </p:nvSpPr>
        <p:spPr>
          <a:xfrm>
            <a:off x="165100" y="4932363"/>
            <a:ext cx="554038" cy="98583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>
            <a:extLst>
              <a:ext uri="{FF2B5EF4-FFF2-40B4-BE49-F238E27FC236}"/>
            </a:extLst>
          </p:cNvPr>
          <p:cNvSpPr/>
          <p:nvPr/>
        </p:nvSpPr>
        <p:spPr>
          <a:xfrm>
            <a:off x="165100" y="5918200"/>
            <a:ext cx="554038" cy="9398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416" name="TextBox 12"/>
          <p:cNvSpPr txBox="1">
            <a:spLocks noChangeArrowheads="1"/>
          </p:cNvSpPr>
          <p:nvPr/>
        </p:nvSpPr>
        <p:spPr bwMode="auto">
          <a:xfrm>
            <a:off x="49213" y="3827463"/>
            <a:ext cx="7588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72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5</a:t>
            </a:r>
            <a:endParaRPr lang="en-US" sz="72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17417" name="TextBox 22"/>
          <p:cNvSpPr txBox="1">
            <a:spLocks noChangeArrowheads="1"/>
          </p:cNvSpPr>
          <p:nvPr/>
        </p:nvSpPr>
        <p:spPr bwMode="auto">
          <a:xfrm>
            <a:off x="1493838" y="192088"/>
            <a:ext cx="51784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ts val="8775"/>
              </a:lnSpc>
            </a:pPr>
            <a:r>
              <a:rPr lang="ru-RU" sz="4000" b="1">
                <a:latin typeface="Montserrat"/>
              </a:rPr>
              <a:t>КОНКУРЕНТЫ</a:t>
            </a:r>
          </a:p>
        </p:txBody>
      </p:sp>
      <p:sp>
        <p:nvSpPr>
          <p:cNvPr id="17419" name="TextBox 2"/>
          <p:cNvSpPr txBox="1">
            <a:spLocks noChangeArrowheads="1"/>
          </p:cNvSpPr>
          <p:nvPr/>
        </p:nvSpPr>
        <p:spPr bwMode="auto">
          <a:xfrm>
            <a:off x="1185863" y="1820863"/>
            <a:ext cx="42449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Calibri Light" pitchFamily="34" charset="0"/>
              <a:buAutoNum type="arabicPeriod"/>
            </a:pPr>
            <a:r>
              <a:rPr lang="ru-RU">
                <a:solidFill>
                  <a:srgbClr val="000000"/>
                </a:solidFill>
                <a:latin typeface="Montserrat"/>
              </a:rPr>
              <a:t>Wildbook</a:t>
            </a:r>
            <a:r>
              <a:rPr lang="ru-RU">
                <a:solidFill>
                  <a:srgbClr val="333333"/>
                </a:solidFill>
                <a:latin typeface="Montserrat"/>
              </a:rPr>
              <a:t>;</a:t>
            </a:r>
            <a:endParaRPr lang="ru-RU">
              <a:solidFill>
                <a:srgbClr val="000000"/>
              </a:solidFill>
              <a:latin typeface="Montserrat"/>
            </a:endParaRPr>
          </a:p>
          <a:p>
            <a:pPr>
              <a:buFont typeface="Calibri Light" pitchFamily="34" charset="0"/>
              <a:buAutoNum type="arabicPeriod"/>
            </a:pPr>
            <a:r>
              <a:rPr lang="ru-RU">
                <a:solidFill>
                  <a:srgbClr val="000000"/>
                </a:solidFill>
                <a:latin typeface="Montserrat"/>
              </a:rPr>
              <a:t>Wildlife Insights</a:t>
            </a:r>
            <a:r>
              <a:rPr lang="ru-RU">
                <a:solidFill>
                  <a:srgbClr val="333333"/>
                </a:solidFill>
                <a:latin typeface="Montserrat"/>
              </a:rPr>
              <a:t>;</a:t>
            </a:r>
            <a:endParaRPr lang="ru-RU">
              <a:solidFill>
                <a:srgbClr val="000000"/>
              </a:solidFill>
              <a:latin typeface="Montserrat"/>
            </a:endParaRPr>
          </a:p>
          <a:p>
            <a:pPr>
              <a:buFont typeface="Calibri Light" pitchFamily="34" charset="0"/>
              <a:buAutoNum type="arabicPeriod"/>
            </a:pPr>
            <a:r>
              <a:rPr lang="ru-RU">
                <a:solidFill>
                  <a:srgbClr val="333333"/>
                </a:solidFill>
                <a:latin typeface="Montserrat"/>
              </a:rPr>
              <a:t>Where’s the Bear;</a:t>
            </a:r>
          </a:p>
          <a:p>
            <a:pPr>
              <a:buFont typeface="Calibri Light" pitchFamily="34" charset="0"/>
              <a:buAutoNum type="arabicPeriod"/>
            </a:pPr>
            <a:r>
              <a:rPr lang="ru-RU">
                <a:solidFill>
                  <a:srgbClr val="333333"/>
                </a:solidFill>
                <a:latin typeface="Montserrat"/>
              </a:rPr>
              <a:t>ГИС-технологии;</a:t>
            </a:r>
          </a:p>
          <a:p>
            <a:pPr>
              <a:buFont typeface="Calibri Light" pitchFamily="34" charset="0"/>
              <a:buAutoNum type="arabicPeriod"/>
            </a:pPr>
            <a:r>
              <a:rPr lang="ru-RU">
                <a:solidFill>
                  <a:srgbClr val="333333"/>
                </a:solidFill>
                <a:latin typeface="Montserrat"/>
              </a:rPr>
              <a:t>GPS-телеметрия.</a:t>
            </a:r>
          </a:p>
          <a:p>
            <a:endParaRPr lang="ru-RU">
              <a:latin typeface="Montserrat"/>
            </a:endParaRPr>
          </a:p>
        </p:txBody>
      </p:sp>
      <p:graphicFrame>
        <p:nvGraphicFramePr>
          <p:cNvPr id="17439" name="Group 31"/>
          <p:cNvGraphicFramePr>
            <a:graphicFrameLocks noGrp="1"/>
          </p:cNvGraphicFramePr>
          <p:nvPr/>
        </p:nvGraphicFramePr>
        <p:xfrm>
          <a:off x="6477000" y="2389188"/>
          <a:ext cx="5051425" cy="3111500"/>
        </p:xfrm>
        <a:graphic>
          <a:graphicData uri="http://schemas.openxmlformats.org/drawingml/2006/table">
            <a:tbl>
              <a:tblPr/>
              <a:tblGrid>
                <a:gridCol w="5051425"/>
              </a:tblGrid>
              <a:tr h="21463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pitchFamily="34" charset="0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tserrat"/>
                          <a:cs typeface="Arial" charset="0"/>
                        </a:rPr>
                        <a:t> Возможность подстроить алгоритм под изменения данных о животных (гибкость программы).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pitchFamily="34" charset="0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tserrat"/>
                          <a:cs typeface="Arial" charset="0"/>
                        </a:rPr>
                        <a:t>Российская разработка.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pitchFamily="34" charset="0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tserrat"/>
                          <a:cs typeface="Arial" charset="0"/>
                        </a:rPr>
                        <a:t> Доступ предоставляется только для научных организаций (гарантия от псевдонаучных данных).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pitchFamily="34" charset="0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tserrat"/>
                          <a:cs typeface="Arial" charset="0"/>
                        </a:rPr>
                        <a:t>Возможность применения в различных ООПТ;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pitchFamily="34" charset="0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tserrat"/>
                          <a:cs typeface="Arial" charset="0"/>
                        </a:rPr>
                        <a:t>Возможность применения для мониторинга различных видов рогатых животных.</a:t>
                      </a:r>
                    </a:p>
                  </a:txBody>
                  <a:tcPr marL="68580" marR="6858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26" name="Rectangle 2"/>
          <p:cNvSpPr>
            <a:spLocks noChangeArrowheads="1"/>
          </p:cNvSpPr>
          <p:nvPr/>
        </p:nvSpPr>
        <p:spPr bwMode="auto">
          <a:xfrm>
            <a:off x="5430838" y="4335463"/>
            <a:ext cx="3425666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17430" name="TextBox 19"/>
          <p:cNvSpPr txBox="1">
            <a:spLocks noChangeArrowheads="1"/>
          </p:cNvSpPr>
          <p:nvPr/>
        </p:nvSpPr>
        <p:spPr bwMode="auto">
          <a:xfrm>
            <a:off x="6477000" y="1820863"/>
            <a:ext cx="5643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ru-RU" sz="2000" b="1">
                <a:solidFill>
                  <a:srgbClr val="000000"/>
                </a:solidFill>
                <a:latin typeface="Montserrat"/>
              </a:rPr>
              <a:t>Конкурентные преимущества</a:t>
            </a:r>
            <a:endParaRPr lang="en-US" sz="2000" b="1">
              <a:solidFill>
                <a:srgbClr val="000000"/>
              </a:solidFill>
              <a:latin typeface="Montserrat"/>
            </a:endParaRPr>
          </a:p>
        </p:txBody>
      </p:sp>
      <p:pic>
        <p:nvPicPr>
          <p:cNvPr id="17432" name="Picture 24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5863" y="3827463"/>
            <a:ext cx="4914900" cy="2762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/>
            </a:extLst>
          </p:cNvPr>
          <p:cNvSpPr/>
          <p:nvPr/>
        </p:nvSpPr>
        <p:spPr>
          <a:xfrm>
            <a:off x="165100" y="0"/>
            <a:ext cx="554038" cy="98583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>
            <a:extLst>
              <a:ext uri="{FF2B5EF4-FFF2-40B4-BE49-F238E27FC236}"/>
            </a:extLst>
          </p:cNvPr>
          <p:cNvSpPr/>
          <p:nvPr/>
        </p:nvSpPr>
        <p:spPr>
          <a:xfrm>
            <a:off x="165100" y="985838"/>
            <a:ext cx="554038" cy="98742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>
            <a:extLst>
              <a:ext uri="{FF2B5EF4-FFF2-40B4-BE49-F238E27FC236}"/>
            </a:extLst>
          </p:cNvPr>
          <p:cNvSpPr/>
          <p:nvPr/>
        </p:nvSpPr>
        <p:spPr>
          <a:xfrm>
            <a:off x="165100" y="1973263"/>
            <a:ext cx="554038" cy="98583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>
            <a:extLst>
              <a:ext uri="{FF2B5EF4-FFF2-40B4-BE49-F238E27FC236}"/>
            </a:extLst>
          </p:cNvPr>
          <p:cNvSpPr/>
          <p:nvPr/>
        </p:nvSpPr>
        <p:spPr>
          <a:xfrm>
            <a:off x="165100" y="2959100"/>
            <a:ext cx="554038" cy="98583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>
            <a:extLst>
              <a:ext uri="{FF2B5EF4-FFF2-40B4-BE49-F238E27FC236}"/>
            </a:extLst>
          </p:cNvPr>
          <p:cNvSpPr/>
          <p:nvPr/>
        </p:nvSpPr>
        <p:spPr>
          <a:xfrm>
            <a:off x="165100" y="3944938"/>
            <a:ext cx="554038" cy="98742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>
            <a:extLst>
              <a:ext uri="{FF2B5EF4-FFF2-40B4-BE49-F238E27FC236}"/>
            </a:extLst>
          </p:cNvPr>
          <p:cNvSpPr/>
          <p:nvPr/>
        </p:nvSpPr>
        <p:spPr>
          <a:xfrm>
            <a:off x="165100" y="4932363"/>
            <a:ext cx="554038" cy="98583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>
            <a:extLst>
              <a:ext uri="{FF2B5EF4-FFF2-40B4-BE49-F238E27FC236}"/>
            </a:extLst>
          </p:cNvPr>
          <p:cNvSpPr/>
          <p:nvPr/>
        </p:nvSpPr>
        <p:spPr>
          <a:xfrm>
            <a:off x="165100" y="5918200"/>
            <a:ext cx="554038" cy="9398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440" name="TextBox 20"/>
          <p:cNvSpPr txBox="1">
            <a:spLocks noChangeArrowheads="1"/>
          </p:cNvSpPr>
          <p:nvPr/>
        </p:nvSpPr>
        <p:spPr bwMode="auto">
          <a:xfrm>
            <a:off x="46038" y="4799013"/>
            <a:ext cx="7905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72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6</a:t>
            </a:r>
            <a:endParaRPr lang="en-US" sz="72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18441" name="TextBox 22"/>
          <p:cNvSpPr txBox="1">
            <a:spLocks noChangeArrowheads="1"/>
          </p:cNvSpPr>
          <p:nvPr/>
        </p:nvSpPr>
        <p:spPr bwMode="auto">
          <a:xfrm>
            <a:off x="1589088" y="396875"/>
            <a:ext cx="9356725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ts val="8775"/>
              </a:lnSpc>
            </a:pPr>
            <a:r>
              <a:rPr lang="ru-RU" sz="4000" b="1">
                <a:latin typeface="Montserrat"/>
              </a:rPr>
              <a:t>КАЛЕНДАРНЫЙ ПЛАН</a:t>
            </a:r>
          </a:p>
        </p:txBody>
      </p:sp>
      <p:sp>
        <p:nvSpPr>
          <p:cNvPr id="18442" name="TextBox 23"/>
          <p:cNvSpPr txBox="1">
            <a:spLocks noChangeArrowheads="1"/>
          </p:cNvSpPr>
          <p:nvPr/>
        </p:nvSpPr>
        <p:spPr bwMode="auto">
          <a:xfrm>
            <a:off x="1393825" y="1973263"/>
            <a:ext cx="10028238" cy="384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ru-RU" b="1"/>
              <a:t>Этап </a:t>
            </a:r>
            <a:r>
              <a:rPr lang="en-US" b="1"/>
              <a:t>I</a:t>
            </a:r>
          </a:p>
          <a:p>
            <a:r>
              <a:rPr lang="ru-RU" b="1"/>
              <a:t>накопление материала, тестирование способов фото и видео фиксации, отработка полного алгоритма использования на базе одного парка, подтверждение эффективности работы с программой. </a:t>
            </a:r>
          </a:p>
          <a:p>
            <a:r>
              <a:rPr lang="ru-RU" b="1"/>
              <a:t>Продолжительность 2024-2025 год</a:t>
            </a:r>
          </a:p>
          <a:p>
            <a:endParaRPr lang="ru-RU" b="1"/>
          </a:p>
          <a:p>
            <a:r>
              <a:rPr lang="ru-RU" b="1"/>
              <a:t>Этап </a:t>
            </a:r>
            <a:r>
              <a:rPr lang="en-US" b="1"/>
              <a:t>II</a:t>
            </a:r>
            <a:endParaRPr lang="ru-RU"/>
          </a:p>
          <a:p>
            <a:r>
              <a:rPr lang="ru-RU" b="1"/>
              <a:t>масштабирование решения на пользовательскую базу, улучшение продукта, создание системы использования данных с разных организаций. </a:t>
            </a:r>
          </a:p>
          <a:p>
            <a:r>
              <a:rPr lang="ru-RU" b="1"/>
              <a:t>Продолжительность 2025-2026 год</a:t>
            </a:r>
          </a:p>
          <a:p>
            <a:endParaRPr lang="ru-RU" b="1"/>
          </a:p>
          <a:p>
            <a:endParaRPr lang="ru-RU" b="1"/>
          </a:p>
          <a:p>
            <a:r>
              <a:rPr lang="ru-RU" b="1"/>
              <a:t>Этап </a:t>
            </a:r>
            <a:r>
              <a:rPr lang="en-US" b="1"/>
              <a:t>III</a:t>
            </a:r>
            <a:endParaRPr lang="ru-RU"/>
          </a:p>
          <a:p>
            <a:r>
              <a:rPr lang="ru-RU" b="1"/>
              <a:t>Долгосрочные цели (3-5 лет): выход на смежные рынки (фермерские хозяйства).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/>
            </a:extLst>
          </p:cNvPr>
          <p:cNvSpPr/>
          <p:nvPr/>
        </p:nvSpPr>
        <p:spPr>
          <a:xfrm>
            <a:off x="165100" y="0"/>
            <a:ext cx="554038" cy="98583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>
            <a:extLst>
              <a:ext uri="{FF2B5EF4-FFF2-40B4-BE49-F238E27FC236}"/>
            </a:extLst>
          </p:cNvPr>
          <p:cNvSpPr/>
          <p:nvPr/>
        </p:nvSpPr>
        <p:spPr>
          <a:xfrm>
            <a:off x="165100" y="985838"/>
            <a:ext cx="554038" cy="98742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>
            <a:extLst>
              <a:ext uri="{FF2B5EF4-FFF2-40B4-BE49-F238E27FC236}"/>
            </a:extLst>
          </p:cNvPr>
          <p:cNvSpPr/>
          <p:nvPr/>
        </p:nvSpPr>
        <p:spPr>
          <a:xfrm>
            <a:off x="165100" y="1973263"/>
            <a:ext cx="554038" cy="98583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>
            <a:extLst>
              <a:ext uri="{FF2B5EF4-FFF2-40B4-BE49-F238E27FC236}"/>
            </a:extLst>
          </p:cNvPr>
          <p:cNvSpPr/>
          <p:nvPr/>
        </p:nvSpPr>
        <p:spPr>
          <a:xfrm>
            <a:off x="165100" y="2959100"/>
            <a:ext cx="554038" cy="98583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>
            <a:extLst>
              <a:ext uri="{FF2B5EF4-FFF2-40B4-BE49-F238E27FC236}"/>
            </a:extLst>
          </p:cNvPr>
          <p:cNvSpPr/>
          <p:nvPr/>
        </p:nvSpPr>
        <p:spPr>
          <a:xfrm>
            <a:off x="165100" y="3944938"/>
            <a:ext cx="554038" cy="98742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>
            <a:extLst>
              <a:ext uri="{FF2B5EF4-FFF2-40B4-BE49-F238E27FC236}"/>
            </a:extLst>
          </p:cNvPr>
          <p:cNvSpPr/>
          <p:nvPr/>
        </p:nvSpPr>
        <p:spPr>
          <a:xfrm>
            <a:off x="165100" y="4932363"/>
            <a:ext cx="554038" cy="98583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>
            <a:extLst>
              <a:ext uri="{FF2B5EF4-FFF2-40B4-BE49-F238E27FC236}"/>
            </a:extLst>
          </p:cNvPr>
          <p:cNvSpPr/>
          <p:nvPr/>
        </p:nvSpPr>
        <p:spPr>
          <a:xfrm>
            <a:off x="165100" y="5918200"/>
            <a:ext cx="554038" cy="9398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464" name="TextBox 21"/>
          <p:cNvSpPr txBox="1">
            <a:spLocks noChangeArrowheads="1"/>
          </p:cNvSpPr>
          <p:nvPr/>
        </p:nvSpPr>
        <p:spPr bwMode="auto">
          <a:xfrm>
            <a:off x="68263" y="5786438"/>
            <a:ext cx="7477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72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7</a:t>
            </a:r>
            <a:endParaRPr lang="en-US" sz="72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19465" name="TextBox 37"/>
          <p:cNvSpPr txBox="1">
            <a:spLocks noChangeArrowheads="1"/>
          </p:cNvSpPr>
          <p:nvPr/>
        </p:nvSpPr>
        <p:spPr bwMode="auto">
          <a:xfrm>
            <a:off x="1917700" y="614363"/>
            <a:ext cx="74009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ts val="8775"/>
              </a:lnSpc>
            </a:pPr>
            <a:r>
              <a:rPr lang="ru-RU" sz="4000" b="1">
                <a:latin typeface="Montserrat"/>
              </a:rPr>
              <a:t>КОМАНДА ПРОЕКТА</a:t>
            </a:r>
            <a:endParaRPr lang="en-US" sz="4000" b="1">
              <a:latin typeface="Montserrat"/>
            </a:endParaRPr>
          </a:p>
        </p:txBody>
      </p:sp>
      <p:sp>
        <p:nvSpPr>
          <p:cNvPr id="19475" name="TextBox 31"/>
          <p:cNvSpPr txBox="1">
            <a:spLocks noChangeArrowheads="1"/>
          </p:cNvSpPr>
          <p:nvPr/>
        </p:nvSpPr>
        <p:spPr bwMode="auto">
          <a:xfrm>
            <a:off x="1343025" y="4814888"/>
            <a:ext cx="139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Гурова Яна</a:t>
            </a:r>
          </a:p>
        </p:txBody>
      </p:sp>
      <p:sp>
        <p:nvSpPr>
          <p:cNvPr id="19476" name="TextBox 32"/>
          <p:cNvSpPr txBox="1">
            <a:spLocks noChangeArrowheads="1"/>
          </p:cNvSpPr>
          <p:nvPr/>
        </p:nvSpPr>
        <p:spPr bwMode="auto">
          <a:xfrm>
            <a:off x="6453188" y="4781550"/>
            <a:ext cx="2212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Степанова Марина</a:t>
            </a:r>
          </a:p>
        </p:txBody>
      </p:sp>
      <p:sp>
        <p:nvSpPr>
          <p:cNvPr id="19477" name="TextBox 33"/>
          <p:cNvSpPr txBox="1">
            <a:spLocks noChangeArrowheads="1"/>
          </p:cNvSpPr>
          <p:nvPr/>
        </p:nvSpPr>
        <p:spPr bwMode="auto">
          <a:xfrm>
            <a:off x="9291638" y="4781550"/>
            <a:ext cx="2470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Рогуленко Александр</a:t>
            </a:r>
          </a:p>
        </p:txBody>
      </p:sp>
      <p:sp>
        <p:nvSpPr>
          <p:cNvPr id="19479" name="TextBox 35"/>
          <p:cNvSpPr txBox="1">
            <a:spLocks noChangeArrowheads="1"/>
          </p:cNvSpPr>
          <p:nvPr/>
        </p:nvSpPr>
        <p:spPr bwMode="auto">
          <a:xfrm>
            <a:off x="1314450" y="5184775"/>
            <a:ext cx="2471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Лидер проекта, 4 курс</a:t>
            </a:r>
          </a:p>
        </p:txBody>
      </p:sp>
      <p:sp>
        <p:nvSpPr>
          <p:cNvPr id="19481" name="TextBox 37"/>
          <p:cNvSpPr txBox="1">
            <a:spLocks noChangeArrowheads="1"/>
          </p:cNvSpPr>
          <p:nvPr/>
        </p:nvSpPr>
        <p:spPr bwMode="auto">
          <a:xfrm>
            <a:off x="9318625" y="5121275"/>
            <a:ext cx="2347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Зоолог парка «Угра»</a:t>
            </a:r>
          </a:p>
        </p:txBody>
      </p:sp>
      <p:sp>
        <p:nvSpPr>
          <p:cNvPr id="19483" name="TextBox 39"/>
          <p:cNvSpPr txBox="1">
            <a:spLocks noChangeArrowheads="1"/>
          </p:cNvSpPr>
          <p:nvPr/>
        </p:nvSpPr>
        <p:spPr bwMode="auto">
          <a:xfrm>
            <a:off x="1314450" y="5554663"/>
            <a:ext cx="20177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Lieder ID</a:t>
            </a:r>
            <a:r>
              <a:rPr lang="ru-RU">
                <a:latin typeface="Calibri" pitchFamily="34" charset="0"/>
              </a:rPr>
              <a:t> </a:t>
            </a:r>
            <a:r>
              <a:rPr lang="ru-RU"/>
              <a:t>2549214 </a:t>
            </a:r>
          </a:p>
        </p:txBody>
      </p:sp>
      <p:sp>
        <p:nvSpPr>
          <p:cNvPr id="19484" name="TextBox 40"/>
          <p:cNvSpPr txBox="1">
            <a:spLocks noChangeArrowheads="1"/>
          </p:cNvSpPr>
          <p:nvPr/>
        </p:nvSpPr>
        <p:spPr bwMode="auto">
          <a:xfrm>
            <a:off x="6469063" y="5487988"/>
            <a:ext cx="20177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Lieder ID</a:t>
            </a:r>
            <a:r>
              <a:rPr lang="ru-RU">
                <a:latin typeface="Calibri" pitchFamily="34" charset="0"/>
              </a:rPr>
              <a:t> </a:t>
            </a:r>
            <a:r>
              <a:rPr lang="ru-RU"/>
              <a:t>2352265 </a:t>
            </a:r>
          </a:p>
        </p:txBody>
      </p:sp>
      <p:sp>
        <p:nvSpPr>
          <p:cNvPr id="19487" name="AutoShape 31" descr="Мария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19489" name="AutoShape 33" descr="Мария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19491" name="AutoShape 35" descr="db333ed9-2ea7-49be-99ba-2c1b743b6bc3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19493" name="Picture 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5263" y="2057400"/>
            <a:ext cx="2120900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94" name="Picture 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91638" y="1973263"/>
            <a:ext cx="2146300" cy="238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96" name="AutoShape 40" descr="56f9fdac-4f2f-411f-a66f-b4267d1a0054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19498" name="AutoShape 42" descr="56f9fdac-4f2f-411f-a66f-b4267d1a0054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19500" name="AutoShape 44" descr="56f9fdac-4f2f-411f-a66f-b4267d1a0054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19501" name="Picture 4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43025" y="2008188"/>
            <a:ext cx="218122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502" name="Picture 4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2713" y="2039938"/>
            <a:ext cx="2325687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503" name="Rectangle 47"/>
          <p:cNvSpPr>
            <a:spLocks noChangeArrowheads="1"/>
          </p:cNvSpPr>
          <p:nvPr/>
        </p:nvSpPr>
        <p:spPr bwMode="auto">
          <a:xfrm>
            <a:off x="6469063" y="5121275"/>
            <a:ext cx="2498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/>
              <a:t>Преподаватель РБТУ</a:t>
            </a:r>
          </a:p>
        </p:txBody>
      </p:sp>
      <p:sp>
        <p:nvSpPr>
          <p:cNvPr id="19504" name="TextBox 40"/>
          <p:cNvSpPr txBox="1">
            <a:spLocks noChangeArrowheads="1"/>
          </p:cNvSpPr>
          <p:nvPr/>
        </p:nvSpPr>
        <p:spPr bwMode="auto">
          <a:xfrm>
            <a:off x="9318625" y="5487988"/>
            <a:ext cx="2081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Lieder ID</a:t>
            </a:r>
            <a:r>
              <a:rPr lang="ru-RU">
                <a:latin typeface="Calibri" pitchFamily="34" charset="0"/>
              </a:rPr>
              <a:t> </a:t>
            </a:r>
            <a:r>
              <a:rPr lang="ru-RU"/>
              <a:t>6564982  </a:t>
            </a:r>
          </a:p>
        </p:txBody>
      </p:sp>
      <p:sp>
        <p:nvSpPr>
          <p:cNvPr id="19505" name="TextBox 31"/>
          <p:cNvSpPr txBox="1">
            <a:spLocks noChangeArrowheads="1"/>
          </p:cNvSpPr>
          <p:nvPr/>
        </p:nvSpPr>
        <p:spPr bwMode="auto">
          <a:xfrm>
            <a:off x="4086225" y="4818063"/>
            <a:ext cx="7254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Илья</a:t>
            </a:r>
          </a:p>
        </p:txBody>
      </p:sp>
      <p:sp>
        <p:nvSpPr>
          <p:cNvPr id="19506" name="TextBox 31"/>
          <p:cNvSpPr txBox="1">
            <a:spLocks noChangeArrowheads="1"/>
          </p:cNvSpPr>
          <p:nvPr/>
        </p:nvSpPr>
        <p:spPr bwMode="auto">
          <a:xfrm>
            <a:off x="4086225" y="5487988"/>
            <a:ext cx="15605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программист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358</Words>
  <Application>Microsoft Office PowerPoint</Application>
  <PresentationFormat>Произвольный</PresentationFormat>
  <Paragraphs>72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Calibri</vt:lpstr>
      <vt:lpstr>Arial</vt:lpstr>
      <vt:lpstr>Calibri Light</vt:lpstr>
      <vt:lpstr>Montserrat</vt:lpstr>
      <vt:lpstr>Montserrat SemiBold</vt:lpstr>
      <vt:lpstr>Gotham Pro Medium</vt:lpstr>
      <vt:lpstr>Open Sans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Груздев</dc:creator>
  <cp:lastModifiedBy>Microsoft Office</cp:lastModifiedBy>
  <cp:revision>26</cp:revision>
  <dcterms:created xsi:type="dcterms:W3CDTF">2023-10-28T09:28:14Z</dcterms:created>
  <dcterms:modified xsi:type="dcterms:W3CDTF">2024-12-09T15:04:36Z</dcterms:modified>
</cp:coreProperties>
</file>