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7" r:id="rId2"/>
    <p:sldMasterId id="2147483652" r:id="rId3"/>
  </p:sldMasterIdLst>
  <p:notesMasterIdLst>
    <p:notesMasterId r:id="rId20"/>
  </p:notesMasterIdLst>
  <p:sldIdLst>
    <p:sldId id="415" r:id="rId4"/>
    <p:sldId id="408" r:id="rId5"/>
    <p:sldId id="416" r:id="rId6"/>
    <p:sldId id="422" r:id="rId7"/>
    <p:sldId id="411" r:id="rId8"/>
    <p:sldId id="420" r:id="rId9"/>
    <p:sldId id="402" r:id="rId10"/>
    <p:sldId id="405" r:id="rId11"/>
    <p:sldId id="392" r:id="rId12"/>
    <p:sldId id="410" r:id="rId13"/>
    <p:sldId id="421" r:id="rId14"/>
    <p:sldId id="412" r:id="rId15"/>
    <p:sldId id="413" r:id="rId16"/>
    <p:sldId id="414" r:id="rId17"/>
    <p:sldId id="409" r:id="rId18"/>
    <p:sldId id="3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0" userDrawn="1">
          <p15:clr>
            <a:srgbClr val="A4A3A4"/>
          </p15:clr>
        </p15:guide>
        <p15:guide id="2" pos="7333" userDrawn="1">
          <p15:clr>
            <a:srgbClr val="A4A3A4"/>
          </p15:clr>
        </p15:guide>
        <p15:guide id="3" orient="horz" pos="2772" userDrawn="1">
          <p15:clr>
            <a:srgbClr val="A4A3A4"/>
          </p15:clr>
        </p15:guide>
        <p15:guide id="4" pos="5201" userDrawn="1">
          <p15:clr>
            <a:srgbClr val="A4A3A4"/>
          </p15:clr>
        </p15:guide>
        <p15:guide id="5" pos="7582" userDrawn="1">
          <p15:clr>
            <a:srgbClr val="A4A3A4"/>
          </p15:clr>
        </p15:guide>
        <p15:guide id="6" pos="211" userDrawn="1">
          <p15:clr>
            <a:srgbClr val="A4A3A4"/>
          </p15:clr>
        </p15:guide>
        <p15:guide id="7" orient="horz" pos="777" userDrawn="1">
          <p15:clr>
            <a:srgbClr val="A4A3A4"/>
          </p15:clr>
        </p15:guide>
        <p15:guide id="8" pos="6516" userDrawn="1">
          <p15:clr>
            <a:srgbClr val="A4A3A4"/>
          </p15:clr>
        </p15:guide>
        <p15:guide id="9" pos="1073" userDrawn="1">
          <p15:clr>
            <a:srgbClr val="A4A3A4"/>
          </p15:clr>
        </p15:guide>
        <p15:guide id="10" pos="4498" userDrawn="1">
          <p15:clr>
            <a:srgbClr val="A4A3A4"/>
          </p15:clr>
        </p15:guide>
        <p15:guide id="11" orient="horz" pos="5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01FF"/>
    <a:srgbClr val="8D00FE"/>
    <a:srgbClr val="FC5252"/>
    <a:srgbClr val="FE4F4F"/>
    <a:srgbClr val="FE5B5B"/>
    <a:srgbClr val="9D00FF"/>
    <a:srgbClr val="E7E8ED"/>
    <a:srgbClr val="FF4A47"/>
    <a:srgbClr val="FCAF17"/>
    <a:srgbClr val="FF4C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88" autoAdjust="0"/>
    <p:restoredTop sz="94660"/>
  </p:normalViewPr>
  <p:slideViewPr>
    <p:cSldViewPr snapToGrid="0">
      <p:cViewPr>
        <p:scale>
          <a:sx n="50" d="100"/>
          <a:sy n="50" d="100"/>
        </p:scale>
        <p:origin x="2424" y="960"/>
      </p:cViewPr>
      <p:guideLst>
        <p:guide orient="horz" pos="3430"/>
        <p:guide pos="7333"/>
        <p:guide orient="horz" pos="2772"/>
        <p:guide pos="5201"/>
        <p:guide pos="7582"/>
        <p:guide pos="211"/>
        <p:guide orient="horz" pos="777"/>
        <p:guide pos="6516"/>
        <p:guide pos="1073"/>
        <p:guide pos="4498"/>
        <p:guide orient="horz" pos="5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aguta\Downloads\Diagramm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[Diagrammy.xlsx]Лист1!$A$4</c:f>
              <c:strCache>
                <c:ptCount val="1"/>
                <c:pt idx="0">
                  <c:v>2019 год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 prstMaterial="metal"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[Diagrammy.xlsx]Лист1!$B$4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C8-43E2-8ADF-A0FDF70B5B60}"/>
            </c:ext>
          </c:extLst>
        </c:ser>
        <c:ser>
          <c:idx val="1"/>
          <c:order val="1"/>
          <c:tx>
            <c:strRef>
              <c:f>[Diagrammy.xlsx]Лист1!$A$5</c:f>
              <c:strCache>
                <c:ptCount val="1"/>
                <c:pt idx="0">
                  <c:v>2021 год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 prstMaterial="metal"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[Diagrammy.xlsx]Лист1!$B$5</c:f>
              <c:numCache>
                <c:formatCode>General</c:formatCode>
                <c:ptCount val="1"/>
                <c:pt idx="0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C8-43E2-8ADF-A0FDF70B5B60}"/>
            </c:ext>
          </c:extLst>
        </c:ser>
        <c:ser>
          <c:idx val="2"/>
          <c:order val="2"/>
          <c:tx>
            <c:strRef>
              <c:f>[Diagrammy.xlsx]Лист1!$A$6</c:f>
              <c:strCache>
                <c:ptCount val="1"/>
                <c:pt idx="0">
                  <c:v>2023 год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 prstMaterial="metal"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[Diagrammy.xlsx]Лист1!$B$6</c:f>
              <c:numCache>
                <c:formatCode>General</c:formatCode>
                <c:ptCount val="1"/>
                <c:pt idx="0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C8-43E2-8ADF-A0FDF70B5B6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506932352"/>
        <c:axId val="506924480"/>
        <c:axId val="0"/>
      </c:bar3DChart>
      <c:catAx>
        <c:axId val="5069323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06924480"/>
        <c:crosses val="autoZero"/>
        <c:auto val="1"/>
        <c:lblAlgn val="ctr"/>
        <c:lblOffset val="100"/>
        <c:noMultiLvlLbl val="0"/>
      </c:catAx>
      <c:valAx>
        <c:axId val="50692448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0693235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C2C98B-C43D-4AAD-BFE2-FB12DC5EA3DA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8BAA8BD-ECB8-4BA7-B41B-C8695D8A452F}">
      <dgm:prSet phldrT="[Текст]" custT="1"/>
      <dgm:spPr/>
      <dgm:t>
        <a:bodyPr/>
        <a:lstStyle/>
        <a:p>
          <a:r>
            <a:rPr lang="ru-RU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rPr>
            <a:t>Образовательные учреждения</a:t>
          </a:r>
          <a:endParaRPr lang="ru-RU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5BB93E-32E5-4444-9DAB-077A6912691B}" type="parTrans" cxnId="{1736C975-5A7C-4D49-9FB6-C059AA929AC9}">
      <dgm:prSet/>
      <dgm:spPr/>
      <dgm:t>
        <a:bodyPr/>
        <a:lstStyle/>
        <a:p>
          <a:endParaRPr lang="ru-RU"/>
        </a:p>
      </dgm:t>
    </dgm:pt>
    <dgm:pt modelId="{F6296033-994F-4E5F-B2BC-E681290E24CF}" type="sibTrans" cxnId="{1736C975-5A7C-4D49-9FB6-C059AA929AC9}">
      <dgm:prSet/>
      <dgm:spPr/>
      <dgm:t>
        <a:bodyPr/>
        <a:lstStyle/>
        <a:p>
          <a:endParaRPr lang="ru-RU"/>
        </a:p>
      </dgm:t>
    </dgm:pt>
    <dgm:pt modelId="{33A96CE9-569C-40EB-BB7D-1BC439780D7B}">
      <dgm:prSet phldrT="[Текст]" custT="1"/>
      <dgm:spPr/>
      <dgm:t>
        <a:bodyPr/>
        <a:lstStyle/>
        <a:p>
          <a:r>
            <a:rPr lang="ru-RU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rPr>
            <a:t>Реабилитационные центры</a:t>
          </a:r>
          <a:endParaRPr lang="ru-RU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6BA7AE-FF5B-44FA-96F6-D2C34AA29B4C}" type="parTrans" cxnId="{FF02EAFE-15B9-4831-9A0C-A44A760AF39D}">
      <dgm:prSet/>
      <dgm:spPr/>
      <dgm:t>
        <a:bodyPr/>
        <a:lstStyle/>
        <a:p>
          <a:endParaRPr lang="ru-RU"/>
        </a:p>
      </dgm:t>
    </dgm:pt>
    <dgm:pt modelId="{8A2F9A09-D2E2-4D79-88C5-0246551E62C4}" type="sibTrans" cxnId="{FF02EAFE-15B9-4831-9A0C-A44A760AF39D}">
      <dgm:prSet/>
      <dgm:spPr/>
      <dgm:t>
        <a:bodyPr/>
        <a:lstStyle/>
        <a:p>
          <a:endParaRPr lang="ru-RU"/>
        </a:p>
      </dgm:t>
    </dgm:pt>
    <dgm:pt modelId="{41FCD0A9-96AE-437C-A8D9-7FC93049F686}">
      <dgm:prSet phldrT="[Текст]" custT="1"/>
      <dgm:spPr/>
      <dgm:t>
        <a:bodyPr/>
        <a:lstStyle/>
        <a:p>
          <a:r>
            <a: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B2B</a:t>
          </a:r>
          <a:endParaRPr lang="ru-RU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631A07-BA67-4B1F-A933-9A0E2C1A6250}" type="sibTrans" cxnId="{010D3160-212D-407C-88D2-2037D53C43A6}">
      <dgm:prSet/>
      <dgm:spPr/>
      <dgm:t>
        <a:bodyPr/>
        <a:lstStyle/>
        <a:p>
          <a:endParaRPr lang="ru-RU"/>
        </a:p>
      </dgm:t>
    </dgm:pt>
    <dgm:pt modelId="{330954B0-9AF8-420B-868B-427B4BD5CD2D}" type="parTrans" cxnId="{010D3160-212D-407C-88D2-2037D53C43A6}">
      <dgm:prSet/>
      <dgm:spPr/>
      <dgm:t>
        <a:bodyPr/>
        <a:lstStyle/>
        <a:p>
          <a:endParaRPr lang="ru-RU"/>
        </a:p>
      </dgm:t>
    </dgm:pt>
    <dgm:pt modelId="{58676ABD-CF2D-4EF6-B0AA-CC1FABB3A527}">
      <dgm:prSet phldrT="[Текст]"/>
      <dgm:spPr/>
      <dgm:t>
        <a:bodyPr/>
        <a:lstStyle/>
        <a:p>
          <a:r>
            <a: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rPr>
            <a:t>Учебные заведения гражданской авиации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2107D65-0EF0-4675-ADEC-A5A7F54A405D}" type="parTrans" cxnId="{9A6AED0B-4CE4-4B9D-B96F-3F6BF5BAA2FD}">
      <dgm:prSet/>
      <dgm:spPr/>
      <dgm:t>
        <a:bodyPr/>
        <a:lstStyle/>
        <a:p>
          <a:endParaRPr lang="ru-RU"/>
        </a:p>
      </dgm:t>
    </dgm:pt>
    <dgm:pt modelId="{E025E3E5-7F9F-4D1F-BBCF-873CB6DA31D7}" type="sibTrans" cxnId="{9A6AED0B-4CE4-4B9D-B96F-3F6BF5BAA2FD}">
      <dgm:prSet/>
      <dgm:spPr/>
      <dgm:t>
        <a:bodyPr/>
        <a:lstStyle/>
        <a:p>
          <a:endParaRPr lang="ru-RU"/>
        </a:p>
      </dgm:t>
    </dgm:pt>
    <dgm:pt modelId="{B87EF70C-1800-4343-8F02-38E0D788691C}">
      <dgm:prSet phldrT="[Текст]"/>
      <dgm:spPr/>
      <dgm:t>
        <a:bodyPr/>
        <a:lstStyle/>
        <a:p>
          <a:r>
            <a: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Медицинские учреждения </a:t>
          </a:r>
        </a:p>
      </dgm:t>
    </dgm:pt>
    <dgm:pt modelId="{16C11FFA-D0FD-42B1-B108-F75D752F7AE5}" type="parTrans" cxnId="{7774EF13-1FD6-44AC-90CB-DF92B83ACDB9}">
      <dgm:prSet/>
      <dgm:spPr/>
      <dgm:t>
        <a:bodyPr/>
        <a:lstStyle/>
        <a:p>
          <a:endParaRPr lang="ru-RU"/>
        </a:p>
      </dgm:t>
    </dgm:pt>
    <dgm:pt modelId="{F70187C2-AEA5-4F13-BF01-340D0D63A3F0}" type="sibTrans" cxnId="{7774EF13-1FD6-44AC-90CB-DF92B83ACDB9}">
      <dgm:prSet/>
      <dgm:spPr/>
      <dgm:t>
        <a:bodyPr/>
        <a:lstStyle/>
        <a:p>
          <a:endParaRPr lang="ru-RU"/>
        </a:p>
      </dgm:t>
    </dgm:pt>
    <dgm:pt modelId="{3D6CAEBE-3DEE-4C04-B6A3-9EF7DBAC924A}">
      <dgm:prSet phldrT="[Текст]"/>
      <dgm:spPr/>
      <dgm:t>
        <a:bodyPr/>
        <a:lstStyle/>
        <a:p>
          <a:r>
            <a: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rPr>
            <a:t>Спортивные центры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E0B4092-E235-43E5-A03B-64315A23E7BF}" type="parTrans" cxnId="{47C86F4B-726B-4549-9E48-BA0A53A15B97}">
      <dgm:prSet/>
      <dgm:spPr/>
      <dgm:t>
        <a:bodyPr/>
        <a:lstStyle/>
        <a:p>
          <a:endParaRPr lang="ru-RU"/>
        </a:p>
      </dgm:t>
    </dgm:pt>
    <dgm:pt modelId="{2AAE560E-369D-4438-9630-09D97E6B9D45}" type="sibTrans" cxnId="{47C86F4B-726B-4549-9E48-BA0A53A15B97}">
      <dgm:prSet/>
      <dgm:spPr/>
      <dgm:t>
        <a:bodyPr/>
        <a:lstStyle/>
        <a:p>
          <a:endParaRPr lang="ru-RU"/>
        </a:p>
      </dgm:t>
    </dgm:pt>
    <dgm:pt modelId="{D0E9C944-C9E4-49B2-B325-B8969AD0837A}" type="pres">
      <dgm:prSet presAssocID="{2AC2C98B-C43D-4AAD-BFE2-FB12DC5EA3D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BCB569-3277-41AA-A441-7AEE4E148BF3}" type="pres">
      <dgm:prSet presAssocID="{41FCD0A9-96AE-437C-A8D9-7FC93049F686}" presName="centerShape" presStyleLbl="node0" presStyleIdx="0" presStyleCnt="1" custScaleX="134987" custScaleY="123986"/>
      <dgm:spPr/>
      <dgm:t>
        <a:bodyPr/>
        <a:lstStyle/>
        <a:p>
          <a:endParaRPr lang="ru-RU"/>
        </a:p>
      </dgm:t>
    </dgm:pt>
    <dgm:pt modelId="{BDED89B5-E002-460A-BE94-482CD501D43E}" type="pres">
      <dgm:prSet presAssocID="{1F5BB93E-32E5-4444-9DAB-077A6912691B}" presName="parTrans" presStyleLbl="sibTrans2D1" presStyleIdx="0" presStyleCnt="5"/>
      <dgm:spPr/>
      <dgm:t>
        <a:bodyPr/>
        <a:lstStyle/>
        <a:p>
          <a:endParaRPr lang="ru-RU"/>
        </a:p>
      </dgm:t>
    </dgm:pt>
    <dgm:pt modelId="{832BC2DD-10CA-4480-8A79-8CD2837D673F}" type="pres">
      <dgm:prSet presAssocID="{1F5BB93E-32E5-4444-9DAB-077A6912691B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82F5C608-AB78-45ED-B7B4-5A448148B6D8}" type="pres">
      <dgm:prSet presAssocID="{38BAA8BD-ECB8-4BA7-B41B-C8695D8A452F}" presName="node" presStyleLbl="node1" presStyleIdx="0" presStyleCnt="5" custScaleX="174096" custRadScaleRad="104897" custRadScaleInc="1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22C8A-88B6-4F43-889E-C9AB0C19FD91}" type="pres">
      <dgm:prSet presAssocID="{606BA7AE-FF5B-44FA-96F6-D2C34AA29B4C}" presName="parTrans" presStyleLbl="sibTrans2D1" presStyleIdx="1" presStyleCnt="5"/>
      <dgm:spPr/>
      <dgm:t>
        <a:bodyPr/>
        <a:lstStyle/>
        <a:p>
          <a:endParaRPr lang="ru-RU"/>
        </a:p>
      </dgm:t>
    </dgm:pt>
    <dgm:pt modelId="{CD0C40FC-F69B-4176-B4B3-4BBB74BB1F4B}" type="pres">
      <dgm:prSet presAssocID="{606BA7AE-FF5B-44FA-96F6-D2C34AA29B4C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3317DCC2-ED35-43A9-84AA-2B8E9ADAF73D}" type="pres">
      <dgm:prSet presAssocID="{33A96CE9-569C-40EB-BB7D-1BC439780D7B}" presName="node" presStyleLbl="node1" presStyleIdx="1" presStyleCnt="5" custScaleX="180637" custRadScaleRad="135074" custRadScaleInc="-79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D42982-D9DE-4C58-9466-64E658DB937F}" type="pres">
      <dgm:prSet presAssocID="{16C11FFA-D0FD-42B1-B108-F75D752F7AE5}" presName="parTrans" presStyleLbl="sibTrans2D1" presStyleIdx="2" presStyleCnt="5"/>
      <dgm:spPr/>
      <dgm:t>
        <a:bodyPr/>
        <a:lstStyle/>
        <a:p>
          <a:endParaRPr lang="ru-RU"/>
        </a:p>
      </dgm:t>
    </dgm:pt>
    <dgm:pt modelId="{D4FDC60A-18A8-4653-832D-B1DA3050330A}" type="pres">
      <dgm:prSet presAssocID="{16C11FFA-D0FD-42B1-B108-F75D752F7AE5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085E5E03-06BD-483C-BF7F-5623C04ED13F}" type="pres">
      <dgm:prSet presAssocID="{B87EF70C-1800-4343-8F02-38E0D788691C}" presName="node" presStyleLbl="node1" presStyleIdx="2" presStyleCnt="5" custScaleX="174094" custRadScaleRad="133130" custRadScaleInc="-567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9A7FE3-9A35-4E36-96AD-8632F82C365C}" type="pres">
      <dgm:prSet presAssocID="{BE0B4092-E235-43E5-A03B-64315A23E7BF}" presName="parTrans" presStyleLbl="sibTrans2D1" presStyleIdx="3" presStyleCnt="5"/>
      <dgm:spPr/>
      <dgm:t>
        <a:bodyPr/>
        <a:lstStyle/>
        <a:p>
          <a:endParaRPr lang="ru-RU"/>
        </a:p>
      </dgm:t>
    </dgm:pt>
    <dgm:pt modelId="{6EB30AC8-8E69-47EB-B909-F45101899048}" type="pres">
      <dgm:prSet presAssocID="{BE0B4092-E235-43E5-A03B-64315A23E7BF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24D71E8E-A7C3-4AF4-A7E5-D41A4F125C8F}" type="pres">
      <dgm:prSet presAssocID="{3D6CAEBE-3DEE-4C04-B6A3-9EF7DBAC924A}" presName="node" presStyleLbl="node1" presStyleIdx="3" presStyleCnt="5" custScaleX="155350" custRadScaleRad="124523" custRadScaleInc="510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97020C-05DA-4E92-9893-A1219B79A8CC}" type="pres">
      <dgm:prSet presAssocID="{52107D65-0EF0-4675-ADEC-A5A7F54A405D}" presName="parTrans" presStyleLbl="sibTrans2D1" presStyleIdx="4" presStyleCnt="5"/>
      <dgm:spPr/>
      <dgm:t>
        <a:bodyPr/>
        <a:lstStyle/>
        <a:p>
          <a:endParaRPr lang="ru-RU"/>
        </a:p>
      </dgm:t>
    </dgm:pt>
    <dgm:pt modelId="{FB94E1DA-5FEA-485F-B808-7E2ED93F33C4}" type="pres">
      <dgm:prSet presAssocID="{52107D65-0EF0-4675-ADEC-A5A7F54A405D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E5760AFC-A6FC-4BD7-941C-1A5F6C82DD64}" type="pres">
      <dgm:prSet presAssocID="{58676ABD-CF2D-4EF6-B0AA-CC1FABB3A527}" presName="node" presStyleLbl="node1" presStyleIdx="4" presStyleCnt="5" custScaleX="152896" custRadScaleRad="137414" custRadScaleInc="92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1624EE-0D90-4827-8D1C-CC0BDFFE0773}" type="presOf" srcId="{BE0B4092-E235-43E5-A03B-64315A23E7BF}" destId="{6EB30AC8-8E69-47EB-B909-F45101899048}" srcOrd="1" destOrd="0" presId="urn:microsoft.com/office/officeart/2005/8/layout/radial5"/>
    <dgm:cxn modelId="{726D64CB-AEC5-4FD4-89ED-4818E8BA2351}" type="presOf" srcId="{606BA7AE-FF5B-44FA-96F6-D2C34AA29B4C}" destId="{CD0C40FC-F69B-4176-B4B3-4BBB74BB1F4B}" srcOrd="1" destOrd="0" presId="urn:microsoft.com/office/officeart/2005/8/layout/radial5"/>
    <dgm:cxn modelId="{553ED1A4-48F9-40A1-9AB5-F3C127ACE108}" type="presOf" srcId="{3D6CAEBE-3DEE-4C04-B6A3-9EF7DBAC924A}" destId="{24D71E8E-A7C3-4AF4-A7E5-D41A4F125C8F}" srcOrd="0" destOrd="0" presId="urn:microsoft.com/office/officeart/2005/8/layout/radial5"/>
    <dgm:cxn modelId="{CFF2A199-61EC-4251-92F4-B4E1242E9FF3}" type="presOf" srcId="{33A96CE9-569C-40EB-BB7D-1BC439780D7B}" destId="{3317DCC2-ED35-43A9-84AA-2B8E9ADAF73D}" srcOrd="0" destOrd="0" presId="urn:microsoft.com/office/officeart/2005/8/layout/radial5"/>
    <dgm:cxn modelId="{1736C975-5A7C-4D49-9FB6-C059AA929AC9}" srcId="{41FCD0A9-96AE-437C-A8D9-7FC93049F686}" destId="{38BAA8BD-ECB8-4BA7-B41B-C8695D8A452F}" srcOrd="0" destOrd="0" parTransId="{1F5BB93E-32E5-4444-9DAB-077A6912691B}" sibTransId="{F6296033-994F-4E5F-B2BC-E681290E24CF}"/>
    <dgm:cxn modelId="{127E4279-DDB7-42A0-A95D-FF961E08A983}" type="presOf" srcId="{2AC2C98B-C43D-4AAD-BFE2-FB12DC5EA3DA}" destId="{D0E9C944-C9E4-49B2-B325-B8969AD0837A}" srcOrd="0" destOrd="0" presId="urn:microsoft.com/office/officeart/2005/8/layout/radial5"/>
    <dgm:cxn modelId="{161CD7A1-3A04-4593-9800-86A1B48DED21}" type="presOf" srcId="{1F5BB93E-32E5-4444-9DAB-077A6912691B}" destId="{BDED89B5-E002-460A-BE94-482CD501D43E}" srcOrd="0" destOrd="0" presId="urn:microsoft.com/office/officeart/2005/8/layout/radial5"/>
    <dgm:cxn modelId="{CF78500E-7AFC-4A55-B40F-2093380284AB}" type="presOf" srcId="{58676ABD-CF2D-4EF6-B0AA-CC1FABB3A527}" destId="{E5760AFC-A6FC-4BD7-941C-1A5F6C82DD64}" srcOrd="0" destOrd="0" presId="urn:microsoft.com/office/officeart/2005/8/layout/radial5"/>
    <dgm:cxn modelId="{069C1FE5-2141-4E9D-AFE0-21E99D3221E3}" type="presOf" srcId="{38BAA8BD-ECB8-4BA7-B41B-C8695D8A452F}" destId="{82F5C608-AB78-45ED-B7B4-5A448148B6D8}" srcOrd="0" destOrd="0" presId="urn:microsoft.com/office/officeart/2005/8/layout/radial5"/>
    <dgm:cxn modelId="{9B7CA8C4-D7A5-4DDC-BBDC-6ECD50EF0C27}" type="presOf" srcId="{16C11FFA-D0FD-42B1-B108-F75D752F7AE5}" destId="{C6D42982-D9DE-4C58-9466-64E658DB937F}" srcOrd="0" destOrd="0" presId="urn:microsoft.com/office/officeart/2005/8/layout/radial5"/>
    <dgm:cxn modelId="{9A6AED0B-4CE4-4B9D-B96F-3F6BF5BAA2FD}" srcId="{41FCD0A9-96AE-437C-A8D9-7FC93049F686}" destId="{58676ABD-CF2D-4EF6-B0AA-CC1FABB3A527}" srcOrd="4" destOrd="0" parTransId="{52107D65-0EF0-4675-ADEC-A5A7F54A405D}" sibTransId="{E025E3E5-7F9F-4D1F-BBCF-873CB6DA31D7}"/>
    <dgm:cxn modelId="{73C416F3-6470-4827-B1C4-AD7269E6EF9C}" type="presOf" srcId="{606BA7AE-FF5B-44FA-96F6-D2C34AA29B4C}" destId="{ADA22C8A-88B6-4F43-889E-C9AB0C19FD91}" srcOrd="0" destOrd="0" presId="urn:microsoft.com/office/officeart/2005/8/layout/radial5"/>
    <dgm:cxn modelId="{6A43A49A-F55A-4CAF-A61F-FA6DA0C415F7}" type="presOf" srcId="{41FCD0A9-96AE-437C-A8D9-7FC93049F686}" destId="{F6BCB569-3277-41AA-A441-7AEE4E148BF3}" srcOrd="0" destOrd="0" presId="urn:microsoft.com/office/officeart/2005/8/layout/radial5"/>
    <dgm:cxn modelId="{154E4EFA-1D5B-4F04-BF26-48478EEB94E6}" type="presOf" srcId="{16C11FFA-D0FD-42B1-B108-F75D752F7AE5}" destId="{D4FDC60A-18A8-4653-832D-B1DA3050330A}" srcOrd="1" destOrd="0" presId="urn:microsoft.com/office/officeart/2005/8/layout/radial5"/>
    <dgm:cxn modelId="{FF02EAFE-15B9-4831-9A0C-A44A760AF39D}" srcId="{41FCD0A9-96AE-437C-A8D9-7FC93049F686}" destId="{33A96CE9-569C-40EB-BB7D-1BC439780D7B}" srcOrd="1" destOrd="0" parTransId="{606BA7AE-FF5B-44FA-96F6-D2C34AA29B4C}" sibTransId="{8A2F9A09-D2E2-4D79-88C5-0246551E62C4}"/>
    <dgm:cxn modelId="{B52BD99A-93DD-4699-A7F9-DA9D6F054CB2}" type="presOf" srcId="{BE0B4092-E235-43E5-A03B-64315A23E7BF}" destId="{869A7FE3-9A35-4E36-96AD-8632F82C365C}" srcOrd="0" destOrd="0" presId="urn:microsoft.com/office/officeart/2005/8/layout/radial5"/>
    <dgm:cxn modelId="{E59642EF-827B-4725-AB9D-21D6E0D6F333}" type="presOf" srcId="{B87EF70C-1800-4343-8F02-38E0D788691C}" destId="{085E5E03-06BD-483C-BF7F-5623C04ED13F}" srcOrd="0" destOrd="0" presId="urn:microsoft.com/office/officeart/2005/8/layout/radial5"/>
    <dgm:cxn modelId="{FD008734-13C3-4199-B85A-5F88F97941F9}" type="presOf" srcId="{1F5BB93E-32E5-4444-9DAB-077A6912691B}" destId="{832BC2DD-10CA-4480-8A79-8CD2837D673F}" srcOrd="1" destOrd="0" presId="urn:microsoft.com/office/officeart/2005/8/layout/radial5"/>
    <dgm:cxn modelId="{69803CE4-0FFA-47F8-84D9-F38F9A973110}" type="presOf" srcId="{52107D65-0EF0-4675-ADEC-A5A7F54A405D}" destId="{4D97020C-05DA-4E92-9893-A1219B79A8CC}" srcOrd="0" destOrd="0" presId="urn:microsoft.com/office/officeart/2005/8/layout/radial5"/>
    <dgm:cxn modelId="{377A3A17-2659-42ED-A421-747A522AAC75}" type="presOf" srcId="{52107D65-0EF0-4675-ADEC-A5A7F54A405D}" destId="{FB94E1DA-5FEA-485F-B808-7E2ED93F33C4}" srcOrd="1" destOrd="0" presId="urn:microsoft.com/office/officeart/2005/8/layout/radial5"/>
    <dgm:cxn modelId="{7774EF13-1FD6-44AC-90CB-DF92B83ACDB9}" srcId="{41FCD0A9-96AE-437C-A8D9-7FC93049F686}" destId="{B87EF70C-1800-4343-8F02-38E0D788691C}" srcOrd="2" destOrd="0" parTransId="{16C11FFA-D0FD-42B1-B108-F75D752F7AE5}" sibTransId="{F70187C2-AEA5-4F13-BF01-340D0D63A3F0}"/>
    <dgm:cxn modelId="{47C86F4B-726B-4549-9E48-BA0A53A15B97}" srcId="{41FCD0A9-96AE-437C-A8D9-7FC93049F686}" destId="{3D6CAEBE-3DEE-4C04-B6A3-9EF7DBAC924A}" srcOrd="3" destOrd="0" parTransId="{BE0B4092-E235-43E5-A03B-64315A23E7BF}" sibTransId="{2AAE560E-369D-4438-9630-09D97E6B9D45}"/>
    <dgm:cxn modelId="{010D3160-212D-407C-88D2-2037D53C43A6}" srcId="{2AC2C98B-C43D-4AAD-BFE2-FB12DC5EA3DA}" destId="{41FCD0A9-96AE-437C-A8D9-7FC93049F686}" srcOrd="0" destOrd="0" parTransId="{330954B0-9AF8-420B-868B-427B4BD5CD2D}" sibTransId="{D6631A07-BA67-4B1F-A933-9A0E2C1A6250}"/>
    <dgm:cxn modelId="{C25CAD4B-4D74-4A1F-BCD6-80E78AAE2FCE}" type="presParOf" srcId="{D0E9C944-C9E4-49B2-B325-B8969AD0837A}" destId="{F6BCB569-3277-41AA-A441-7AEE4E148BF3}" srcOrd="0" destOrd="0" presId="urn:microsoft.com/office/officeart/2005/8/layout/radial5"/>
    <dgm:cxn modelId="{A65419BC-5D66-4858-9F1C-3477FBD0B960}" type="presParOf" srcId="{D0E9C944-C9E4-49B2-B325-B8969AD0837A}" destId="{BDED89B5-E002-460A-BE94-482CD501D43E}" srcOrd="1" destOrd="0" presId="urn:microsoft.com/office/officeart/2005/8/layout/radial5"/>
    <dgm:cxn modelId="{FE6D96BE-A13E-4351-8D2A-69CE2A5EBDF6}" type="presParOf" srcId="{BDED89B5-E002-460A-BE94-482CD501D43E}" destId="{832BC2DD-10CA-4480-8A79-8CD2837D673F}" srcOrd="0" destOrd="0" presId="urn:microsoft.com/office/officeart/2005/8/layout/radial5"/>
    <dgm:cxn modelId="{6C1CC49C-353D-49FE-8298-2FFBDB3D8618}" type="presParOf" srcId="{D0E9C944-C9E4-49B2-B325-B8969AD0837A}" destId="{82F5C608-AB78-45ED-B7B4-5A448148B6D8}" srcOrd="2" destOrd="0" presId="urn:microsoft.com/office/officeart/2005/8/layout/radial5"/>
    <dgm:cxn modelId="{186EDDF4-AABA-4EC9-B369-57EA3FFBE0CA}" type="presParOf" srcId="{D0E9C944-C9E4-49B2-B325-B8969AD0837A}" destId="{ADA22C8A-88B6-4F43-889E-C9AB0C19FD91}" srcOrd="3" destOrd="0" presId="urn:microsoft.com/office/officeart/2005/8/layout/radial5"/>
    <dgm:cxn modelId="{0DD49ECF-E374-4EA3-845F-E385E701308F}" type="presParOf" srcId="{ADA22C8A-88B6-4F43-889E-C9AB0C19FD91}" destId="{CD0C40FC-F69B-4176-B4B3-4BBB74BB1F4B}" srcOrd="0" destOrd="0" presId="urn:microsoft.com/office/officeart/2005/8/layout/radial5"/>
    <dgm:cxn modelId="{05302F4D-F783-4197-97B2-7197156190A2}" type="presParOf" srcId="{D0E9C944-C9E4-49B2-B325-B8969AD0837A}" destId="{3317DCC2-ED35-43A9-84AA-2B8E9ADAF73D}" srcOrd="4" destOrd="0" presId="urn:microsoft.com/office/officeart/2005/8/layout/radial5"/>
    <dgm:cxn modelId="{5A37D5ED-9BE0-429B-8630-683BB871D695}" type="presParOf" srcId="{D0E9C944-C9E4-49B2-B325-B8969AD0837A}" destId="{C6D42982-D9DE-4C58-9466-64E658DB937F}" srcOrd="5" destOrd="0" presId="urn:microsoft.com/office/officeart/2005/8/layout/radial5"/>
    <dgm:cxn modelId="{89E40870-9918-4662-B047-045B5C250715}" type="presParOf" srcId="{C6D42982-D9DE-4C58-9466-64E658DB937F}" destId="{D4FDC60A-18A8-4653-832D-B1DA3050330A}" srcOrd="0" destOrd="0" presId="urn:microsoft.com/office/officeart/2005/8/layout/radial5"/>
    <dgm:cxn modelId="{630B68F1-534B-48CF-A0F9-DDB3D3080D7A}" type="presParOf" srcId="{D0E9C944-C9E4-49B2-B325-B8969AD0837A}" destId="{085E5E03-06BD-483C-BF7F-5623C04ED13F}" srcOrd="6" destOrd="0" presId="urn:microsoft.com/office/officeart/2005/8/layout/radial5"/>
    <dgm:cxn modelId="{EEB2C6DF-061A-43A1-8F31-8A6C1B421C52}" type="presParOf" srcId="{D0E9C944-C9E4-49B2-B325-B8969AD0837A}" destId="{869A7FE3-9A35-4E36-96AD-8632F82C365C}" srcOrd="7" destOrd="0" presId="urn:microsoft.com/office/officeart/2005/8/layout/radial5"/>
    <dgm:cxn modelId="{0A8FE69B-2D33-4383-9664-A52437FEBEAF}" type="presParOf" srcId="{869A7FE3-9A35-4E36-96AD-8632F82C365C}" destId="{6EB30AC8-8E69-47EB-B909-F45101899048}" srcOrd="0" destOrd="0" presId="urn:microsoft.com/office/officeart/2005/8/layout/radial5"/>
    <dgm:cxn modelId="{8D81D900-8969-4068-8FE9-2DF3F33A68DA}" type="presParOf" srcId="{D0E9C944-C9E4-49B2-B325-B8969AD0837A}" destId="{24D71E8E-A7C3-4AF4-A7E5-D41A4F125C8F}" srcOrd="8" destOrd="0" presId="urn:microsoft.com/office/officeart/2005/8/layout/radial5"/>
    <dgm:cxn modelId="{AFF59F07-B41A-47EF-A31A-AEAEEDFB84F7}" type="presParOf" srcId="{D0E9C944-C9E4-49B2-B325-B8969AD0837A}" destId="{4D97020C-05DA-4E92-9893-A1219B79A8CC}" srcOrd="9" destOrd="0" presId="urn:microsoft.com/office/officeart/2005/8/layout/radial5"/>
    <dgm:cxn modelId="{0C99FA18-1161-4393-8F06-3D701B2A81AA}" type="presParOf" srcId="{4D97020C-05DA-4E92-9893-A1219B79A8CC}" destId="{FB94E1DA-5FEA-485F-B808-7E2ED93F33C4}" srcOrd="0" destOrd="0" presId="urn:microsoft.com/office/officeart/2005/8/layout/radial5"/>
    <dgm:cxn modelId="{8F9F5B78-54B7-4C4F-B323-1F1B636FFFF2}" type="presParOf" srcId="{D0E9C944-C9E4-49B2-B325-B8969AD0837A}" destId="{E5760AFC-A6FC-4BD7-941C-1A5F6C82DD64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C2C98B-C43D-4AAD-BFE2-FB12DC5EA3DA}" type="doc">
      <dgm:prSet loTypeId="urn:microsoft.com/office/officeart/2005/8/layout/radial5" loCatId="relationship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1FCD0A9-96AE-437C-A8D9-7FC93049F686}">
      <dgm:prSet phldrT="[Текст]" custT="1"/>
      <dgm:spPr/>
      <dgm:t>
        <a:bodyPr/>
        <a:lstStyle/>
        <a:p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B2G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631A07-BA67-4B1F-A933-9A0E2C1A6250}" type="sibTrans" cxnId="{010D3160-212D-407C-88D2-2037D53C43A6}">
      <dgm:prSet/>
      <dgm:spPr/>
      <dgm:t>
        <a:bodyPr/>
        <a:lstStyle/>
        <a:p>
          <a:endParaRPr lang="ru-RU"/>
        </a:p>
      </dgm:t>
    </dgm:pt>
    <dgm:pt modelId="{330954B0-9AF8-420B-868B-427B4BD5CD2D}" type="parTrans" cxnId="{010D3160-212D-407C-88D2-2037D53C43A6}">
      <dgm:prSet/>
      <dgm:spPr/>
      <dgm:t>
        <a:bodyPr/>
        <a:lstStyle/>
        <a:p>
          <a:endParaRPr lang="ru-RU"/>
        </a:p>
      </dgm:t>
    </dgm:pt>
    <dgm:pt modelId="{58676ABD-CF2D-4EF6-B0AA-CC1FABB3A527}">
      <dgm:prSet phldrT="[Текст]" custT="1"/>
      <dgm:spPr/>
      <dgm:t>
        <a:bodyPr/>
        <a:lstStyle/>
        <a:p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Областные больницы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(с неврологическими и реабилитационными отделениями)</a:t>
          </a:r>
          <a:endParaRPr lang="ru-RU" sz="2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107D65-0EF0-4675-ADEC-A5A7F54A405D}" type="parTrans" cxnId="{9A6AED0B-4CE4-4B9D-B96F-3F6BF5BAA2FD}">
      <dgm:prSet/>
      <dgm:spPr/>
      <dgm:t>
        <a:bodyPr/>
        <a:lstStyle/>
        <a:p>
          <a:endParaRPr lang="ru-RU"/>
        </a:p>
      </dgm:t>
    </dgm:pt>
    <dgm:pt modelId="{E025E3E5-7F9F-4D1F-BBCF-873CB6DA31D7}" type="sibTrans" cxnId="{9A6AED0B-4CE4-4B9D-B96F-3F6BF5BAA2FD}">
      <dgm:prSet/>
      <dgm:spPr/>
      <dgm:t>
        <a:bodyPr/>
        <a:lstStyle/>
        <a:p>
          <a:endParaRPr lang="ru-RU"/>
        </a:p>
      </dgm:t>
    </dgm:pt>
    <dgm:pt modelId="{B87EF70C-1800-4343-8F02-38E0D788691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Минздрав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endParaRPr lang="ru-RU" sz="16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C11FFA-D0FD-42B1-B108-F75D752F7AE5}" type="parTrans" cxnId="{7774EF13-1FD6-44AC-90CB-DF92B83ACDB9}">
      <dgm:prSet/>
      <dgm:spPr/>
      <dgm:t>
        <a:bodyPr/>
        <a:lstStyle/>
        <a:p>
          <a:endParaRPr lang="ru-RU"/>
        </a:p>
      </dgm:t>
    </dgm:pt>
    <dgm:pt modelId="{F70187C2-AEA5-4F13-BF01-340D0D63A3F0}" type="sibTrans" cxnId="{7774EF13-1FD6-44AC-90CB-DF92B83ACDB9}">
      <dgm:prSet/>
      <dgm:spPr/>
      <dgm:t>
        <a:bodyPr/>
        <a:lstStyle/>
        <a:p>
          <a:endParaRPr lang="ru-RU"/>
        </a:p>
      </dgm:t>
    </dgm:pt>
    <dgm:pt modelId="{3D6CAEBE-3DEE-4C04-B6A3-9EF7DBAC924A}">
      <dgm:prSet phldrT="[Текст]" custT="1"/>
      <dgm:spPr/>
      <dgm:t>
        <a:bodyPr/>
        <a:lstStyle/>
        <a:p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Городские и межрайонные больницы/поликлиники</a:t>
          </a:r>
          <a:endParaRPr lang="ru-RU" sz="16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0B4092-E235-43E5-A03B-64315A23E7BF}" type="parTrans" cxnId="{47C86F4B-726B-4549-9E48-BA0A53A15B97}">
      <dgm:prSet/>
      <dgm:spPr/>
      <dgm:t>
        <a:bodyPr/>
        <a:lstStyle/>
        <a:p>
          <a:endParaRPr lang="ru-RU"/>
        </a:p>
      </dgm:t>
    </dgm:pt>
    <dgm:pt modelId="{2AAE560E-369D-4438-9630-09D97E6B9D45}" type="sibTrans" cxnId="{47C86F4B-726B-4549-9E48-BA0A53A15B97}">
      <dgm:prSet/>
      <dgm:spPr/>
      <dgm:t>
        <a:bodyPr/>
        <a:lstStyle/>
        <a:p>
          <a:endParaRPr lang="ru-RU"/>
        </a:p>
      </dgm:t>
    </dgm:pt>
    <dgm:pt modelId="{D0E9C944-C9E4-49B2-B325-B8969AD0837A}" type="pres">
      <dgm:prSet presAssocID="{2AC2C98B-C43D-4AAD-BFE2-FB12DC5EA3D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BCB569-3277-41AA-A441-7AEE4E148BF3}" type="pres">
      <dgm:prSet presAssocID="{41FCD0A9-96AE-437C-A8D9-7FC93049F686}" presName="centerShape" presStyleLbl="node0" presStyleIdx="0" presStyleCnt="1" custScaleX="108201" custScaleY="75486" custLinFactNeighborX="-2118" custLinFactNeighborY="-5617"/>
      <dgm:spPr/>
      <dgm:t>
        <a:bodyPr/>
        <a:lstStyle/>
        <a:p>
          <a:endParaRPr lang="ru-RU"/>
        </a:p>
      </dgm:t>
    </dgm:pt>
    <dgm:pt modelId="{C6D42982-D9DE-4C58-9466-64E658DB937F}" type="pres">
      <dgm:prSet presAssocID="{16C11FFA-D0FD-42B1-B108-F75D752F7AE5}" presName="parTrans" presStyleLbl="sibTrans2D1" presStyleIdx="0" presStyleCnt="3" custScaleX="156511"/>
      <dgm:spPr/>
      <dgm:t>
        <a:bodyPr/>
        <a:lstStyle/>
        <a:p>
          <a:endParaRPr lang="ru-RU"/>
        </a:p>
      </dgm:t>
    </dgm:pt>
    <dgm:pt modelId="{D4FDC60A-18A8-4653-832D-B1DA3050330A}" type="pres">
      <dgm:prSet presAssocID="{16C11FFA-D0FD-42B1-B108-F75D752F7AE5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085E5E03-06BD-483C-BF7F-5623C04ED13F}" type="pres">
      <dgm:prSet presAssocID="{B87EF70C-1800-4343-8F02-38E0D788691C}" presName="node" presStyleLbl="node1" presStyleIdx="0" presStyleCnt="3" custScaleX="207284" custScaleY="151345" custRadScaleRad="111934" custRadScaleInc="-43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9A7FE3-9A35-4E36-96AD-8632F82C365C}" type="pres">
      <dgm:prSet presAssocID="{BE0B4092-E235-43E5-A03B-64315A23E7BF}" presName="parTrans" presStyleLbl="sibTrans2D1" presStyleIdx="1" presStyleCnt="3" custAng="21312346" custScaleX="162545"/>
      <dgm:spPr/>
      <dgm:t>
        <a:bodyPr/>
        <a:lstStyle/>
        <a:p>
          <a:endParaRPr lang="ru-RU"/>
        </a:p>
      </dgm:t>
    </dgm:pt>
    <dgm:pt modelId="{6EB30AC8-8E69-47EB-B909-F45101899048}" type="pres">
      <dgm:prSet presAssocID="{BE0B4092-E235-43E5-A03B-64315A23E7BF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24D71E8E-A7C3-4AF4-A7E5-D41A4F125C8F}" type="pres">
      <dgm:prSet presAssocID="{3D6CAEBE-3DEE-4C04-B6A3-9EF7DBAC924A}" presName="node" presStyleLbl="node1" presStyleIdx="1" presStyleCnt="3" custScaleX="228687" custScaleY="140895" custRadScaleRad="135199" custRadScaleInc="-258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97020C-05DA-4E92-9893-A1219B79A8CC}" type="pres">
      <dgm:prSet presAssocID="{52107D65-0EF0-4675-ADEC-A5A7F54A405D}" presName="parTrans" presStyleLbl="sibTrans2D1" presStyleIdx="2" presStyleCnt="3"/>
      <dgm:spPr/>
      <dgm:t>
        <a:bodyPr/>
        <a:lstStyle/>
        <a:p>
          <a:endParaRPr lang="ru-RU"/>
        </a:p>
      </dgm:t>
    </dgm:pt>
    <dgm:pt modelId="{FB94E1DA-5FEA-485F-B808-7E2ED93F33C4}" type="pres">
      <dgm:prSet presAssocID="{52107D65-0EF0-4675-ADEC-A5A7F54A405D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E5760AFC-A6FC-4BD7-941C-1A5F6C82DD64}" type="pres">
      <dgm:prSet presAssocID="{58676ABD-CF2D-4EF6-B0AA-CC1FABB3A527}" presName="node" presStyleLbl="node1" presStyleIdx="2" presStyleCnt="3" custScaleX="208449" custScaleY="152516" custRadScaleRad="143296" custRadScaleInc="246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1624EE-0D90-4827-8D1C-CC0BDFFE0773}" type="presOf" srcId="{BE0B4092-E235-43E5-A03B-64315A23E7BF}" destId="{6EB30AC8-8E69-47EB-B909-F45101899048}" srcOrd="1" destOrd="0" presId="urn:microsoft.com/office/officeart/2005/8/layout/radial5"/>
    <dgm:cxn modelId="{553ED1A4-48F9-40A1-9AB5-F3C127ACE108}" type="presOf" srcId="{3D6CAEBE-3DEE-4C04-B6A3-9EF7DBAC924A}" destId="{24D71E8E-A7C3-4AF4-A7E5-D41A4F125C8F}" srcOrd="0" destOrd="0" presId="urn:microsoft.com/office/officeart/2005/8/layout/radial5"/>
    <dgm:cxn modelId="{127E4279-DDB7-42A0-A95D-FF961E08A983}" type="presOf" srcId="{2AC2C98B-C43D-4AAD-BFE2-FB12DC5EA3DA}" destId="{D0E9C944-C9E4-49B2-B325-B8969AD0837A}" srcOrd="0" destOrd="0" presId="urn:microsoft.com/office/officeart/2005/8/layout/radial5"/>
    <dgm:cxn modelId="{CF78500E-7AFC-4A55-B40F-2093380284AB}" type="presOf" srcId="{58676ABD-CF2D-4EF6-B0AA-CC1FABB3A527}" destId="{E5760AFC-A6FC-4BD7-941C-1A5F6C82DD64}" srcOrd="0" destOrd="0" presId="urn:microsoft.com/office/officeart/2005/8/layout/radial5"/>
    <dgm:cxn modelId="{9B7CA8C4-D7A5-4DDC-BBDC-6ECD50EF0C27}" type="presOf" srcId="{16C11FFA-D0FD-42B1-B108-F75D752F7AE5}" destId="{C6D42982-D9DE-4C58-9466-64E658DB937F}" srcOrd="0" destOrd="0" presId="urn:microsoft.com/office/officeart/2005/8/layout/radial5"/>
    <dgm:cxn modelId="{9A6AED0B-4CE4-4B9D-B96F-3F6BF5BAA2FD}" srcId="{41FCD0A9-96AE-437C-A8D9-7FC93049F686}" destId="{58676ABD-CF2D-4EF6-B0AA-CC1FABB3A527}" srcOrd="2" destOrd="0" parTransId="{52107D65-0EF0-4675-ADEC-A5A7F54A405D}" sibTransId="{E025E3E5-7F9F-4D1F-BBCF-873CB6DA31D7}"/>
    <dgm:cxn modelId="{6A43A49A-F55A-4CAF-A61F-FA6DA0C415F7}" type="presOf" srcId="{41FCD0A9-96AE-437C-A8D9-7FC93049F686}" destId="{F6BCB569-3277-41AA-A441-7AEE4E148BF3}" srcOrd="0" destOrd="0" presId="urn:microsoft.com/office/officeart/2005/8/layout/radial5"/>
    <dgm:cxn modelId="{154E4EFA-1D5B-4F04-BF26-48478EEB94E6}" type="presOf" srcId="{16C11FFA-D0FD-42B1-B108-F75D752F7AE5}" destId="{D4FDC60A-18A8-4653-832D-B1DA3050330A}" srcOrd="1" destOrd="0" presId="urn:microsoft.com/office/officeart/2005/8/layout/radial5"/>
    <dgm:cxn modelId="{B52BD99A-93DD-4699-A7F9-DA9D6F054CB2}" type="presOf" srcId="{BE0B4092-E235-43E5-A03B-64315A23E7BF}" destId="{869A7FE3-9A35-4E36-96AD-8632F82C365C}" srcOrd="0" destOrd="0" presId="urn:microsoft.com/office/officeart/2005/8/layout/radial5"/>
    <dgm:cxn modelId="{E59642EF-827B-4725-AB9D-21D6E0D6F333}" type="presOf" srcId="{B87EF70C-1800-4343-8F02-38E0D788691C}" destId="{085E5E03-06BD-483C-BF7F-5623C04ED13F}" srcOrd="0" destOrd="0" presId="urn:microsoft.com/office/officeart/2005/8/layout/radial5"/>
    <dgm:cxn modelId="{69803CE4-0FFA-47F8-84D9-F38F9A973110}" type="presOf" srcId="{52107D65-0EF0-4675-ADEC-A5A7F54A405D}" destId="{4D97020C-05DA-4E92-9893-A1219B79A8CC}" srcOrd="0" destOrd="0" presId="urn:microsoft.com/office/officeart/2005/8/layout/radial5"/>
    <dgm:cxn modelId="{377A3A17-2659-42ED-A421-747A522AAC75}" type="presOf" srcId="{52107D65-0EF0-4675-ADEC-A5A7F54A405D}" destId="{FB94E1DA-5FEA-485F-B808-7E2ED93F33C4}" srcOrd="1" destOrd="0" presId="urn:microsoft.com/office/officeart/2005/8/layout/radial5"/>
    <dgm:cxn modelId="{7774EF13-1FD6-44AC-90CB-DF92B83ACDB9}" srcId="{41FCD0A9-96AE-437C-A8D9-7FC93049F686}" destId="{B87EF70C-1800-4343-8F02-38E0D788691C}" srcOrd="0" destOrd="0" parTransId="{16C11FFA-D0FD-42B1-B108-F75D752F7AE5}" sibTransId="{F70187C2-AEA5-4F13-BF01-340D0D63A3F0}"/>
    <dgm:cxn modelId="{47C86F4B-726B-4549-9E48-BA0A53A15B97}" srcId="{41FCD0A9-96AE-437C-A8D9-7FC93049F686}" destId="{3D6CAEBE-3DEE-4C04-B6A3-9EF7DBAC924A}" srcOrd="1" destOrd="0" parTransId="{BE0B4092-E235-43E5-A03B-64315A23E7BF}" sibTransId="{2AAE560E-369D-4438-9630-09D97E6B9D45}"/>
    <dgm:cxn modelId="{010D3160-212D-407C-88D2-2037D53C43A6}" srcId="{2AC2C98B-C43D-4AAD-BFE2-FB12DC5EA3DA}" destId="{41FCD0A9-96AE-437C-A8D9-7FC93049F686}" srcOrd="0" destOrd="0" parTransId="{330954B0-9AF8-420B-868B-427B4BD5CD2D}" sibTransId="{D6631A07-BA67-4B1F-A933-9A0E2C1A6250}"/>
    <dgm:cxn modelId="{C25CAD4B-4D74-4A1F-BCD6-80E78AAE2FCE}" type="presParOf" srcId="{D0E9C944-C9E4-49B2-B325-B8969AD0837A}" destId="{F6BCB569-3277-41AA-A441-7AEE4E148BF3}" srcOrd="0" destOrd="0" presId="urn:microsoft.com/office/officeart/2005/8/layout/radial5"/>
    <dgm:cxn modelId="{5A37D5ED-9BE0-429B-8630-683BB871D695}" type="presParOf" srcId="{D0E9C944-C9E4-49B2-B325-B8969AD0837A}" destId="{C6D42982-D9DE-4C58-9466-64E658DB937F}" srcOrd="1" destOrd="0" presId="urn:microsoft.com/office/officeart/2005/8/layout/radial5"/>
    <dgm:cxn modelId="{89E40870-9918-4662-B047-045B5C250715}" type="presParOf" srcId="{C6D42982-D9DE-4C58-9466-64E658DB937F}" destId="{D4FDC60A-18A8-4653-832D-B1DA3050330A}" srcOrd="0" destOrd="0" presId="urn:microsoft.com/office/officeart/2005/8/layout/radial5"/>
    <dgm:cxn modelId="{630B68F1-534B-48CF-A0F9-DDB3D3080D7A}" type="presParOf" srcId="{D0E9C944-C9E4-49B2-B325-B8969AD0837A}" destId="{085E5E03-06BD-483C-BF7F-5623C04ED13F}" srcOrd="2" destOrd="0" presId="urn:microsoft.com/office/officeart/2005/8/layout/radial5"/>
    <dgm:cxn modelId="{EEB2C6DF-061A-43A1-8F31-8A6C1B421C52}" type="presParOf" srcId="{D0E9C944-C9E4-49B2-B325-B8969AD0837A}" destId="{869A7FE3-9A35-4E36-96AD-8632F82C365C}" srcOrd="3" destOrd="0" presId="urn:microsoft.com/office/officeart/2005/8/layout/radial5"/>
    <dgm:cxn modelId="{0A8FE69B-2D33-4383-9664-A52437FEBEAF}" type="presParOf" srcId="{869A7FE3-9A35-4E36-96AD-8632F82C365C}" destId="{6EB30AC8-8E69-47EB-B909-F45101899048}" srcOrd="0" destOrd="0" presId="urn:microsoft.com/office/officeart/2005/8/layout/radial5"/>
    <dgm:cxn modelId="{8D81D900-8969-4068-8FE9-2DF3F33A68DA}" type="presParOf" srcId="{D0E9C944-C9E4-49B2-B325-B8969AD0837A}" destId="{24D71E8E-A7C3-4AF4-A7E5-D41A4F125C8F}" srcOrd="4" destOrd="0" presId="urn:microsoft.com/office/officeart/2005/8/layout/radial5"/>
    <dgm:cxn modelId="{AFF59F07-B41A-47EF-A31A-AEAEEDFB84F7}" type="presParOf" srcId="{D0E9C944-C9E4-49B2-B325-B8969AD0837A}" destId="{4D97020C-05DA-4E92-9893-A1219B79A8CC}" srcOrd="5" destOrd="0" presId="urn:microsoft.com/office/officeart/2005/8/layout/radial5"/>
    <dgm:cxn modelId="{0C99FA18-1161-4393-8F06-3D701B2A81AA}" type="presParOf" srcId="{4D97020C-05DA-4E92-9893-A1219B79A8CC}" destId="{FB94E1DA-5FEA-485F-B808-7E2ED93F33C4}" srcOrd="0" destOrd="0" presId="urn:microsoft.com/office/officeart/2005/8/layout/radial5"/>
    <dgm:cxn modelId="{8F9F5B78-54B7-4C4F-B323-1F1B636FFFF2}" type="presParOf" srcId="{D0E9C944-C9E4-49B2-B325-B8969AD0837A}" destId="{E5760AFC-A6FC-4BD7-941C-1A5F6C82DD64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CB569-3277-41AA-A441-7AEE4E148BF3}">
      <dsp:nvSpPr>
        <dsp:cNvPr id="0" name=""/>
        <dsp:cNvSpPr/>
      </dsp:nvSpPr>
      <dsp:spPr>
        <a:xfrm>
          <a:off x="2435703" y="1409733"/>
          <a:ext cx="1240776" cy="11396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B2B</a:t>
          </a:r>
          <a:endParaRPr lang="ru-RU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17410" y="1576632"/>
        <a:ext cx="877362" cy="805859"/>
      </dsp:txXfrm>
    </dsp:sp>
    <dsp:sp modelId="{BDED89B5-E002-460A-BE94-482CD501D43E}">
      <dsp:nvSpPr>
        <dsp:cNvPr id="0" name=""/>
        <dsp:cNvSpPr/>
      </dsp:nvSpPr>
      <dsp:spPr>
        <a:xfrm rot="16204254">
          <a:off x="2987853" y="1127006"/>
          <a:ext cx="138200" cy="3125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3008557" y="1210240"/>
        <a:ext cx="96740" cy="187513"/>
      </dsp:txXfrm>
    </dsp:sp>
    <dsp:sp modelId="{82F5C608-AB78-45ED-B7B4-5A448148B6D8}">
      <dsp:nvSpPr>
        <dsp:cNvPr id="0" name=""/>
        <dsp:cNvSpPr/>
      </dsp:nvSpPr>
      <dsp:spPr>
        <a:xfrm>
          <a:off x="2057668" y="0"/>
          <a:ext cx="2000324" cy="114897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rPr>
            <a:t>Образовательные учреждения</a:t>
          </a:r>
          <a:endParaRPr lang="ru-RU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50609" y="168264"/>
        <a:ext cx="1414442" cy="812449"/>
      </dsp:txXfrm>
    </dsp:sp>
    <dsp:sp modelId="{ADA22C8A-88B6-4F43-889E-C9AB0C19FD91}">
      <dsp:nvSpPr>
        <dsp:cNvPr id="0" name=""/>
        <dsp:cNvSpPr/>
      </dsp:nvSpPr>
      <dsp:spPr>
        <a:xfrm rot="20347394">
          <a:off x="3698220" y="1541238"/>
          <a:ext cx="194841" cy="3125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541128"/>
            <a:satOff val="-128"/>
            <a:lumOff val="-191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3700139" y="1614157"/>
        <a:ext cx="136389" cy="187513"/>
      </dsp:txXfrm>
    </dsp:sp>
    <dsp:sp modelId="{3317DCC2-ED35-43A9-84AA-2B8E9ADAF73D}">
      <dsp:nvSpPr>
        <dsp:cNvPr id="0" name=""/>
        <dsp:cNvSpPr/>
      </dsp:nvSpPr>
      <dsp:spPr>
        <a:xfrm>
          <a:off x="3789362" y="729613"/>
          <a:ext cx="2075478" cy="1148977"/>
        </a:xfrm>
        <a:prstGeom prst="ellipse">
          <a:avLst/>
        </a:prstGeom>
        <a:solidFill>
          <a:schemeClr val="accent2">
            <a:hueOff val="541128"/>
            <a:satOff val="-128"/>
            <a:lumOff val="-191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rPr>
            <a:t>Реабилитационные центры</a:t>
          </a:r>
          <a:endParaRPr lang="ru-RU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93309" y="897877"/>
        <a:ext cx="1467584" cy="812449"/>
      </dsp:txXfrm>
    </dsp:sp>
    <dsp:sp modelId="{C6D42982-D9DE-4C58-9466-64E658DB937F}">
      <dsp:nvSpPr>
        <dsp:cNvPr id="0" name=""/>
        <dsp:cNvSpPr/>
      </dsp:nvSpPr>
      <dsp:spPr>
        <a:xfrm rot="2013379">
          <a:off x="3625702" y="2285313"/>
          <a:ext cx="253850" cy="3125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082256"/>
            <a:satOff val="-256"/>
            <a:lumOff val="-382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3632048" y="2326769"/>
        <a:ext cx="177695" cy="187513"/>
      </dsp:txXfrm>
    </dsp:sp>
    <dsp:sp modelId="{085E5E03-06BD-483C-BF7F-5623C04ED13F}">
      <dsp:nvSpPr>
        <dsp:cNvPr id="0" name=""/>
        <dsp:cNvSpPr/>
      </dsp:nvSpPr>
      <dsp:spPr>
        <a:xfrm>
          <a:off x="3612766" y="2437715"/>
          <a:ext cx="2000301" cy="1148977"/>
        </a:xfrm>
        <a:prstGeom prst="ellipse">
          <a:avLst/>
        </a:prstGeom>
        <a:solidFill>
          <a:schemeClr val="accent2">
            <a:hueOff val="1082256"/>
            <a:satOff val="-256"/>
            <a:lumOff val="-382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Медицинские учреждения </a:t>
          </a:r>
        </a:p>
      </dsp:txBody>
      <dsp:txXfrm>
        <a:off x="3905703" y="2605979"/>
        <a:ext cx="1414427" cy="812449"/>
      </dsp:txXfrm>
    </dsp:sp>
    <dsp:sp modelId="{869A7FE3-9A35-4E36-96AD-8632F82C365C}">
      <dsp:nvSpPr>
        <dsp:cNvPr id="0" name=""/>
        <dsp:cNvSpPr/>
      </dsp:nvSpPr>
      <dsp:spPr>
        <a:xfrm rot="8663134">
          <a:off x="2295364" y="2290041"/>
          <a:ext cx="218274" cy="3125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623384"/>
            <a:satOff val="-384"/>
            <a:lumOff val="-573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2354722" y="2333479"/>
        <a:ext cx="152792" cy="187513"/>
      </dsp:txXfrm>
    </dsp:sp>
    <dsp:sp modelId="{24D71E8E-A7C3-4AF4-A7E5-D41A4F125C8F}">
      <dsp:nvSpPr>
        <dsp:cNvPr id="0" name=""/>
        <dsp:cNvSpPr/>
      </dsp:nvSpPr>
      <dsp:spPr>
        <a:xfrm>
          <a:off x="743076" y="2422626"/>
          <a:ext cx="1784936" cy="1148977"/>
        </a:xfrm>
        <a:prstGeom prst="ellipse">
          <a:avLst/>
        </a:prstGeom>
        <a:solidFill>
          <a:schemeClr val="accent2">
            <a:hueOff val="1623384"/>
            <a:satOff val="-384"/>
            <a:lumOff val="-573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rPr>
            <a:t>Спортивные центры </a:t>
          </a:r>
          <a:endParaRPr lang="ru-RU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04474" y="2590890"/>
        <a:ext cx="1262140" cy="812449"/>
      </dsp:txXfrm>
    </dsp:sp>
    <dsp:sp modelId="{4D97020C-05DA-4E92-9893-A1219B79A8CC}">
      <dsp:nvSpPr>
        <dsp:cNvPr id="0" name=""/>
        <dsp:cNvSpPr/>
      </dsp:nvSpPr>
      <dsp:spPr>
        <a:xfrm rot="12080642">
          <a:off x="2122688" y="1510933"/>
          <a:ext cx="268079" cy="3125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2164512"/>
            <a:satOff val="-512"/>
            <a:lumOff val="-764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2200354" y="1588073"/>
        <a:ext cx="187655" cy="187513"/>
      </dsp:txXfrm>
    </dsp:sp>
    <dsp:sp modelId="{E5760AFC-A6FC-4BD7-941C-1A5F6C82DD64}">
      <dsp:nvSpPr>
        <dsp:cNvPr id="0" name=""/>
        <dsp:cNvSpPr/>
      </dsp:nvSpPr>
      <dsp:spPr>
        <a:xfrm>
          <a:off x="381695" y="703240"/>
          <a:ext cx="1756740" cy="1148977"/>
        </a:xfrm>
        <a:prstGeom prst="ellipse">
          <a:avLst/>
        </a:prstGeom>
        <a:solidFill>
          <a:schemeClr val="accent2">
            <a:hueOff val="2164512"/>
            <a:satOff val="-512"/>
            <a:lumOff val="-764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rPr>
            <a:t>Учебные заведения гражданской авиации </a:t>
          </a:r>
          <a:endParaRPr lang="ru-RU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8964" y="871504"/>
        <a:ext cx="1242202" cy="8124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CB569-3277-41AA-A441-7AEE4E148BF3}">
      <dsp:nvSpPr>
        <dsp:cNvPr id="0" name=""/>
        <dsp:cNvSpPr/>
      </dsp:nvSpPr>
      <dsp:spPr>
        <a:xfrm>
          <a:off x="4590708" y="2475226"/>
          <a:ext cx="1963924" cy="1370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B2G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78318" y="2675876"/>
        <a:ext cx="1388704" cy="968824"/>
      </dsp:txXfrm>
    </dsp:sp>
    <dsp:sp modelId="{C6D42982-D9DE-4C58-9466-64E658DB937F}">
      <dsp:nvSpPr>
        <dsp:cNvPr id="0" name=""/>
        <dsp:cNvSpPr/>
      </dsp:nvSpPr>
      <dsp:spPr>
        <a:xfrm rot="16165652">
          <a:off x="5483068" y="2071029"/>
          <a:ext cx="163602" cy="6171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 rot="10800000">
        <a:off x="5507854" y="2218993"/>
        <a:ext cx="114521" cy="370274"/>
      </dsp:txXfrm>
    </dsp:sp>
    <dsp:sp modelId="{085E5E03-06BD-483C-BF7F-5623C04ED13F}">
      <dsp:nvSpPr>
        <dsp:cNvPr id="0" name=""/>
        <dsp:cNvSpPr/>
      </dsp:nvSpPr>
      <dsp:spPr>
        <a:xfrm>
          <a:off x="3668956" y="-468958"/>
          <a:ext cx="3762350" cy="274701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Минздрав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endParaRPr lang="ru-RU" sz="16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19939" y="-66667"/>
        <a:ext cx="2660384" cy="1942436"/>
      </dsp:txXfrm>
    </dsp:sp>
    <dsp:sp modelId="{869A7FE3-9A35-4E36-96AD-8632F82C365C}">
      <dsp:nvSpPr>
        <dsp:cNvPr id="0" name=""/>
        <dsp:cNvSpPr/>
      </dsp:nvSpPr>
      <dsp:spPr>
        <a:xfrm rot="819899">
          <a:off x="6480800" y="3264488"/>
          <a:ext cx="656820" cy="6171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6483420" y="3366044"/>
        <a:ext cx="471683" cy="370274"/>
      </dsp:txXfrm>
    </dsp:sp>
    <dsp:sp modelId="{24D71E8E-A7C3-4AF4-A7E5-D41A4F125C8F}">
      <dsp:nvSpPr>
        <dsp:cNvPr id="0" name=""/>
        <dsp:cNvSpPr/>
      </dsp:nvSpPr>
      <dsp:spPr>
        <a:xfrm>
          <a:off x="6931037" y="3027826"/>
          <a:ext cx="4150830" cy="255734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Городские и межрайонные больницы/поликлиники</a:t>
          </a:r>
          <a:endParaRPr lang="ru-RU" sz="16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38912" y="3402340"/>
        <a:ext cx="2935080" cy="1808315"/>
      </dsp:txXfrm>
    </dsp:sp>
    <dsp:sp modelId="{4D97020C-05DA-4E92-9893-A1219B79A8CC}">
      <dsp:nvSpPr>
        <dsp:cNvPr id="0" name=""/>
        <dsp:cNvSpPr/>
      </dsp:nvSpPr>
      <dsp:spPr>
        <a:xfrm rot="9599120">
          <a:off x="4056114" y="3317611"/>
          <a:ext cx="475135" cy="6171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 rot="10800000">
        <a:off x="4194350" y="3416643"/>
        <a:ext cx="332595" cy="370274"/>
      </dsp:txXfrm>
    </dsp:sp>
    <dsp:sp modelId="{E5760AFC-A6FC-4BD7-941C-1A5F6C82DD64}">
      <dsp:nvSpPr>
        <dsp:cNvPr id="0" name=""/>
        <dsp:cNvSpPr/>
      </dsp:nvSpPr>
      <dsp:spPr>
        <a:xfrm>
          <a:off x="274642" y="3016924"/>
          <a:ext cx="3783496" cy="276827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Областные больницы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(с неврологическими и реабилитационными отделениями)</a:t>
          </a:r>
          <a:endParaRPr lang="ru-RU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8722" y="3422328"/>
        <a:ext cx="2675336" cy="19574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DE556-DEB7-4B05-A4F0-79AABADC1E42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6BD9C-A00B-4885-9EAA-AB9F68FC0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225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1220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960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98377C-C38E-6998-F82C-74BB9967B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499CE4-D470-1BF6-734B-2AB49EC731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3DFAC5-DF11-6CB0-5961-5444350A3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F344-6B87-4251-9F7E-9143494B6E49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860FF2-3F27-5859-FF54-AD1A5C39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3D31B2-B90B-DEBB-DE82-3A4129A05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77FC-661E-42A0-9318-41887EED5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962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2E6CBF-D688-77E4-EC07-12D184673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E69FE5-DFB7-8B9A-B56E-DD0CA3D83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37F6A2-0CB6-883A-7B8B-17AA6D1AB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F344-6B87-4251-9F7E-9143494B6E49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BD3A9F-36C0-3BDB-A917-D9FC0A5DF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A9EEDD-817A-65AB-7B53-20C2DD753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77FC-661E-42A0-9318-41887EED5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069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0E6014-F2D8-A410-A8DA-5FB0AD78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99EB03-B67C-F516-758F-A03922837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E377DD-E0C7-CB38-2F12-D11AD27F9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F344-6B87-4251-9F7E-9143494B6E49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DA311D-88E3-22AB-2088-7E9A93F78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11FB28-4ABC-B678-4A34-D93623D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77FC-661E-42A0-9318-41887EED5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482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CC599E-8C1E-43E5-D5EE-77C939537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4F13E3-5BD5-3C16-A5C0-C673ACB9A1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8A4CCE0-B5D7-5AF7-B68B-4269E8D6E9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0ABE30-88FF-C149-E3CD-65D1C8BD0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F344-6B87-4251-9F7E-9143494B6E49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382CEB-BD9C-D3B8-457A-7D747BC1A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B44FAB-F812-C418-1F8F-BC702984E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77FC-661E-42A0-9318-41887EED5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AEC771-AFA1-4AAB-338C-5E95B74E9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5777AB-8A3A-35A4-EEC8-266244E50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0731B2-7354-C1FA-6BB7-C1F8AC1C9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5550D49-CCA3-C13F-24D0-79F3B7A319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A88C2F1-E08E-F547-FE01-B0ED744457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489E73E-C97B-681B-C214-6C2D7AB70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F344-6B87-4251-9F7E-9143494B6E49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6DDCF5F-57AC-E872-9395-82520F162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0CD95DF-E3A1-7B1F-C821-C9FB3859E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77FC-661E-42A0-9318-41887EED5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713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F2D03-52CA-2BD8-B960-4A2ABB966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4FF2934-936D-E014-E047-468277514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F344-6B87-4251-9F7E-9143494B6E49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DE9EF9F-965C-084F-9F6A-2AAA9E0FF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6CECEAC-57A5-F12A-EB23-D8253D187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77FC-661E-42A0-9318-41887EED5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872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33B80AE-7D39-D00D-D169-2F9132902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F344-6B87-4251-9F7E-9143494B6E49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D4D21A-B16F-74AC-F100-955C20875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74ED90-14CA-FBAC-8E22-B7B02D731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77FC-661E-42A0-9318-41887EED5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405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9C75AE-F3B4-5002-639F-1FB74FE1C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299BE6-6E81-BF5D-6E58-EB312EACC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DC02AA0-27BC-C221-0A89-2F2DAFF44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491A83-7034-6490-166B-1354C815A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F344-6B87-4251-9F7E-9143494B6E49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B8733D-E397-2A08-4810-AF4F88C9F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A5352-4CF7-051E-F0E9-237490D39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77FC-661E-42A0-9318-41887EED5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723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BD71FF-14B0-AAEA-785D-82BF186B9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78ED050-C4BA-B8D4-E794-A81954ACD3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7253CB-C1F2-D5AC-20E3-C04A066DC7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D8C74D-0247-94F0-379A-90E37E165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F344-6B87-4251-9F7E-9143494B6E49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4BE7BA-ED7D-6D57-B75D-360E482E4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174089-39B7-1828-FAA3-843ABCD0F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77FC-661E-42A0-9318-41887EED5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66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0A4B5F-9C87-8D37-62FD-F0862ED7F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9233AE-98EE-3747-ED83-A4F0FDA07F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92AA9F-B1A6-0C76-C3CA-614CA7DA8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F344-6B87-4251-9F7E-9143494B6E49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D7C37A-6F9A-8CE4-A75F-7EBD2111C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3CE20B-9771-6B55-4CDE-6CB327C51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77FC-661E-42A0-9318-41887EED5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675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9B44FB5-4700-2101-6ED6-F281EE8C32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DBF40B8-AF02-5A32-10F3-B762B9DAC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C94E13-93A5-0202-21EE-F3E39BD78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F344-6B87-4251-9F7E-9143494B6E49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C272C4-1F9D-FBD3-2ED2-B5C6665DD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48569E-0FAA-7B2C-7613-261A80B3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77FC-661E-42A0-9318-41887EED5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454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CFC83-327E-4E86-9C42-F6647DFB0A3F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05874-9622-4DF0-A684-34F37BB08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7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33B80AE-7D39-D00D-D169-2F9132902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3F344-6B87-4251-9F7E-9143494B6E49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D4D21A-B16F-74AC-F100-955C20875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74ED90-14CA-FBAC-8E22-B7B02D731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77FC-661E-42A0-9318-41887EED5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881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04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6DC54A-3268-C8A8-72A1-AF1DC37DF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C0746F-9436-5214-02A1-5AD0809F3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BF33B9-597C-D64D-4D73-F53EAF5995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3F344-6B87-4251-9F7E-9143494B6E49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0E2AAD-128B-1B48-4B70-103A691810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BA38B8-416A-57BC-9A19-AC2D91A14B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077FC-661E-42A0-9318-41887EED5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580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711" r:id="rId4"/>
    <p:sldLayoutId id="2147483653" r:id="rId5"/>
    <p:sldLayoutId id="2147483654" r:id="rId6"/>
    <p:sldLayoutId id="2147483655" r:id="rId7"/>
    <p:sldLayoutId id="2147483712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74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7.pn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fif"/><Relationship Id="rId7" Type="http://schemas.openxmlformats.org/officeDocument/2006/relationships/image" Target="../media/image22.png"/><Relationship Id="rId12" Type="http://schemas.openxmlformats.org/officeDocument/2006/relationships/image" Target="../media/image27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4F4F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452BC3-8A8A-81DA-4714-87CF2A7542AB}"/>
              </a:ext>
            </a:extLst>
          </p:cNvPr>
          <p:cNvSpPr txBox="1"/>
          <p:nvPr/>
        </p:nvSpPr>
        <p:spPr>
          <a:xfrm>
            <a:off x="605813" y="6134758"/>
            <a:ext cx="11440935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00" dirty="0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rPr>
              <a:t>в рамках Федерального проекта «Технологии»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0A852F-5469-73DA-7E2D-3569E9629D52}"/>
              </a:ext>
            </a:extLst>
          </p:cNvPr>
          <p:cNvSpPr txBox="1"/>
          <p:nvPr/>
        </p:nvSpPr>
        <p:spPr>
          <a:xfrm>
            <a:off x="583346" y="791368"/>
            <a:ext cx="60974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rPr>
              <a:t>Южный федеральный университет</a:t>
            </a:r>
            <a:endParaRPr lang="en-US" sz="2800" b="1" dirty="0">
              <a:solidFill>
                <a:schemeClr val="bg1"/>
              </a:solidFill>
              <a:latin typeface="AstronC" pitchFamily="82" charset="0"/>
              <a:cs typeface="Calibri Light" panose="020F030202020403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A4C8B72-7CB8-BE0F-C905-6233E765FD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3" r="6056"/>
          <a:stretch/>
        </p:blipFill>
        <p:spPr>
          <a:xfrm>
            <a:off x="7393022" y="2752928"/>
            <a:ext cx="3894746" cy="3093754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A8CC27D-B0D2-43DE-ABE9-F6EDA378ABEA}"/>
              </a:ext>
            </a:extLst>
          </p:cNvPr>
          <p:cNvGrpSpPr/>
          <p:nvPr/>
        </p:nvGrpSpPr>
        <p:grpSpPr>
          <a:xfrm>
            <a:off x="7170530" y="569214"/>
            <a:ext cx="4238969" cy="1046767"/>
            <a:chOff x="7170530" y="569214"/>
            <a:chExt cx="4238969" cy="1046767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90CF6D2-ED9F-C1A1-C80A-CA4802AD6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4402" r="51976"/>
            <a:stretch>
              <a:fillRect/>
            </a:stretch>
          </p:blipFill>
          <p:spPr bwMode="auto">
            <a:xfrm>
              <a:off x="9802568" y="660769"/>
              <a:ext cx="1606931" cy="748694"/>
            </a:xfrm>
            <a:prstGeom prst="rect">
              <a:avLst/>
            </a:prstGeom>
          </p:spPr>
        </p:pic>
        <p:pic>
          <p:nvPicPr>
            <p:cNvPr id="7" name="Рисунок 6" descr="Изображение выглядит как текст, логотип, символ, Шрифт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1B63F41E-45D9-E499-55DA-44B6DBF86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0530" y="636971"/>
              <a:ext cx="853440" cy="772492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Шрифт, логотип, Графика, символ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36ACB40A-B142-3151-A050-DECBDE455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274" y="569214"/>
              <a:ext cx="1046767" cy="1046767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5F27DEF-BBCE-48D3-A9A5-871CB15DB94C}"/>
              </a:ext>
            </a:extLst>
          </p:cNvPr>
          <p:cNvSpPr txBox="1"/>
          <p:nvPr/>
        </p:nvSpPr>
        <p:spPr>
          <a:xfrm>
            <a:off x="390306" y="2184454"/>
            <a:ext cx="609742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Jost" pitchFamily="2" charset="-52"/>
                <a:ea typeface="Jost" pitchFamily="2" charset="-52"/>
                <a:cs typeface="Arial" panose="020B0604020202020204" pitchFamily="34" charset="0"/>
              </a:rPr>
              <a:t>SBS T6 Разработка блока дополненной реальности(AR) для стабилографического комплекса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CDC7E5-191F-AC80-7F16-613D684B1012}"/>
              </a:ext>
            </a:extLst>
          </p:cNvPr>
          <p:cNvSpPr txBox="1"/>
          <p:nvPr/>
        </p:nvSpPr>
        <p:spPr>
          <a:xfrm>
            <a:off x="7067850" y="1861289"/>
            <a:ext cx="46082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rPr>
              <a:t>Акселератор </a:t>
            </a:r>
            <a:r>
              <a:rPr lang="ru-RU" sz="3600" b="1" dirty="0" err="1">
                <a:solidFill>
                  <a:srgbClr val="FFE600"/>
                </a:solidFill>
                <a:latin typeface="AstronC" pitchFamily="82" charset="0"/>
                <a:cs typeface="Calibri Light" panose="020F0302020204030204" pitchFamily="34" charset="0"/>
              </a:rPr>
              <a:t>SBS</a:t>
            </a:r>
            <a:r>
              <a:rPr lang="ru-RU" sz="3600" b="1" dirty="0">
                <a:solidFill>
                  <a:srgbClr val="FFE600"/>
                </a:solidFill>
                <a:latin typeface="AstronC" pitchFamily="82" charset="0"/>
                <a:cs typeface="Calibri Light" panose="020F0302020204030204" pitchFamily="34" charset="0"/>
              </a:rPr>
              <a:t> 2025</a:t>
            </a:r>
            <a:endParaRPr lang="ru-RU" sz="7200" dirty="0">
              <a:solidFill>
                <a:srgbClr val="FFE600"/>
              </a:solidFill>
              <a:latin typeface="Astron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04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231866" y="275328"/>
            <a:ext cx="8472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800" b="1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sz="3600" dirty="0">
                <a:solidFill>
                  <a:srgbClr val="9D00FF"/>
                </a:solidFill>
              </a:rPr>
              <a:t>АКТУАЛЬНОСТЬ </a:t>
            </a:r>
            <a:r>
              <a:rPr lang="ru-RU" sz="3600" dirty="0" smtClean="0">
                <a:solidFill>
                  <a:srgbClr val="9D00FF"/>
                </a:solidFill>
              </a:rPr>
              <a:t>ИДЕИ</a:t>
            </a:r>
            <a:endParaRPr lang="ru-RU" sz="3600" dirty="0">
              <a:solidFill>
                <a:srgbClr val="9D00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1FD833-40B8-F1C0-F69E-AA20CA03E0AD}"/>
              </a:ext>
            </a:extLst>
          </p:cNvPr>
          <p:cNvSpPr txBox="1"/>
          <p:nvPr/>
        </p:nvSpPr>
        <p:spPr>
          <a:xfrm>
            <a:off x="231866" y="6718673"/>
            <a:ext cx="112776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kumimoji="0" lang="ru-RU" sz="1800" b="0" i="0" u="none" strike="noStrike" kern="1200" cap="none" spc="-2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Gilroy"/>
              <a:ea typeface="+mn-ea"/>
              <a:cs typeface="Trebuchet MS"/>
            </a:endParaRPr>
          </a:p>
          <a:p>
            <a:pPr marL="285750" marR="0" indent="-2857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810260" algn="l"/>
              </a:tabLst>
            </a:pPr>
            <a:r>
              <a:rPr kumimoji="0" lang="ru-RU" sz="1800" b="0" i="0" u="none" strike="noStrike" kern="1200" cap="none" spc="-2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Gilroy"/>
                <a:ea typeface="+mn-ea"/>
                <a:cs typeface="Trebuchet MS"/>
              </a:rPr>
              <a:t>тенденции/тренды отрасли, которые подтверждают важность решения задачи;</a:t>
            </a:r>
          </a:p>
          <a:p>
            <a:pPr marL="285750" marR="0" indent="-2857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810260" algn="l"/>
              </a:tabLst>
            </a:pPr>
            <a:r>
              <a:rPr kumimoji="0" lang="ru-RU" sz="1800" b="0" i="0" u="none" strike="noStrike" kern="1200" cap="none" spc="-2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Gilroy"/>
                <a:ea typeface="+mn-ea"/>
                <a:cs typeface="Trebuchet MS"/>
              </a:rPr>
              <a:t>какие научно-технологические заделы и компетенции имеются для решения задачи.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tabLst>
                <a:tab pos="810260" algn="l"/>
              </a:tabLst>
            </a:pPr>
            <a:endParaRPr lang="ru-RU" sz="1800" b="0" i="0" u="none" strike="noStrike" kern="1200" cap="none" spc="-2" dirty="0">
              <a:solidFill>
                <a:srgbClr val="333333"/>
              </a:solidFill>
              <a:latin typeface="+mn-lt"/>
              <a:ea typeface="+mn-ea"/>
              <a:cs typeface="Trebuchet M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720" y="921659"/>
            <a:ext cx="957072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Clr>
                <a:srgbClr val="8E01FF"/>
              </a:buClr>
              <a:buFont typeface="Arial" panose="020B0604020202020204" pitchFamily="34" charset="0"/>
              <a:buChar char="•"/>
              <a:tabLst>
                <a:tab pos="810260" algn="l"/>
              </a:tabLst>
            </a:pPr>
            <a:r>
              <a:rPr lang="ru-RU" sz="2000" spc="-2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 решаемой задачи мировой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Научно-Медицинская Актуальность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 от диагностики к терапии</a:t>
            </a:r>
          </a:p>
          <a:p>
            <a:pPr>
              <a:lnSpc>
                <a:spcPct val="13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Актуальность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глобальным трендам</a:t>
            </a:r>
          </a:p>
          <a:p>
            <a:pPr>
              <a:lnSpc>
                <a:spcPct val="13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Рыночно-Коммерческая Актуальность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Уникальное торговое предложение </a:t>
            </a:r>
          </a:p>
          <a:p>
            <a:pPr marL="457200" indent="-457200">
              <a:lnSpc>
                <a:spcPct val="130000"/>
              </a:lnSpc>
              <a:buAutoNum type="arabicPeriod" startAt="4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Социально-Экономическая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720" y="3014540"/>
            <a:ext cx="1196013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E01FF"/>
              </a:buClr>
              <a:buFont typeface="Arial" panose="020B0604020202020204" pitchFamily="34" charset="0"/>
              <a:buChar char="•"/>
              <a:tabLst>
                <a:tab pos="810260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какая польза решения данной задачи для России</a:t>
            </a:r>
          </a:p>
          <a:p>
            <a:pPr indent="-342900">
              <a:lnSpc>
                <a:spcPct val="130000"/>
              </a:lnSpc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Национальной Системы Здравоохранения и Общества</a:t>
            </a:r>
          </a:p>
          <a:p>
            <a:pPr>
              <a:lnSpc>
                <a:spcPct val="13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Для Технологического Суверенитета 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Импортозамещения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341580" y="4307202"/>
            <a:ext cx="78295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объемов товарных категорий за 2019,2021,2023 годы, млрд. руб.</a:t>
            </a:r>
            <a:endParaRPr lang="ru-RU" sz="16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5994411"/>
              </p:ext>
            </p:extLst>
          </p:nvPr>
        </p:nvGraphicFramePr>
        <p:xfrm>
          <a:off x="0" y="4645756"/>
          <a:ext cx="7487970" cy="1457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651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731671"/>
              </p:ext>
            </p:extLst>
          </p:nvPr>
        </p:nvGraphicFramePr>
        <p:xfrm>
          <a:off x="264159" y="203199"/>
          <a:ext cx="11115042" cy="62801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05014">
                  <a:extLst>
                    <a:ext uri="{9D8B030D-6E8A-4147-A177-3AD203B41FA5}">
                      <a16:colId xmlns:a16="http://schemas.microsoft.com/office/drawing/2014/main" val="4127455708"/>
                    </a:ext>
                  </a:extLst>
                </a:gridCol>
                <a:gridCol w="3705014">
                  <a:extLst>
                    <a:ext uri="{9D8B030D-6E8A-4147-A177-3AD203B41FA5}">
                      <a16:colId xmlns:a16="http://schemas.microsoft.com/office/drawing/2014/main" val="2495423958"/>
                    </a:ext>
                  </a:extLst>
                </a:gridCol>
                <a:gridCol w="3705014">
                  <a:extLst>
                    <a:ext uri="{9D8B030D-6E8A-4147-A177-3AD203B41FA5}">
                      <a16:colId xmlns:a16="http://schemas.microsoft.com/office/drawing/2014/main" val="2741977820"/>
                    </a:ext>
                  </a:extLst>
                </a:gridCol>
              </a:tblGrid>
              <a:tr h="747654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Сфера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Краткосрочная польза (1-3 года)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Долгосрочная стратегическая польза (3-10 лет)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9855770"/>
                  </a:ext>
                </a:extLst>
              </a:tr>
              <a:tr h="1583444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сроков реабилитации, повышение мотивации пациентов.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уровня инвалидности, повышение качества жизни населения, разгрузка системы здравоохранения.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9470813"/>
                  </a:ext>
                </a:extLst>
              </a:tr>
              <a:tr h="1459699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работающего прототипа, регистрация изделия.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 компетенций по VR/AR в медицине, технологический суверенитет в этом направлении.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2602709"/>
                  </a:ext>
                </a:extLst>
              </a:tr>
              <a:tr h="135462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Наука и Кадры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прикладных исследований, защита диссертаций.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научной школы, интеграция в образовательные стандарты, подготовка кадров для инженерии</a:t>
                      </a:r>
                      <a:r>
                        <a:rPr lang="ru-RU" sz="20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будущего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3529202"/>
                  </a:ext>
                </a:extLst>
              </a:tr>
              <a:tr h="113472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Реабилитация военнослужащих.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человеческого капитала страны как основы национальной безопасности.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7850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848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231866" y="275328"/>
            <a:ext cx="30730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800" b="1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sz="3600" dirty="0" smtClean="0">
                <a:solidFill>
                  <a:srgbClr val="9D00FF"/>
                </a:solidFill>
              </a:rPr>
              <a:t>ТЕХНОЛОГИИ</a:t>
            </a:r>
            <a:endParaRPr lang="ru-RU" sz="3600" dirty="0">
              <a:solidFill>
                <a:srgbClr val="9D00FF"/>
              </a:solidFill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6243280" y="275328"/>
            <a:ext cx="5948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800" b="1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sz="3600" dirty="0">
                <a:solidFill>
                  <a:srgbClr val="9D00FF"/>
                </a:solidFill>
              </a:rPr>
              <a:t>Рынок НТИ:</a:t>
            </a:r>
            <a:r>
              <a:rPr lang="en-US" sz="3600" dirty="0">
                <a:solidFill>
                  <a:srgbClr val="9D00FF"/>
                </a:solidFill>
              </a:rPr>
              <a:t> TechNet  </a:t>
            </a:r>
            <a:r>
              <a:rPr lang="en-US" sz="3600" dirty="0" err="1">
                <a:solidFill>
                  <a:srgbClr val="9D00FF"/>
                </a:solidFill>
              </a:rPr>
              <a:t>HealthNet</a:t>
            </a:r>
            <a:endParaRPr lang="en-US" sz="3600" dirty="0">
              <a:solidFill>
                <a:srgbClr val="9D00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1866" y="1425417"/>
            <a:ext cx="112111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Нейротехнологии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технологии виртуальной и дополненной реальностей;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Персонифицированная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моделирования и разработки материалов с заданными свойствами. 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31866" y="4421379"/>
            <a:ext cx="1148715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9D00FF"/>
                </a:solidFill>
                <a:latin typeface="AstronC" pitchFamily="82" charset="0"/>
                <a:cs typeface="Calibri Light" panose="020F0302020204030204" pitchFamily="34" charset="0"/>
              </a:rPr>
              <a:t>Критические технологии</a:t>
            </a:r>
            <a:endParaRPr lang="en-US" sz="3600" b="1" dirty="0">
              <a:solidFill>
                <a:srgbClr val="9D00FF"/>
              </a:solidFill>
              <a:latin typeface="AstronC" pitchFamily="82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Биомедицинские технологии, когнитивные технологии, активное долголетие;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Медицинские изделия нового поколения,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биогибридные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нейротехнологии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Защищенное ПО, доверенное программное обеспечение, управление системами.</a:t>
            </a: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231866" y="850373"/>
            <a:ext cx="8472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800" b="1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sz="3600" dirty="0" smtClean="0">
                <a:solidFill>
                  <a:srgbClr val="9D00FF"/>
                </a:solidFill>
              </a:rPr>
              <a:t>Сквозные технологии</a:t>
            </a:r>
            <a:endParaRPr lang="ru-RU" sz="3600" dirty="0">
              <a:solidFill>
                <a:srgbClr val="9D00FF"/>
              </a:solidFill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5086018" y="2851719"/>
            <a:ext cx="5404179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800" b="1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pPr algn="ctr"/>
            <a:r>
              <a:rPr lang="ru-RU" sz="3200" dirty="0" smtClean="0">
                <a:solidFill>
                  <a:srgbClr val="9D00FF"/>
                </a:solidFill>
              </a:rPr>
              <a:t>Приоритетное направление: </a:t>
            </a:r>
            <a:br>
              <a:rPr lang="ru-RU" sz="3200" dirty="0" smtClean="0">
                <a:solidFill>
                  <a:srgbClr val="9D00FF"/>
                </a:solidFill>
              </a:rPr>
            </a:b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Превентивная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персонализированная </a:t>
            </a: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 обеспечение </a:t>
            </a:r>
            <a:r>
              <a:rPr lang="ru-RU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здорового </a:t>
            </a: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долголетия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4834036A-68D1-9251-8305-FE83B36CFECF}"/>
              </a:ext>
            </a:extLst>
          </p:cNvPr>
          <p:cNvSpPr txBox="1">
            <a:spLocks/>
          </p:cNvSpPr>
          <p:nvPr/>
        </p:nvSpPr>
        <p:spPr>
          <a:xfrm>
            <a:off x="1247202" y="2882496"/>
            <a:ext cx="282348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800" b="1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pPr algn="ctr"/>
            <a:r>
              <a:rPr lang="en-US" sz="2800" dirty="0" smtClean="0">
                <a:solidFill>
                  <a:srgbClr val="9D00FF"/>
                </a:solidFill>
              </a:rPr>
              <a:t>TRL </a:t>
            </a:r>
            <a:r>
              <a:rPr lang="en-US" sz="2800" b="0" dirty="0" smtClean="0">
                <a:solidFill>
                  <a:srgbClr val="9D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0" dirty="0" smtClean="0">
                <a:solidFill>
                  <a:srgbClr val="9D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Первый прототип. </a:t>
            </a:r>
          </a:p>
          <a:p>
            <a:pPr algn="ctr"/>
            <a:r>
              <a:rPr lang="ru-RU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концепции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7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2" descr="Рисунок 22">
            <a:extLst>
              <a:ext uri="{FF2B5EF4-FFF2-40B4-BE49-F238E27FC236}">
                <a16:creationId xmlns:a16="http://schemas.microsoft.com/office/drawing/2014/main" id="{1A89DC00-2A34-AD11-3179-4FD88A717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84"/>
                    </a14:imgEffect>
                    <a14:imgEffect>
                      <a14:saturation sat="1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23315" y="-18049"/>
            <a:ext cx="4596780" cy="661540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object 5">
            <a:extLst>
              <a:ext uri="{FF2B5EF4-FFF2-40B4-BE49-F238E27FC236}">
                <a16:creationId xmlns:a16="http://schemas.microsoft.com/office/drawing/2014/main" id="{13035EA5-CF0C-77EB-93BD-1F7CDD4EA0C3}"/>
              </a:ext>
            </a:extLst>
          </p:cNvPr>
          <p:cNvSpPr txBox="1">
            <a:spLocks/>
          </p:cNvSpPr>
          <p:nvPr/>
        </p:nvSpPr>
        <p:spPr>
          <a:xfrm>
            <a:off x="286001" y="278272"/>
            <a:ext cx="8472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1">
                <a:solidFill>
                  <a:srgbClr val="9D00FF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ЦЕЛЕВАЯ АУДИТОРИЯ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813855225"/>
              </p:ext>
            </p:extLst>
          </p:nvPr>
        </p:nvGraphicFramePr>
        <p:xfrm>
          <a:off x="468882" y="1915415"/>
          <a:ext cx="6271553" cy="3691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2507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214697454"/>
              </p:ext>
            </p:extLst>
          </p:nvPr>
        </p:nvGraphicFramePr>
        <p:xfrm>
          <a:off x="0" y="769244"/>
          <a:ext cx="11544300" cy="5631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bject 5">
            <a:extLst>
              <a:ext uri="{FF2B5EF4-FFF2-40B4-BE49-F238E27FC236}">
                <a16:creationId xmlns:a16="http://schemas.microsoft.com/office/drawing/2014/main" id="{13035EA5-CF0C-77EB-93BD-1F7CDD4EA0C3}"/>
              </a:ext>
            </a:extLst>
          </p:cNvPr>
          <p:cNvSpPr txBox="1">
            <a:spLocks/>
          </p:cNvSpPr>
          <p:nvPr/>
        </p:nvSpPr>
        <p:spPr>
          <a:xfrm>
            <a:off x="274649" y="279666"/>
            <a:ext cx="8472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1">
                <a:solidFill>
                  <a:srgbClr val="9D00FF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ЦЕЛЕВАЯ АУДИТОРИЯ</a:t>
            </a:r>
          </a:p>
        </p:txBody>
      </p:sp>
    </p:spTree>
    <p:extLst>
      <p:ext uri="{BB962C8B-B14F-4D97-AF65-F5344CB8AC3E}">
        <p14:creationId xmlns:p14="http://schemas.microsoft.com/office/powerpoint/2010/main" val="56710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111331-7160-BEBE-55D1-CF95CE913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BB30433-2927-4A32-8007-0182B9EF8F90}"/>
              </a:ext>
            </a:extLst>
          </p:cNvPr>
          <p:cNvGrpSpPr/>
          <p:nvPr/>
        </p:nvGrpSpPr>
        <p:grpSpPr>
          <a:xfrm>
            <a:off x="0" y="-19610"/>
            <a:ext cx="12186795" cy="1332000"/>
            <a:chOff x="0" y="-19610"/>
            <a:chExt cx="12186795" cy="13320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C080A984-DD70-1B9A-41E0-51B590958E1D}"/>
                </a:ext>
              </a:extLst>
            </p:cNvPr>
            <p:cNvSpPr/>
            <p:nvPr/>
          </p:nvSpPr>
          <p:spPr>
            <a:xfrm>
              <a:off x="0" y="-19610"/>
              <a:ext cx="7879406" cy="1332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201A4AE-248F-70B3-5050-E847F90D33F8}"/>
                </a:ext>
              </a:extLst>
            </p:cNvPr>
            <p:cNvSpPr/>
            <p:nvPr/>
          </p:nvSpPr>
          <p:spPr>
            <a:xfrm>
              <a:off x="7879405" y="-19610"/>
              <a:ext cx="4307390" cy="1332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E99059A0-8B67-46AF-804B-C7CAB1EE1FA5}"/>
                </a:ext>
              </a:extLst>
            </p:cNvPr>
            <p:cNvGrpSpPr/>
            <p:nvPr/>
          </p:nvGrpSpPr>
          <p:grpSpPr>
            <a:xfrm>
              <a:off x="8153025" y="338826"/>
              <a:ext cx="3814623" cy="686592"/>
              <a:chOff x="8153025" y="338826"/>
              <a:chExt cx="3814623" cy="686592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78A27396-1FFF-DB21-6BBD-975CE9DFCD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91946" y="338826"/>
                <a:ext cx="938531" cy="625198"/>
              </a:xfrm>
              <a:prstGeom prst="rect">
                <a:avLst/>
              </a:prstGeom>
            </p:spPr>
          </p:pic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D91DC761-6613-A39F-F264-8B3859B4A6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24402" r="51413"/>
              <a:stretch>
                <a:fillRect/>
              </a:stretch>
            </p:blipFill>
            <p:spPr bwMode="auto">
              <a:xfrm>
                <a:off x="10593752" y="338827"/>
                <a:ext cx="1373896" cy="625197"/>
              </a:xfrm>
              <a:prstGeom prst="rect">
                <a:avLst/>
              </a:prstGeom>
            </p:spPr>
          </p:pic>
          <p:pic>
            <p:nvPicPr>
              <p:cNvPr id="17" name="Рисунок 16" descr="Изображение выглядит как текст, логотип, символ, Шрифт&#10;&#10;Содержимое, созданное искусственным интеллектом, может быть неверным.">
                <a:extLst>
                  <a:ext uri="{FF2B5EF4-FFF2-40B4-BE49-F238E27FC236}">
                    <a16:creationId xmlns:a16="http://schemas.microsoft.com/office/drawing/2014/main" id="{C2C8A970-C040-47A2-83B5-FDF68D2CE0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53025" y="374712"/>
                <a:ext cx="611420" cy="553427"/>
              </a:xfrm>
              <a:prstGeom prst="rect">
                <a:avLst/>
              </a:prstGeom>
            </p:spPr>
          </p:pic>
          <p:pic>
            <p:nvPicPr>
              <p:cNvPr id="18" name="Рисунок 17" descr="Изображение выглядит как Шрифт, логотип, Графика, символ&#10;&#10;Содержимое, созданное искусственным интеллектом, может быть неверным.">
                <a:extLst>
                  <a:ext uri="{FF2B5EF4-FFF2-40B4-BE49-F238E27FC236}">
                    <a16:creationId xmlns:a16="http://schemas.microsoft.com/office/drawing/2014/main" id="{FF5C44DC-7167-4185-AA5A-54CEA996BC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393" b="14393"/>
              <a:stretch/>
            </p:blipFill>
            <p:spPr>
              <a:xfrm>
                <a:off x="9738371" y="374712"/>
                <a:ext cx="913744" cy="650706"/>
              </a:xfrm>
              <a:prstGeom prst="rect">
                <a:avLst/>
              </a:prstGeom>
            </p:spPr>
          </p:pic>
        </p:grp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9DD7FB0F-D046-79A3-F2F8-733427115BB5}"/>
              </a:ext>
            </a:extLst>
          </p:cNvPr>
          <p:cNvGrpSpPr/>
          <p:nvPr/>
        </p:nvGrpSpPr>
        <p:grpSpPr>
          <a:xfrm>
            <a:off x="0" y="6255100"/>
            <a:ext cx="12186794" cy="606969"/>
            <a:chOff x="0" y="6255100"/>
            <a:chExt cx="12186794" cy="606969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D15DB61F-9906-9413-EB00-D18114D44251}"/>
                </a:ext>
              </a:extLst>
            </p:cNvPr>
            <p:cNvSpPr/>
            <p:nvPr/>
          </p:nvSpPr>
          <p:spPr>
            <a:xfrm>
              <a:off x="0" y="6255100"/>
              <a:ext cx="3787426" cy="606969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7DB1F13F-4833-D047-69AF-BDC5CF5CE189}"/>
                </a:ext>
              </a:extLst>
            </p:cNvPr>
            <p:cNvSpPr/>
            <p:nvPr/>
          </p:nvSpPr>
          <p:spPr>
            <a:xfrm>
              <a:off x="3787965" y="6255100"/>
              <a:ext cx="1682329" cy="606969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19899C8D-5537-5F5D-85FE-4F5DDAB23421}"/>
                </a:ext>
              </a:extLst>
            </p:cNvPr>
            <p:cNvSpPr/>
            <p:nvPr/>
          </p:nvSpPr>
          <p:spPr>
            <a:xfrm>
              <a:off x="5469474" y="6255100"/>
              <a:ext cx="1682329" cy="60696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54DA59FC-1F00-9D61-AB77-CD4E4B9DC8C4}"/>
                </a:ext>
              </a:extLst>
            </p:cNvPr>
            <p:cNvSpPr/>
            <p:nvPr/>
          </p:nvSpPr>
          <p:spPr>
            <a:xfrm>
              <a:off x="7144445" y="6255100"/>
              <a:ext cx="1682329" cy="606969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28C55234-AB8A-4F23-C92E-C661ED71532C}"/>
                </a:ext>
              </a:extLst>
            </p:cNvPr>
            <p:cNvSpPr/>
            <p:nvPr/>
          </p:nvSpPr>
          <p:spPr>
            <a:xfrm>
              <a:off x="8827313" y="6255100"/>
              <a:ext cx="1682329" cy="606969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CF4EFB5D-573A-70CA-48A8-0B9F2BB7A9B8}"/>
                </a:ext>
              </a:extLst>
            </p:cNvPr>
            <p:cNvSpPr/>
            <p:nvPr/>
          </p:nvSpPr>
          <p:spPr>
            <a:xfrm>
              <a:off x="10504465" y="6255100"/>
              <a:ext cx="1682329" cy="606969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object 5">
            <a:extLst>
              <a:ext uri="{FF2B5EF4-FFF2-40B4-BE49-F238E27FC236}">
                <a16:creationId xmlns:a16="http://schemas.microsoft.com/office/drawing/2014/main" id="{350C7402-C2C3-D542-E6FF-40F874FDCF05}"/>
              </a:ext>
            </a:extLst>
          </p:cNvPr>
          <p:cNvSpPr txBox="1">
            <a:spLocks/>
          </p:cNvSpPr>
          <p:nvPr/>
        </p:nvSpPr>
        <p:spPr>
          <a:xfrm>
            <a:off x="223853" y="322928"/>
            <a:ext cx="25874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1">
                <a:solidFill>
                  <a:srgbClr val="9D00FF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ПРОБЛЕМА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F5B3AD-EB05-C48A-9854-A923BCB354DF}"/>
              </a:ext>
            </a:extLst>
          </p:cNvPr>
          <p:cNvSpPr txBox="1"/>
          <p:nvPr/>
        </p:nvSpPr>
        <p:spPr>
          <a:xfrm>
            <a:off x="-67027" y="7492207"/>
            <a:ext cx="9805398" cy="705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61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-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Проблема клиента, которую вы решаете; </a:t>
            </a:r>
          </a:p>
          <a:p>
            <a:pPr marL="5461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r>
              <a:rPr lang="ru-RU" i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Почему существующих вариантов решения недостаточно.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F5B3AD-EB05-C48A-9854-A923BCB354DF}"/>
              </a:ext>
            </a:extLst>
          </p:cNvPr>
          <p:cNvSpPr txBox="1"/>
          <p:nvPr/>
        </p:nvSpPr>
        <p:spPr>
          <a:xfrm>
            <a:off x="223853" y="1474830"/>
            <a:ext cx="11856872" cy="4623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3200">
              <a:lnSpc>
                <a:spcPct val="115000"/>
              </a:lnSpc>
              <a:buClr>
                <a:srgbClr val="8F00FF"/>
              </a:buClr>
              <a:buSzPts val="1400"/>
            </a:pPr>
            <a:r>
              <a:rPr lang="ru-RU" dirty="0">
                <a:solidFill>
                  <a:srgbClr val="8D0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</a:rPr>
              <a:t>Проблема </a:t>
            </a:r>
            <a:r>
              <a:rPr lang="ru-RU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</a:rPr>
              <a:t>клиента, которую мы решаем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мотивация и вовлеченность пациентов во время длительных курсов реабилитации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стабилоплатформе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приводит к: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Несоблюдению предписанного режима занятий;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Снижению эффективности восстановления;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сроков и стоимости лечения;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Пациенты воспринимают традиционную стабилографию как скучную и рутинную процедуру.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" lvl="0">
              <a:lnSpc>
                <a:spcPct val="115000"/>
              </a:lnSpc>
              <a:buClr>
                <a:srgbClr val="8F00FF"/>
              </a:buClr>
              <a:buSzPts val="1400"/>
            </a:pPr>
            <a:r>
              <a:rPr lang="ru-RU" dirty="0">
                <a:solidFill>
                  <a:srgbClr val="8D0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Почему </a:t>
            </a:r>
            <a:r>
              <a:rPr lang="ru-RU" dirty="0">
                <a:solidFill>
                  <a:srgbClr val="132C40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rPr>
              <a:t>существующих вариантов решения недостаточно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Стандартные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стабилокомплексы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Предлагают только сухие графики и цифры. Не решают проблему мотивации.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Зарубежные аналоги с AR. Чрезвычайно дороги (в 2-3 раза дороже), сложны в сервисном обслуживании в РФ, а их поставки ненадежны в текущих условиях.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Разрозненные решения. Попытки совместить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стабилоплатформу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отдельными играми или мониторами не являются интеграционным продуктом - они не обеспечивают точной синхронизации, автоматической подстройки сложности под пациента и не имеют медицинской сертификации.</a:t>
            </a:r>
          </a:p>
          <a:p>
            <a:pPr marL="5461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400"/>
              <a:buFont typeface="Raleway"/>
              <a:buChar char="●"/>
            </a:pPr>
            <a:endParaRPr lang="ru-RU" dirty="0">
              <a:solidFill>
                <a:srgbClr val="132C40"/>
              </a:solidFill>
              <a:latin typeface="Times New Roman" panose="02020603050405020304" pitchFamily="18" charset="0"/>
              <a:ea typeface="Raleway"/>
              <a:cs typeface="Times New Roman" panose="02020603050405020304" pitchFamily="18" charset="0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74196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2553C1-0578-3083-1A06-C3879B95D295}"/>
              </a:ext>
            </a:extLst>
          </p:cNvPr>
          <p:cNvSpPr txBox="1"/>
          <p:nvPr/>
        </p:nvSpPr>
        <p:spPr>
          <a:xfrm>
            <a:off x="-8794" y="717786"/>
            <a:ext cx="12200794" cy="732848"/>
          </a:xfrm>
          <a:prstGeom prst="rect">
            <a:avLst/>
          </a:prstGeom>
          <a:solidFill>
            <a:srgbClr val="FC5247"/>
          </a:solidFill>
        </p:spPr>
        <p:txBody>
          <a:bodyPr wrap="square" lIns="360000" tIns="180000" rIns="360000" bIns="180000" rtlCol="0" anchor="ctr" anchorCtr="0">
            <a:spAutoFit/>
          </a:bodyPr>
          <a:lstStyle/>
          <a:p>
            <a:pPr marL="182563"/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A540FF-AE6E-6D79-3266-DBB95FB6B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34"/>
          <a:stretch/>
        </p:blipFill>
        <p:spPr>
          <a:xfrm>
            <a:off x="1858788" y="-11471"/>
            <a:ext cx="5501309" cy="729257"/>
          </a:xfrm>
          <a:prstGeom prst="rect">
            <a:avLst/>
          </a:prstGeom>
          <a:ln>
            <a:noFill/>
          </a:ln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4DC43F9-9B6C-4062-B940-64DDF74D98EA}"/>
              </a:ext>
            </a:extLst>
          </p:cNvPr>
          <p:cNvSpPr/>
          <p:nvPr/>
        </p:nvSpPr>
        <p:spPr>
          <a:xfrm>
            <a:off x="7359959" y="-15188"/>
            <a:ext cx="2174378" cy="73297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04214AA-838C-30B3-66E4-C08FA8B666A8}"/>
              </a:ext>
            </a:extLst>
          </p:cNvPr>
          <p:cNvSpPr/>
          <p:nvPr/>
        </p:nvSpPr>
        <p:spPr>
          <a:xfrm>
            <a:off x="0" y="-11471"/>
            <a:ext cx="2174378" cy="73379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82FFBC3C-A886-FEC8-456A-C888636D611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79" y="100591"/>
            <a:ext cx="591735" cy="53374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BD847BA-AEB7-F7A0-7D3C-CECFC884B1AE}"/>
              </a:ext>
            </a:extLst>
          </p:cNvPr>
          <p:cNvSpPr/>
          <p:nvPr/>
        </p:nvSpPr>
        <p:spPr>
          <a:xfrm>
            <a:off x="9534337" y="-15601"/>
            <a:ext cx="2657663" cy="733799"/>
          </a:xfrm>
          <a:prstGeom prst="rect">
            <a:avLst/>
          </a:prstGeom>
          <a:solidFill>
            <a:srgbClr val="FC52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Изображение выглядит как Графика, Шрифт, логотип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85255B13-648C-E48E-8529-018FD0CA24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2"/>
          <a:stretch/>
        </p:blipFill>
        <p:spPr>
          <a:xfrm>
            <a:off x="9718765" y="0"/>
            <a:ext cx="2288805" cy="1444315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8DCA08E6-8D92-4390-88EE-CD513A7DB31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402" r="51976"/>
          <a:stretch>
            <a:fillRect/>
          </a:stretch>
        </p:blipFill>
        <p:spPr bwMode="auto">
          <a:xfrm>
            <a:off x="7837760" y="70111"/>
            <a:ext cx="1238413" cy="576997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E068B821-1878-876F-1C49-3393B306C858}"/>
              </a:ext>
            </a:extLst>
          </p:cNvPr>
          <p:cNvSpPr txBox="1">
            <a:spLocks/>
          </p:cNvSpPr>
          <p:nvPr/>
        </p:nvSpPr>
        <p:spPr>
          <a:xfrm>
            <a:off x="228408" y="758936"/>
            <a:ext cx="8472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1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РЕШЕНИЕ</a:t>
            </a:r>
          </a:p>
        </p:txBody>
      </p:sp>
      <p:sp>
        <p:nvSpPr>
          <p:cNvPr id="8" name="Google Shape;118;p17">
            <a:extLst>
              <a:ext uri="{FF2B5EF4-FFF2-40B4-BE49-F238E27FC236}">
                <a16:creationId xmlns:a16="http://schemas.microsoft.com/office/drawing/2014/main" id="{0E188A4D-FCF5-7CEC-55E3-4A87087A553B}"/>
              </a:ext>
            </a:extLst>
          </p:cNvPr>
          <p:cNvSpPr txBox="1"/>
          <p:nvPr/>
        </p:nvSpPr>
        <p:spPr>
          <a:xfrm>
            <a:off x="503986" y="7236450"/>
            <a:ext cx="10870433" cy="2850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457200" lvl="0" indent="-317500" algn="l" rtl="0">
              <a:spcAft>
                <a:spcPts val="1800"/>
              </a:spcAft>
              <a:buClr>
                <a:srgbClr val="9D00FF"/>
              </a:buClr>
              <a:buSzPts val="1400"/>
              <a:buFont typeface="Raleway"/>
              <a:buChar char="●"/>
            </a:pPr>
            <a:r>
              <a:rPr lang="ru" i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Какая технология будет использоваться для разработки продукта</a:t>
            </a:r>
            <a:endParaRPr i="1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Aft>
                <a:spcPts val="1800"/>
              </a:spcAft>
              <a:buClr>
                <a:srgbClr val="9D00FF"/>
              </a:buClr>
              <a:buSzPts val="1400"/>
              <a:buFont typeface="Raleway"/>
              <a:buChar char="●"/>
            </a:pPr>
            <a:r>
              <a:rPr lang="ru" i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Основное свойство/характеристика продукта, которая решает проблему потребителя</a:t>
            </a:r>
            <a:endParaRPr i="1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Aft>
                <a:spcPts val="1800"/>
              </a:spcAft>
              <a:buClr>
                <a:srgbClr val="9D00FF"/>
              </a:buClr>
              <a:buSzPts val="1400"/>
              <a:buFont typeface="Raleway"/>
              <a:buChar char="●"/>
            </a:pPr>
            <a:r>
              <a:rPr lang="ru" i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Чем ваш продукт по функциям и характеристикам отличается от других?</a:t>
            </a:r>
            <a:endParaRPr i="1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Aft>
                <a:spcPts val="1800"/>
              </a:spcAft>
              <a:buClr>
                <a:srgbClr val="9D00FF"/>
              </a:buClr>
              <a:buSzPts val="1400"/>
              <a:buFont typeface="Raleway"/>
              <a:buChar char="●"/>
            </a:pPr>
            <a:r>
              <a:rPr lang="ru" i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Дополнительные выгоды, которые потребитель может получить</a:t>
            </a:r>
            <a:endParaRPr sz="1000" i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Aft>
                <a:spcPts val="1800"/>
              </a:spcAft>
              <a:buNone/>
            </a:pPr>
            <a:endParaRPr sz="10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3829" y="1688706"/>
            <a:ext cx="11550746" cy="5853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</a:rPr>
              <a:t>В основе научно-технических решений при разработке стабилографического комплекса лежат аппаратные комплексы для измерения и анализа человеческой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</a:rPr>
              <a:t>постуры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</a:rPr>
              <a:t> и баланса. Итоговый продукт может быть создан на основе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</a:rPr>
              <a:t>стабилографической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</a:rPr>
              <a:t> платформы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</a:rPr>
              <a:t>Стабилан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</a:rPr>
              <a:t> 01-2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</a:rPr>
              <a:t>.</a:t>
            </a:r>
          </a:p>
          <a:p>
            <a:pPr algn="just">
              <a:lnSpc>
                <a:spcPct val="130000"/>
              </a:lnSpc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Arial Unicode MS"/>
            </a:endParaRPr>
          </a:p>
          <a:p>
            <a:pPr algn="just">
              <a:lnSpc>
                <a:spcPct val="13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реальности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. Увеличение глубины погружения за счет использования камер фиксаций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;</a:t>
            </a:r>
            <a:r>
              <a:rPr lang="ru-RU" b="1" u="sng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Разрабатываемый комплекс имеет ряд отличительных особенностей:</a:t>
            </a:r>
          </a:p>
          <a:p>
            <a:pPr algn="just">
              <a:lnSpc>
                <a:spcPct val="130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1. Использование дополненной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2.   Использование биологической обратной связи (компьютер-человек);</a:t>
            </a:r>
          </a:p>
          <a:p>
            <a:pPr algn="just">
              <a:lnSpc>
                <a:spcPct val="130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3.  Использование обновленного ПО в стабилографическом комплексе с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AR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для цели получения большего числа информационных характеристик;</a:t>
            </a:r>
          </a:p>
          <a:p>
            <a:pPr algn="just">
              <a:lnSpc>
                <a:spcPct val="130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4.  Использование интуитивно понятного интерфейса. Пользователи могут видеть свои результаты на экране, что мотивирует их к улучшению своих показателей;</a:t>
            </a:r>
          </a:p>
          <a:p>
            <a:pPr algn="just">
              <a:lnSpc>
                <a:spcPct val="130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5.  Повышение многофункциональности и адаптивности информации.</a:t>
            </a:r>
          </a:p>
          <a:p>
            <a:pPr algn="just">
              <a:lnSpc>
                <a:spcPct val="130000"/>
              </a:lnSpc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556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9022C541-346B-901E-3B01-7CBD630351FE}"/>
              </a:ext>
            </a:extLst>
          </p:cNvPr>
          <p:cNvSpPr txBox="1">
            <a:spLocks/>
          </p:cNvSpPr>
          <p:nvPr/>
        </p:nvSpPr>
        <p:spPr>
          <a:xfrm>
            <a:off x="223936" y="759907"/>
            <a:ext cx="8472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1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dirty="0">
                <a:solidFill>
                  <a:srgbClr val="9D00FF"/>
                </a:solidFill>
              </a:rPr>
              <a:t>ЦЕННОСТНОЕ ПРЕДЛОЖЕНИЕ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8C49026-8DE5-4A4B-A41C-07E3E7FB0446}"/>
              </a:ext>
            </a:extLst>
          </p:cNvPr>
          <p:cNvGrpSpPr/>
          <p:nvPr/>
        </p:nvGrpSpPr>
        <p:grpSpPr>
          <a:xfrm>
            <a:off x="0" y="-1"/>
            <a:ext cx="12192000" cy="743314"/>
            <a:chOff x="0" y="-1"/>
            <a:chExt cx="12192000" cy="743314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A9B7E437-9780-DE75-1712-4687E7CC382B}"/>
                </a:ext>
              </a:extLst>
            </p:cNvPr>
            <p:cNvSpPr/>
            <p:nvPr/>
          </p:nvSpPr>
          <p:spPr>
            <a:xfrm>
              <a:off x="0" y="-1"/>
              <a:ext cx="3376397" cy="720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3167A97-2F4B-E171-981C-AFE5376853B0}"/>
                </a:ext>
              </a:extLst>
            </p:cNvPr>
            <p:cNvSpPr/>
            <p:nvPr/>
          </p:nvSpPr>
          <p:spPr>
            <a:xfrm>
              <a:off x="6735480" y="-1"/>
              <a:ext cx="2882669" cy="720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23C178E-F2A2-A04E-28CA-E9CB7239C61B}"/>
                </a:ext>
              </a:extLst>
            </p:cNvPr>
            <p:cNvSpPr/>
            <p:nvPr/>
          </p:nvSpPr>
          <p:spPr>
            <a:xfrm>
              <a:off x="9618149" y="-1"/>
              <a:ext cx="2573851" cy="720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70121920-0426-BF62-DD83-D88868C3F517}"/>
                </a:ext>
              </a:extLst>
            </p:cNvPr>
            <p:cNvSpPr/>
            <p:nvPr/>
          </p:nvSpPr>
          <p:spPr>
            <a:xfrm>
              <a:off x="5052881" y="-1"/>
              <a:ext cx="1682329" cy="720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AF00FE14-B88A-267D-7F64-91160BEE5177}"/>
                </a:ext>
              </a:extLst>
            </p:cNvPr>
            <p:cNvSpPr/>
            <p:nvPr/>
          </p:nvSpPr>
          <p:spPr>
            <a:xfrm>
              <a:off x="3376667" y="-1"/>
              <a:ext cx="1682329" cy="720000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EE3593D0-A0B4-4394-90C4-16BB3641DD44}"/>
                </a:ext>
              </a:extLst>
            </p:cNvPr>
            <p:cNvGrpSpPr/>
            <p:nvPr/>
          </p:nvGrpSpPr>
          <p:grpSpPr>
            <a:xfrm>
              <a:off x="8026565" y="56721"/>
              <a:ext cx="3814623" cy="686592"/>
              <a:chOff x="8153025" y="338826"/>
              <a:chExt cx="3814623" cy="686592"/>
            </a:xfrm>
          </p:grpSpPr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7D84D03C-EAEE-49EA-B84D-3A03FF15B2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91946" y="338826"/>
                <a:ext cx="938531" cy="625198"/>
              </a:xfrm>
              <a:prstGeom prst="rect">
                <a:avLst/>
              </a:prstGeom>
            </p:spPr>
          </p:pic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6C189E6F-1CAF-4E06-8C1E-576021A96F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24402" r="51413"/>
              <a:stretch>
                <a:fillRect/>
              </a:stretch>
            </p:blipFill>
            <p:spPr bwMode="auto">
              <a:xfrm>
                <a:off x="10593752" y="338827"/>
                <a:ext cx="1373896" cy="625197"/>
              </a:xfrm>
              <a:prstGeom prst="rect">
                <a:avLst/>
              </a:prstGeom>
            </p:spPr>
          </p:pic>
          <p:pic>
            <p:nvPicPr>
              <p:cNvPr id="17" name="Рисунок 16" descr="Изображение выглядит как текст, логотип, символ, Шрифт&#10;&#10;Содержимое, созданное искусственным интеллектом, может быть неверным.">
                <a:extLst>
                  <a:ext uri="{FF2B5EF4-FFF2-40B4-BE49-F238E27FC236}">
                    <a16:creationId xmlns:a16="http://schemas.microsoft.com/office/drawing/2014/main" id="{E452A809-3A91-4FC9-BFE2-0DF986EEA1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53025" y="374712"/>
                <a:ext cx="611420" cy="553427"/>
              </a:xfrm>
              <a:prstGeom prst="rect">
                <a:avLst/>
              </a:prstGeom>
            </p:spPr>
          </p:pic>
          <p:pic>
            <p:nvPicPr>
              <p:cNvPr id="20" name="Рисунок 19" descr="Изображение выглядит как Шрифт, логотип, Графика, символ&#10;&#10;Содержимое, созданное искусственным интеллектом, может быть неверным.">
                <a:extLst>
                  <a:ext uri="{FF2B5EF4-FFF2-40B4-BE49-F238E27FC236}">
                    <a16:creationId xmlns:a16="http://schemas.microsoft.com/office/drawing/2014/main" id="{A7920608-F44A-41D2-B142-195A4C1122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393" b="14393"/>
              <a:stretch/>
            </p:blipFill>
            <p:spPr>
              <a:xfrm>
                <a:off x="9738371" y="374712"/>
                <a:ext cx="913744" cy="650706"/>
              </a:xfrm>
              <a:prstGeom prst="rect">
                <a:avLst/>
              </a:prstGeom>
            </p:spPr>
          </p:pic>
        </p:grpSp>
      </p:grpSp>
      <p:sp>
        <p:nvSpPr>
          <p:cNvPr id="15" name="Прямоугольник 14"/>
          <p:cNvSpPr/>
          <p:nvPr/>
        </p:nvSpPr>
        <p:spPr>
          <a:xfrm>
            <a:off x="223936" y="1406238"/>
            <a:ext cx="11550746" cy="606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российский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стабилографический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с интегрированной дополненной реальностью (AR), который превращает рутинную реабилитацию в увлекательную игру, повышая эффективность лечения в 2-3 раза.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Разрабатываемый комплекс имеет </a:t>
            </a:r>
            <a:r>
              <a:rPr lang="ru-RU" sz="20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ряд отличительных особенностей:</a:t>
            </a:r>
            <a:endParaRPr lang="ru-RU" sz="2000" u="sng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 Интересные занятия - реабилитация через игровые AR-сценарии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 Быстрый результат - улучшение баланса и координации уже через 2-3 недели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 Мотивация - видимый прогресс и система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достижений</a:t>
            </a:r>
          </a:p>
          <a:p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медицинских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 Уникальное предложение - конкурентное преимущество на рынке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 Эффективность - сокращение сроков реабилитации на 30-40%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 Лояльность пациентов - повышение удовлетворенности лечением до 95%</a:t>
            </a:r>
          </a:p>
          <a:p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врачей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 Точная диагностика - объективные данные в реальном времени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 Индивидуальный подход - автоматическая адаптация сложности под каждого пациента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 Удобство работы - интуитивный интерфейс и готовые протоколы</a:t>
            </a:r>
          </a:p>
          <a:p>
            <a:pPr algn="just">
              <a:lnSpc>
                <a:spcPct val="130000"/>
              </a:lnSpc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8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>
            <a:extLst>
              <a:ext uri="{FF2B5EF4-FFF2-40B4-BE49-F238E27FC236}">
                <a16:creationId xmlns:a16="http://schemas.microsoft.com/office/drawing/2014/main" id="{E3CE5EC9-3745-02A7-8612-8356910AA40B}"/>
              </a:ext>
            </a:extLst>
          </p:cNvPr>
          <p:cNvSpPr txBox="1"/>
          <p:nvPr/>
        </p:nvSpPr>
        <p:spPr>
          <a:xfrm>
            <a:off x="10036401" y="2411344"/>
            <a:ext cx="613070" cy="1312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4EE6F3CB-2BDA-BC90-191D-2306F263BF1E}"/>
              </a:ext>
            </a:extLst>
          </p:cNvPr>
          <p:cNvSpPr txBox="1"/>
          <p:nvPr/>
        </p:nvSpPr>
        <p:spPr>
          <a:xfrm>
            <a:off x="10220011" y="4411560"/>
            <a:ext cx="613070" cy="1312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4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222070" y="113912"/>
            <a:ext cx="8472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1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dirty="0">
                <a:solidFill>
                  <a:srgbClr val="9D00FF"/>
                </a:solidFill>
              </a:rPr>
              <a:t>АНАЛИЗ РЫНКА И КОНКУРЕНТОВ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223B7C-9DC8-D6B9-2071-B46B292BC596}"/>
              </a:ext>
            </a:extLst>
          </p:cNvPr>
          <p:cNvSpPr txBox="1"/>
          <p:nvPr/>
        </p:nvSpPr>
        <p:spPr>
          <a:xfrm>
            <a:off x="222070" y="644826"/>
            <a:ext cx="6067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altLang="ru-RU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конкуренты (Международные игроки)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090745"/>
              </p:ext>
            </p:extLst>
          </p:nvPr>
        </p:nvGraphicFramePr>
        <p:xfrm>
          <a:off x="130630" y="1136469"/>
          <a:ext cx="11220992" cy="519901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398034">
                  <a:extLst>
                    <a:ext uri="{9D8B030D-6E8A-4147-A177-3AD203B41FA5}">
                      <a16:colId xmlns:a16="http://schemas.microsoft.com/office/drawing/2014/main" val="3318360504"/>
                    </a:ext>
                  </a:extLst>
                </a:gridCol>
                <a:gridCol w="2940986">
                  <a:extLst>
                    <a:ext uri="{9D8B030D-6E8A-4147-A177-3AD203B41FA5}">
                      <a16:colId xmlns:a16="http://schemas.microsoft.com/office/drawing/2014/main" val="2600325819"/>
                    </a:ext>
                  </a:extLst>
                </a:gridCol>
                <a:gridCol w="2940986">
                  <a:extLst>
                    <a:ext uri="{9D8B030D-6E8A-4147-A177-3AD203B41FA5}">
                      <a16:colId xmlns:a16="http://schemas.microsoft.com/office/drawing/2014/main" val="1345853720"/>
                    </a:ext>
                  </a:extLst>
                </a:gridCol>
                <a:gridCol w="2940986">
                  <a:extLst>
                    <a:ext uri="{9D8B030D-6E8A-4147-A177-3AD203B41FA5}">
                      <a16:colId xmlns:a16="http://schemas.microsoft.com/office/drawing/2014/main" val="777706481"/>
                    </a:ext>
                  </a:extLst>
                </a:gridCol>
              </a:tblGrid>
              <a:tr h="52972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Компания / Продукт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67" marR="93779" marT="58612" marB="58612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79" marR="93779" marT="58612" marB="58612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характеристики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79" marR="93779" marT="58612" marB="58612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 (для рынка РФ)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79" marR="93779" marT="58612" marB="58612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40454110"/>
                  </a:ext>
                </a:extLst>
              </a:tr>
              <a:tr h="184047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Hocoma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(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Valedo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67" marR="93779" marT="58612" marB="58612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Швейцария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79" marR="93779" marT="58612" marB="58612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Мировой лидер в роботизированной реабилитации. Использует технологии биологической обратной связи 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геймификации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79" marR="93779" marT="58612" marB="58612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Крайне высокая стоимость (от 5-7 млн руб.), сложность логистики и сервиса из-за санкций, оборудование ориентировано на крупные центры.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79" marR="56267" marT="58612" marB="58612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72077529"/>
                  </a:ext>
                </a:extLst>
              </a:tr>
              <a:tr h="1512709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Biodex (BioSway)</a:t>
                      </a:r>
                      <a:endParaRPr lang="en-US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67" marR="93779" marT="58612" marB="58612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США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79" marR="93779" marT="58612" marB="58612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Известный производитель медоборудования. Имеет опции биологической обратной связи на мониторе.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79" marR="93779" marT="58612" marB="58612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полноценной AR-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геймификации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высокая цена, риски поставок и поддержки.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79" marR="56267" marT="58612" marB="58612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37472665"/>
                  </a:ext>
                </a:extLst>
              </a:tr>
              <a:tr h="131611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TecnoBody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67" marR="93779" marT="58612" marB="58612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Италия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79" marR="93779" marT="58612" marB="58612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 платформы с интерактивными сценариями (D-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Wall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 Ближе всего к концепции AR/VR.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79" marR="93779" marT="58612" marB="58612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67" marR="56267" marT="28134" marB="28134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80598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9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877125"/>
              </p:ext>
            </p:extLst>
          </p:nvPr>
        </p:nvGraphicFramePr>
        <p:xfrm>
          <a:off x="118300" y="1138714"/>
          <a:ext cx="11238039" cy="52228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254733">
                  <a:extLst>
                    <a:ext uri="{9D8B030D-6E8A-4147-A177-3AD203B41FA5}">
                      <a16:colId xmlns:a16="http://schemas.microsoft.com/office/drawing/2014/main" val="1432372331"/>
                    </a:ext>
                  </a:extLst>
                </a:gridCol>
                <a:gridCol w="3991653">
                  <a:extLst>
                    <a:ext uri="{9D8B030D-6E8A-4147-A177-3AD203B41FA5}">
                      <a16:colId xmlns:a16="http://schemas.microsoft.com/office/drawing/2014/main" val="1447569454"/>
                    </a:ext>
                  </a:extLst>
                </a:gridCol>
                <a:gridCol w="3991653">
                  <a:extLst>
                    <a:ext uri="{9D8B030D-6E8A-4147-A177-3AD203B41FA5}">
                      <a16:colId xmlns:a16="http://schemas.microsoft.com/office/drawing/2014/main" val="3303678381"/>
                    </a:ext>
                  </a:extLst>
                </a:gridCol>
              </a:tblGrid>
              <a:tr h="527476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Компания / Продукт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50" marR="144084" marT="90053" marB="90053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Позиционирование</a:t>
                      </a:r>
                      <a:endParaRPr lang="ru-RU" sz="17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84" marR="144084" marT="90053" marB="90053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к </a:t>
                      </a:r>
                      <a:r>
                        <a:rPr lang="en-US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endParaRPr lang="en-US" sz="17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84" marR="144084" marT="90053" marB="90053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14402526"/>
                  </a:ext>
                </a:extLst>
              </a:tr>
              <a:tr h="1461368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Стабилан-01 / МБН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50" marR="144084" marT="90053" marB="90053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лидеров рынка РФ. Классические диагностические комплексы.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84" marR="144084" marT="90053" marB="90053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Предлагают БОС в виде графиков и схем на мониторе. Полноценной AR-геймификации нет.</a:t>
                      </a:r>
                      <a:endParaRPr lang="ru-RU" sz="17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84" marR="86450" marT="90053" marB="90053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87741851"/>
                  </a:ext>
                </a:extLst>
              </a:tr>
              <a:tr h="1772664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Нейротехнологии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(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Стабио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50" marR="144084" marT="90053" marB="90053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стабилометрических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комплексов.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84" marR="144084" marT="90053" marB="90053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базовые упражнения с визуальной обратной связью. Уровень графики и вовлекающего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геймдизайна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низкий.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84" marR="86450" marT="90053" marB="90053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30446411"/>
                  </a:ext>
                </a:extLst>
              </a:tr>
              <a:tr h="1461368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Аксион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/ РИК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50" marR="144084" marT="90053" marB="90053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Производители медицинской техники со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стабилоплатформами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ассортименте.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84" marR="144084" marT="90053" marB="90053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Традиционный диагностический функционал. Интеграция с AR не предлагается.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84" marR="86450" marT="90053" marB="90053" anchor="ctr">
                    <a:gradFill flip="none" rotWithShape="1">
                      <a:gsLst>
                        <a:gs pos="0">
                          <a:srgbClr val="8E01FF">
                            <a:tint val="66000"/>
                            <a:satMod val="160000"/>
                          </a:srgbClr>
                        </a:gs>
                        <a:gs pos="50000">
                          <a:srgbClr val="8E01FF">
                            <a:tint val="44500"/>
                            <a:satMod val="160000"/>
                          </a:srgbClr>
                        </a:gs>
                        <a:gs pos="100000">
                          <a:srgbClr val="8E01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91401467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30060" y="677049"/>
            <a:ext cx="1150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Косвенные конкуренты (Российские производители </a:t>
            </a:r>
            <a:r>
              <a:rPr lang="ru-RU" b="1" dirty="0" err="1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стабилоплатформ</a:t>
            </a:r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230060" y="123051"/>
            <a:ext cx="8472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1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dirty="0">
                <a:solidFill>
                  <a:srgbClr val="9D00FF"/>
                </a:solidFill>
              </a:rPr>
              <a:t>АНАЛИЗ РЫНКА И КОНКУРЕНТОВ</a:t>
            </a:r>
          </a:p>
        </p:txBody>
      </p:sp>
    </p:spTree>
    <p:extLst>
      <p:ext uri="{BB962C8B-B14F-4D97-AF65-F5344CB8AC3E}">
        <p14:creationId xmlns:p14="http://schemas.microsoft.com/office/powerpoint/2010/main" val="333701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111331-7160-BEBE-55D1-CF95CE913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8ED4EF0-BE05-44B4-98DE-12DBF89D6E03}"/>
              </a:ext>
            </a:extLst>
          </p:cNvPr>
          <p:cNvGrpSpPr/>
          <p:nvPr/>
        </p:nvGrpSpPr>
        <p:grpSpPr>
          <a:xfrm>
            <a:off x="0" y="-19610"/>
            <a:ext cx="12186795" cy="1332000"/>
            <a:chOff x="0" y="-19610"/>
            <a:chExt cx="12186795" cy="1332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201A4AE-248F-70B3-5050-E847F90D33F8}"/>
                </a:ext>
              </a:extLst>
            </p:cNvPr>
            <p:cNvSpPr/>
            <p:nvPr/>
          </p:nvSpPr>
          <p:spPr>
            <a:xfrm>
              <a:off x="7928673" y="-19610"/>
              <a:ext cx="4258122" cy="1332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C080A984-DD70-1B9A-41E0-51B590958E1D}"/>
                </a:ext>
              </a:extLst>
            </p:cNvPr>
            <p:cNvSpPr/>
            <p:nvPr/>
          </p:nvSpPr>
          <p:spPr>
            <a:xfrm>
              <a:off x="0" y="-19610"/>
              <a:ext cx="7928672" cy="1332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30F0DD22-4E92-4530-859C-1105B35AA365}"/>
                </a:ext>
              </a:extLst>
            </p:cNvPr>
            <p:cNvGrpSpPr/>
            <p:nvPr/>
          </p:nvGrpSpPr>
          <p:grpSpPr>
            <a:xfrm>
              <a:off x="8153025" y="338826"/>
              <a:ext cx="3814623" cy="686592"/>
              <a:chOff x="8153025" y="338826"/>
              <a:chExt cx="3814623" cy="686592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93D3BEC4-0A06-4CA5-887A-9C82A022C6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91946" y="338826"/>
                <a:ext cx="938531" cy="625198"/>
              </a:xfrm>
              <a:prstGeom prst="rect">
                <a:avLst/>
              </a:prstGeom>
            </p:spPr>
          </p:pic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411649BC-4E9B-4F38-ACAA-042842C822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24402" r="51413"/>
              <a:stretch>
                <a:fillRect/>
              </a:stretch>
            </p:blipFill>
            <p:spPr bwMode="auto">
              <a:xfrm>
                <a:off x="10593752" y="338827"/>
                <a:ext cx="1373896" cy="625197"/>
              </a:xfrm>
              <a:prstGeom prst="rect">
                <a:avLst/>
              </a:prstGeom>
            </p:spPr>
          </p:pic>
          <p:pic>
            <p:nvPicPr>
              <p:cNvPr id="30" name="Рисунок 29" descr="Изображение выглядит как текст, логотип, символ, Шрифт&#10;&#10;Содержимое, созданное искусственным интеллектом, может быть неверным.">
                <a:extLst>
                  <a:ext uri="{FF2B5EF4-FFF2-40B4-BE49-F238E27FC236}">
                    <a16:creationId xmlns:a16="http://schemas.microsoft.com/office/drawing/2014/main" id="{3043E62B-F660-4788-ABED-3D8CE47C09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53025" y="374712"/>
                <a:ext cx="611420" cy="553427"/>
              </a:xfrm>
              <a:prstGeom prst="rect">
                <a:avLst/>
              </a:prstGeom>
            </p:spPr>
          </p:pic>
          <p:pic>
            <p:nvPicPr>
              <p:cNvPr id="31" name="Рисунок 30" descr="Изображение выглядит как Шрифт, логотип, Графика, символ&#10;&#10;Содержимое, созданное искусственным интеллектом, может быть неверным.">
                <a:extLst>
                  <a:ext uri="{FF2B5EF4-FFF2-40B4-BE49-F238E27FC236}">
                    <a16:creationId xmlns:a16="http://schemas.microsoft.com/office/drawing/2014/main" id="{6A3C3777-E88B-42CB-B125-527F8872784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393" b="14393"/>
              <a:stretch/>
            </p:blipFill>
            <p:spPr>
              <a:xfrm>
                <a:off x="9738371" y="374712"/>
                <a:ext cx="913744" cy="650706"/>
              </a:xfrm>
              <a:prstGeom prst="rect">
                <a:avLst/>
              </a:prstGeom>
            </p:spPr>
          </p:pic>
        </p:grp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9DD7FB0F-D046-79A3-F2F8-733427115BB5}"/>
              </a:ext>
            </a:extLst>
          </p:cNvPr>
          <p:cNvGrpSpPr/>
          <p:nvPr/>
        </p:nvGrpSpPr>
        <p:grpSpPr>
          <a:xfrm>
            <a:off x="0" y="6255100"/>
            <a:ext cx="12186794" cy="606969"/>
            <a:chOff x="0" y="6255100"/>
            <a:chExt cx="12186794" cy="606969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D15DB61F-9906-9413-EB00-D18114D44251}"/>
                </a:ext>
              </a:extLst>
            </p:cNvPr>
            <p:cNvSpPr/>
            <p:nvPr/>
          </p:nvSpPr>
          <p:spPr>
            <a:xfrm>
              <a:off x="0" y="6255100"/>
              <a:ext cx="3787426" cy="606969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7DB1F13F-4833-D047-69AF-BDC5CF5CE189}"/>
                </a:ext>
              </a:extLst>
            </p:cNvPr>
            <p:cNvSpPr/>
            <p:nvPr/>
          </p:nvSpPr>
          <p:spPr>
            <a:xfrm>
              <a:off x="3787965" y="6255100"/>
              <a:ext cx="1682329" cy="606969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19899C8D-5537-5F5D-85FE-4F5DDAB23421}"/>
                </a:ext>
              </a:extLst>
            </p:cNvPr>
            <p:cNvSpPr/>
            <p:nvPr/>
          </p:nvSpPr>
          <p:spPr>
            <a:xfrm>
              <a:off x="5469474" y="6255100"/>
              <a:ext cx="1682329" cy="606969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54DA59FC-1F00-9D61-AB77-CD4E4B9DC8C4}"/>
                </a:ext>
              </a:extLst>
            </p:cNvPr>
            <p:cNvSpPr/>
            <p:nvPr/>
          </p:nvSpPr>
          <p:spPr>
            <a:xfrm>
              <a:off x="7144445" y="6255100"/>
              <a:ext cx="1682329" cy="606969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28C55234-AB8A-4F23-C92E-C661ED71532C}"/>
                </a:ext>
              </a:extLst>
            </p:cNvPr>
            <p:cNvSpPr/>
            <p:nvPr/>
          </p:nvSpPr>
          <p:spPr>
            <a:xfrm>
              <a:off x="8827313" y="6255100"/>
              <a:ext cx="1682329" cy="606969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CF4EFB5D-573A-70CA-48A8-0B9F2BB7A9B8}"/>
                </a:ext>
              </a:extLst>
            </p:cNvPr>
            <p:cNvSpPr/>
            <p:nvPr/>
          </p:nvSpPr>
          <p:spPr>
            <a:xfrm>
              <a:off x="10504465" y="6255100"/>
              <a:ext cx="1682329" cy="606969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31B3C10-9595-7DFA-7935-4ACF9A63645E}"/>
              </a:ext>
            </a:extLst>
          </p:cNvPr>
          <p:cNvSpPr txBox="1"/>
          <p:nvPr/>
        </p:nvSpPr>
        <p:spPr>
          <a:xfrm>
            <a:off x="8061786" y="1758097"/>
            <a:ext cx="3195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12-13 декабря 2025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350C7402-C2C3-D542-E6FF-40F874FDCF05}"/>
              </a:ext>
            </a:extLst>
          </p:cNvPr>
          <p:cNvSpPr txBox="1">
            <a:spLocks/>
          </p:cNvSpPr>
          <p:nvPr/>
        </p:nvSpPr>
        <p:spPr>
          <a:xfrm>
            <a:off x="214122" y="322928"/>
            <a:ext cx="8472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1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БИЗНЕС-МОДЕЛЬ</a:t>
            </a: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462849"/>
              </p:ext>
            </p:extLst>
          </p:nvPr>
        </p:nvGraphicFramePr>
        <p:xfrm>
          <a:off x="0" y="1277658"/>
          <a:ext cx="12192000" cy="5577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895">
                  <a:extLst>
                    <a:ext uri="{9D8B030D-6E8A-4147-A177-3AD203B41FA5}">
                      <a16:colId xmlns:a16="http://schemas.microsoft.com/office/drawing/2014/main" val="3866679908"/>
                    </a:ext>
                  </a:extLst>
                </a:gridCol>
                <a:gridCol w="2328468">
                  <a:extLst>
                    <a:ext uri="{9D8B030D-6E8A-4147-A177-3AD203B41FA5}">
                      <a16:colId xmlns:a16="http://schemas.microsoft.com/office/drawing/2014/main" val="1233008273"/>
                    </a:ext>
                  </a:extLst>
                </a:gridCol>
                <a:gridCol w="2582813">
                  <a:extLst>
                    <a:ext uri="{9D8B030D-6E8A-4147-A177-3AD203B41FA5}">
                      <a16:colId xmlns:a16="http://schemas.microsoft.com/office/drawing/2014/main" val="3224910690"/>
                    </a:ext>
                  </a:extLst>
                </a:gridCol>
                <a:gridCol w="3138985">
                  <a:extLst>
                    <a:ext uri="{9D8B030D-6E8A-4147-A177-3AD203B41FA5}">
                      <a16:colId xmlns:a16="http://schemas.microsoft.com/office/drawing/2014/main" val="2039160007"/>
                    </a:ext>
                  </a:extLst>
                </a:gridCol>
                <a:gridCol w="2201839">
                  <a:extLst>
                    <a:ext uri="{9D8B030D-6E8A-4147-A177-3AD203B41FA5}">
                      <a16:colId xmlns:a16="http://schemas.microsoft.com/office/drawing/2014/main" val="3402636270"/>
                    </a:ext>
                  </a:extLst>
                </a:gridCol>
              </a:tblGrid>
              <a:tr h="2057052">
                <a:tc rowSpan="2"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</a:t>
                      </a:r>
                    </a:p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Партнёры</a:t>
                      </a:r>
                    </a:p>
                    <a:p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А-МЕД</a:t>
                      </a:r>
                    </a:p>
                    <a:p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Компания B. Braun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МедИнвестГрупп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«М.П.А. медицинские партнеры»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MEDEQ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9000">
                          <a:srgbClr val="FE5B5B"/>
                        </a:gs>
                        <a:gs pos="65000">
                          <a:srgbClr val="FC5252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виды </a:t>
                      </a:r>
                    </a:p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Производство продукта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маркетинг и продажа продукта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внедрение новых технологий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5000">
                          <a:srgbClr val="FE5B5B"/>
                        </a:gs>
                        <a:gs pos="74000">
                          <a:srgbClr val="FC5252"/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Предоставленная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ценность</a:t>
                      </a:r>
                      <a:endParaRPr lang="ru-RU" sz="16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Новое применение </a:t>
                      </a:r>
                      <a:r>
                        <a:rPr lang="ru-RU" sz="16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стабилографического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комплекса с дополненной реальностью</a:t>
                      </a:r>
                    </a:p>
                    <a:p>
                      <a:pPr lvl="0"/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Использование нового блока для стабилографического</a:t>
                      </a: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комплекса, для более проведения эффективного лечения пациентам и повышения скорости восприятия упражнениям 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C5252"/>
                        </a:gs>
                        <a:gs pos="74000">
                          <a:srgbClr val="E87F66"/>
                        </a:gs>
                        <a:gs pos="83000">
                          <a:srgbClr val="E87F66"/>
                        </a:gs>
                        <a:gs pos="100000">
                          <a:srgbClr val="EC95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Взаимоотношении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клиентом</a:t>
                      </a:r>
                      <a:endParaRPr lang="ru-RU" sz="1600" b="1" kern="1200" baseline="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Персональные менеджеры для оптовых покупателей</a:t>
                      </a:r>
                    </a:p>
                    <a:p>
                      <a:pPr lvl="0"/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вопросы пользования, покупки находятся на сайте или на персональных страницах в соцсетях.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C5252"/>
                        </a:gs>
                        <a:gs pos="55000">
                          <a:srgbClr val="E87F66"/>
                        </a:gs>
                        <a:gs pos="66000">
                          <a:srgbClr val="EC9580"/>
                        </a:gs>
                        <a:gs pos="75000">
                          <a:srgbClr val="EC9580"/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Клиенты</a:t>
                      </a:r>
                    </a:p>
                    <a:p>
                      <a:pPr lvl="0"/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Люди</a:t>
                      </a:r>
                      <a:r>
                        <a:rPr lang="ru-RU" sz="18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 нарушенной координацией движения ,</a:t>
                      </a:r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инфарктах мозжечка, внутримозговых неоплазиях, цереброваскулярной патологии, паркинсонизме, психических расстройствах.</a:t>
                      </a:r>
                    </a:p>
                    <a:p>
                      <a:pPr lvl="0"/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 так</a:t>
                      </a:r>
                      <a:r>
                        <a:rPr lang="ru-RU" sz="18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же спортсмены 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C5252"/>
                        </a:gs>
                        <a:gs pos="74000">
                          <a:srgbClr val="E87F66"/>
                        </a:gs>
                        <a:gs pos="83000">
                          <a:srgbClr val="E87F66"/>
                        </a:gs>
                        <a:gs pos="100000">
                          <a:srgbClr val="EC9580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75545167"/>
                  </a:ext>
                </a:extLst>
              </a:tr>
              <a:tr h="22774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Ресурсы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Финансовые 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Интеллектуальные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Кадровые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Патентные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C5252"/>
                        </a:gs>
                        <a:gs pos="74000">
                          <a:srgbClr val="E87F66"/>
                        </a:gs>
                        <a:gs pos="83000">
                          <a:srgbClr val="E87F66"/>
                        </a:gs>
                        <a:gs pos="100000">
                          <a:srgbClr val="EC9580"/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Каналы сбыта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Медицинские выставки и конференции. 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Прямые: Интернет магазин</a:t>
                      </a:r>
                    </a:p>
                    <a:p>
                      <a:pPr algn="l"/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Партнёрские каналы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C5252"/>
                        </a:gs>
                        <a:gs pos="74000">
                          <a:srgbClr val="E87F66"/>
                        </a:gs>
                        <a:gs pos="83000">
                          <a:srgbClr val="E87F66"/>
                        </a:gs>
                        <a:gs pos="100000">
                          <a:srgbClr val="EC9580"/>
                        </a:gs>
                      </a:gsLst>
                      <a:lin ang="54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602570"/>
                  </a:ext>
                </a:extLst>
              </a:tr>
              <a:tr h="1243188">
                <a:tc gridSpan="2">
                  <a:txBody>
                    <a:bodyPr/>
                    <a:lstStyle/>
                    <a:p>
                      <a:pPr lvl="1" algn="l" rtl="0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Издержки:</a:t>
                      </a:r>
                    </a:p>
                    <a:p>
                      <a:pPr lvl="0" algn="l"/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Маркетинг,</a:t>
                      </a: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разработка блока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 algn="l"/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Заработная плата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C5252"/>
                        </a:gs>
                        <a:gs pos="74000">
                          <a:srgbClr val="E87F66"/>
                        </a:gs>
                        <a:gs pos="83000">
                          <a:srgbClr val="E87F66"/>
                        </a:gs>
                        <a:gs pos="100000">
                          <a:srgbClr val="EC9580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Продажа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стабилографической</a:t>
                      </a: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платформы с БОС и 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Продажа 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AR </a:t>
                      </a: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блока для </a:t>
                      </a:r>
                      <a:r>
                        <a:rPr lang="ru-RU" sz="16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стабилографических</a:t>
                      </a: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комплексов 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оборудования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C5252"/>
                        </a:gs>
                        <a:gs pos="74000">
                          <a:srgbClr val="E87F66"/>
                        </a:gs>
                        <a:gs pos="83000">
                          <a:srgbClr val="E87F66"/>
                        </a:gs>
                        <a:gs pos="100000">
                          <a:srgbClr val="EC9580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198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139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0A77369-6DF7-4C41-9160-BE6C34C71C41}"/>
              </a:ext>
            </a:extLst>
          </p:cNvPr>
          <p:cNvGrpSpPr/>
          <p:nvPr/>
        </p:nvGrpSpPr>
        <p:grpSpPr>
          <a:xfrm>
            <a:off x="-8794" y="-15601"/>
            <a:ext cx="12200794" cy="1466235"/>
            <a:chOff x="-8794" y="-15601"/>
            <a:chExt cx="12200794" cy="146623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82553C1-0578-3083-1A06-C3879B95D295}"/>
                </a:ext>
              </a:extLst>
            </p:cNvPr>
            <p:cNvSpPr txBox="1"/>
            <p:nvPr/>
          </p:nvSpPr>
          <p:spPr>
            <a:xfrm>
              <a:off x="-8794" y="717786"/>
              <a:ext cx="12200794" cy="732848"/>
            </a:xfrm>
            <a:prstGeom prst="rect">
              <a:avLst/>
            </a:prstGeom>
            <a:solidFill>
              <a:srgbClr val="FC5247"/>
            </a:solidFill>
          </p:spPr>
          <p:txBody>
            <a:bodyPr wrap="square" lIns="360000" tIns="180000" rIns="360000" bIns="180000" rtlCol="0" anchor="ctr" anchorCtr="0">
              <a:spAutoFit/>
            </a:bodyPr>
            <a:lstStyle/>
            <a:p>
              <a:pPr marL="182563"/>
              <a:endPara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53A540FF-AE6E-6D79-3266-DBB95FB6B0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6434"/>
            <a:stretch/>
          </p:blipFill>
          <p:spPr>
            <a:xfrm>
              <a:off x="1858788" y="-11471"/>
              <a:ext cx="5501309" cy="729257"/>
            </a:xfrm>
            <a:prstGeom prst="rect">
              <a:avLst/>
            </a:prstGeom>
            <a:ln>
              <a:noFill/>
            </a:ln>
          </p:spPr>
        </p:pic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E4DC43F9-9B6C-4062-B940-64DDF74D98EA}"/>
                </a:ext>
              </a:extLst>
            </p:cNvPr>
            <p:cNvSpPr/>
            <p:nvPr/>
          </p:nvSpPr>
          <p:spPr>
            <a:xfrm>
              <a:off x="7359959" y="-15188"/>
              <a:ext cx="2174378" cy="732974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04214AA-838C-30B3-66E4-C08FA8B666A8}"/>
                </a:ext>
              </a:extLst>
            </p:cNvPr>
            <p:cNvSpPr/>
            <p:nvPr/>
          </p:nvSpPr>
          <p:spPr>
            <a:xfrm>
              <a:off x="0" y="-11471"/>
              <a:ext cx="2174378" cy="733799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 descr="Изображение выглядит как текст, Шрифт, логотип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82FFBC3C-A886-FEC8-456A-C888636D61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5079" y="100591"/>
              <a:ext cx="591735" cy="533747"/>
            </a:xfrm>
            <a:prstGeom prst="rect">
              <a:avLst/>
            </a:prstGeom>
          </p:spPr>
        </p:pic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BD847BA-AEB7-F7A0-7D3C-CECFC884B1AE}"/>
                </a:ext>
              </a:extLst>
            </p:cNvPr>
            <p:cNvSpPr/>
            <p:nvPr/>
          </p:nvSpPr>
          <p:spPr>
            <a:xfrm>
              <a:off x="9534337" y="-15601"/>
              <a:ext cx="2657663" cy="733799"/>
            </a:xfrm>
            <a:prstGeom prst="rect">
              <a:avLst/>
            </a:prstGeom>
            <a:solidFill>
              <a:srgbClr val="FC52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 descr="Изображение выглядит как Графика, Шрифт, логотип, красный&#10;&#10;Автоматически созданное описание">
              <a:extLst>
                <a:ext uri="{FF2B5EF4-FFF2-40B4-BE49-F238E27FC236}">
                  <a16:creationId xmlns:a16="http://schemas.microsoft.com/office/drawing/2014/main" id="{85255B13-648C-E48E-8529-018FD0CA24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92"/>
            <a:stretch/>
          </p:blipFill>
          <p:spPr>
            <a:xfrm>
              <a:off x="9718765" y="0"/>
              <a:ext cx="2288805" cy="1444315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8DCA08E6-8D92-4390-88EE-CD513A7DB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4402" r="51976"/>
            <a:stretch>
              <a:fillRect/>
            </a:stretch>
          </p:blipFill>
          <p:spPr bwMode="auto">
            <a:xfrm>
              <a:off x="7837760" y="70111"/>
              <a:ext cx="1238413" cy="576997"/>
            </a:xfrm>
            <a:prstGeom prst="rect">
              <a:avLst/>
            </a:prstGeom>
          </p:spPr>
        </p:pic>
      </p:grpSp>
      <p:sp>
        <p:nvSpPr>
          <p:cNvPr id="4" name="object 5">
            <a:extLst>
              <a:ext uri="{FF2B5EF4-FFF2-40B4-BE49-F238E27FC236}">
                <a16:creationId xmlns:a16="http://schemas.microsoft.com/office/drawing/2014/main" id="{E068B821-1878-876F-1C49-3393B306C858}"/>
              </a:ext>
            </a:extLst>
          </p:cNvPr>
          <p:cNvSpPr txBox="1">
            <a:spLocks/>
          </p:cNvSpPr>
          <p:nvPr/>
        </p:nvSpPr>
        <p:spPr>
          <a:xfrm>
            <a:off x="247868" y="758936"/>
            <a:ext cx="8472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1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ТЕКУЩИЕ РЕЗУЛЬТАТЫ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47868" y="1767654"/>
            <a:ext cx="8828305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обзор литературных источников по применению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медицине, а в частности стабилографии 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 алгоритм использования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стабилографии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команда к сложным задачам 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 анализ блоков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реабилитации 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сформирована и готова к трудностям </a:t>
            </a:r>
          </a:p>
          <a:p>
            <a:pPr algn="just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latin typeface="Times New Roman" panose="02020603050405020304" pitchFamily="18" charset="0"/>
              <a:ea typeface="Arial Unicode MS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sun9-54.userapi.com/s/v1/ig2/LpNEuys-UDzrHvpXdV1AqozH_XWUGLear5p7iJM6WA_EKgOrDnxpxRv_78psiDIvdzGa6SMr60WAR0-I4Vd5RmiZ.jpg?quality=95&amp;as=32x43,48x64,72x96,108x144,160x213,240x320,360x480,480x640,540x720,640x853,720x960,1080x1440,1280x1707,1440x1920,1920x2560&amp;from=bu&amp;cs=1920x0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173" y="3038841"/>
            <a:ext cx="2709868" cy="3613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914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9022C541-346B-901E-3B01-7CBD630351FE}"/>
              </a:ext>
            </a:extLst>
          </p:cNvPr>
          <p:cNvSpPr txBox="1">
            <a:spLocks/>
          </p:cNvSpPr>
          <p:nvPr/>
        </p:nvSpPr>
        <p:spPr>
          <a:xfrm>
            <a:off x="243392" y="759907"/>
            <a:ext cx="8472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1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dirty="0">
                <a:solidFill>
                  <a:srgbClr val="9D00FF"/>
                </a:solidFill>
              </a:rPr>
              <a:t>ДАЛЬНЕЙШИЕ ШАГИ, запрос на ресурсы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6589574-8C23-4D14-899C-72B9541A4426}"/>
              </a:ext>
            </a:extLst>
          </p:cNvPr>
          <p:cNvGrpSpPr/>
          <p:nvPr/>
        </p:nvGrpSpPr>
        <p:grpSpPr>
          <a:xfrm>
            <a:off x="0" y="-1"/>
            <a:ext cx="12192000" cy="743314"/>
            <a:chOff x="0" y="-1"/>
            <a:chExt cx="12192000" cy="743314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F99A8D4-EDCB-467B-AC67-21586C741D80}"/>
                </a:ext>
              </a:extLst>
            </p:cNvPr>
            <p:cNvSpPr/>
            <p:nvPr/>
          </p:nvSpPr>
          <p:spPr>
            <a:xfrm>
              <a:off x="0" y="-1"/>
              <a:ext cx="3376397" cy="720000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F38E8540-B2F3-48B5-9955-81E5E18E25A4}"/>
                </a:ext>
              </a:extLst>
            </p:cNvPr>
            <p:cNvSpPr/>
            <p:nvPr/>
          </p:nvSpPr>
          <p:spPr>
            <a:xfrm>
              <a:off x="6735480" y="-1"/>
              <a:ext cx="2882669" cy="720000"/>
            </a:xfrm>
            <a:prstGeom prst="rect">
              <a:avLst/>
            </a:prstGeom>
            <a:solidFill>
              <a:srgbClr val="FE4F4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9421929-4DF6-4BDF-9133-581EE063573B}"/>
                </a:ext>
              </a:extLst>
            </p:cNvPr>
            <p:cNvSpPr/>
            <p:nvPr/>
          </p:nvSpPr>
          <p:spPr>
            <a:xfrm>
              <a:off x="9618149" y="-1"/>
              <a:ext cx="2573851" cy="720000"/>
            </a:xfrm>
            <a:prstGeom prst="rect">
              <a:avLst/>
            </a:prstGeom>
            <a:solidFill>
              <a:srgbClr val="8D00FE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D919CF4-5C83-402B-B078-EF876195426E}"/>
                </a:ext>
              </a:extLst>
            </p:cNvPr>
            <p:cNvSpPr/>
            <p:nvPr/>
          </p:nvSpPr>
          <p:spPr>
            <a:xfrm>
              <a:off x="5052881" y="-1"/>
              <a:ext cx="1682329" cy="720000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875187B3-15C2-4249-AC67-5B7D4B5A81A1}"/>
                </a:ext>
              </a:extLst>
            </p:cNvPr>
            <p:cNvSpPr/>
            <p:nvPr/>
          </p:nvSpPr>
          <p:spPr>
            <a:xfrm>
              <a:off x="3376667" y="-1"/>
              <a:ext cx="1682329" cy="720000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8DB0021C-B1B8-447A-97A7-9B36C42479DB}"/>
                </a:ext>
              </a:extLst>
            </p:cNvPr>
            <p:cNvGrpSpPr/>
            <p:nvPr/>
          </p:nvGrpSpPr>
          <p:grpSpPr>
            <a:xfrm>
              <a:off x="8026565" y="56721"/>
              <a:ext cx="3814623" cy="686592"/>
              <a:chOff x="8153025" y="338826"/>
              <a:chExt cx="3814623" cy="686592"/>
            </a:xfrm>
          </p:grpSpPr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CB9D5C03-0CAF-422B-BFCD-F86B586073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91946" y="338826"/>
                <a:ext cx="938531" cy="625198"/>
              </a:xfrm>
              <a:prstGeom prst="rect">
                <a:avLst/>
              </a:prstGeom>
            </p:spPr>
          </p:pic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FBDD5075-2530-424C-A1D8-8FD6F7AABB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24402" r="51413"/>
              <a:stretch>
                <a:fillRect/>
              </a:stretch>
            </p:blipFill>
            <p:spPr bwMode="auto">
              <a:xfrm>
                <a:off x="10593752" y="338827"/>
                <a:ext cx="1373896" cy="625197"/>
              </a:xfrm>
              <a:prstGeom prst="rect">
                <a:avLst/>
              </a:prstGeom>
            </p:spPr>
          </p:pic>
          <p:pic>
            <p:nvPicPr>
              <p:cNvPr id="24" name="Рисунок 23" descr="Изображение выглядит как текст, логотип, символ, Шрифт&#10;&#10;Содержимое, созданное искусственным интеллектом, может быть неверным.">
                <a:extLst>
                  <a:ext uri="{FF2B5EF4-FFF2-40B4-BE49-F238E27FC236}">
                    <a16:creationId xmlns:a16="http://schemas.microsoft.com/office/drawing/2014/main" id="{DD0A2D60-367E-4259-A933-403AC6D8E1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53025" y="374712"/>
                <a:ext cx="611420" cy="553427"/>
              </a:xfrm>
              <a:prstGeom prst="rect">
                <a:avLst/>
              </a:prstGeom>
            </p:spPr>
          </p:pic>
          <p:pic>
            <p:nvPicPr>
              <p:cNvPr id="25" name="Рисунок 24" descr="Изображение выглядит как Шрифт, логотип, Графика, символ&#10;&#10;Содержимое, созданное искусственным интеллектом, может быть неверным.">
                <a:extLst>
                  <a:ext uri="{FF2B5EF4-FFF2-40B4-BE49-F238E27FC236}">
                    <a16:creationId xmlns:a16="http://schemas.microsoft.com/office/drawing/2014/main" id="{1FE6C528-F136-404F-863C-A0650935EA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393" b="14393"/>
              <a:stretch/>
            </p:blipFill>
            <p:spPr>
              <a:xfrm>
                <a:off x="9738371" y="374712"/>
                <a:ext cx="913744" cy="650706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 2"/>
          <p:cNvSpPr/>
          <p:nvPr/>
        </p:nvSpPr>
        <p:spPr>
          <a:xfrm>
            <a:off x="243392" y="1618734"/>
            <a:ext cx="8485849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обратной связи от индустриального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партнера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участников команды в конференции на тему стабилографии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Рассмотреть патентный анализ и готовить патентования на: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ea typeface="Arial Unicode MS"/>
              </a:rPr>
              <a:t>1) З</a:t>
            </a:r>
            <a:r>
              <a:rPr lang="ru-RU" dirty="0">
                <a:latin typeface="Times New Roman" panose="02020603050405020304" pitchFamily="18" charset="0"/>
              </a:rPr>
              <a:t>аявка на изобретение «</a:t>
            </a:r>
            <a:r>
              <a:rPr lang="ru-RU" dirty="0">
                <a:latin typeface="Times New Roman" panose="02020603050405020304" pitchFamily="18" charset="0"/>
                <a:ea typeface="Arial Unicode MS"/>
              </a:rPr>
              <a:t>Аппаратно-программного комплекса для стабилографии»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ea typeface="Arial Unicode MS"/>
              </a:rPr>
              <a:t>2)</a:t>
            </a:r>
            <a:r>
              <a:rPr lang="ru-RU" dirty="0">
                <a:latin typeface="Times New Roman" panose="02020603050405020304" pitchFamily="18" charset="0"/>
              </a:rPr>
              <a:t> Заявка на регистрацию программы ЭВМ</a:t>
            </a:r>
          </a:p>
          <a:p>
            <a:pPr lvl="0"/>
            <a:r>
              <a:rPr lang="ru-RU" dirty="0">
                <a:latin typeface="Times New Roman" panose="02020603050405020304" pitchFamily="18" charset="0"/>
              </a:rPr>
              <a:t>3) Заявка на промышленный образец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ea typeface="Arial Unicode MS"/>
              </a:rPr>
              <a:t>4) В</a:t>
            </a:r>
            <a:r>
              <a:rPr lang="ru-RU" dirty="0">
                <a:latin typeface="Times New Roman" panose="02020603050405020304" pitchFamily="18" charset="0"/>
              </a:rPr>
              <a:t>озможны ПМ на отдельные </a:t>
            </a:r>
            <a:r>
              <a:rPr lang="ru-RU" dirty="0" smtClean="0">
                <a:latin typeface="Times New Roman" panose="02020603050405020304" pitchFamily="18" charset="0"/>
              </a:rPr>
              <a:t>узлы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</a:rPr>
              <a:t>5) Заявка на использование дополненной реальности в стабилографии,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</a:rPr>
              <a:t> как метод реабилитации пациентов </a:t>
            </a:r>
          </a:p>
          <a:p>
            <a:pPr lvl="0"/>
            <a:endParaRPr lang="ru-RU" dirty="0">
              <a:latin typeface="Times New Roman" panose="02020603050405020304" pitchFamily="18" charset="0"/>
              <a:ea typeface="Arial Unicode MS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06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CB21BAB0-CC23-05EF-2118-7E06E5F45E62}"/>
              </a:ext>
            </a:extLst>
          </p:cNvPr>
          <p:cNvSpPr txBox="1">
            <a:spLocks/>
          </p:cNvSpPr>
          <p:nvPr/>
        </p:nvSpPr>
        <p:spPr>
          <a:xfrm>
            <a:off x="214125" y="322928"/>
            <a:ext cx="8472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1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dirty="0">
                <a:solidFill>
                  <a:srgbClr val="9D00FF"/>
                </a:solidFill>
              </a:rPr>
              <a:t>КОМАНДА СТАРТАПА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2114308E-414B-A92A-1758-E9D3CBA03A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964166"/>
              </p:ext>
            </p:extLst>
          </p:nvPr>
        </p:nvGraphicFramePr>
        <p:xfrm>
          <a:off x="560890" y="7004376"/>
          <a:ext cx="11056821" cy="6475429"/>
        </p:xfrm>
        <a:graphic>
          <a:graphicData uri="http://schemas.openxmlformats.org/drawingml/2006/table">
            <a:tbl>
              <a:tblPr firstRow="1" firstCol="1" bandRow="1"/>
              <a:tblGrid>
                <a:gridCol w="468278">
                  <a:extLst>
                    <a:ext uri="{9D8B030D-6E8A-4147-A177-3AD203B41FA5}">
                      <a16:colId xmlns:a16="http://schemas.microsoft.com/office/drawing/2014/main" val="2810450308"/>
                    </a:ext>
                  </a:extLst>
                </a:gridCol>
                <a:gridCol w="3875243">
                  <a:extLst>
                    <a:ext uri="{9D8B030D-6E8A-4147-A177-3AD203B41FA5}">
                      <a16:colId xmlns:a16="http://schemas.microsoft.com/office/drawing/2014/main" val="2512581558"/>
                    </a:ext>
                  </a:extLst>
                </a:gridCol>
                <a:gridCol w="3398261">
                  <a:extLst>
                    <a:ext uri="{9D8B030D-6E8A-4147-A177-3AD203B41FA5}">
                      <a16:colId xmlns:a16="http://schemas.microsoft.com/office/drawing/2014/main" val="4045157238"/>
                    </a:ext>
                  </a:extLst>
                </a:gridCol>
                <a:gridCol w="3315039">
                  <a:extLst>
                    <a:ext uri="{9D8B030D-6E8A-4147-A177-3AD203B41FA5}">
                      <a16:colId xmlns:a16="http://schemas.microsoft.com/office/drawing/2014/main" val="574124672"/>
                    </a:ext>
                  </a:extLst>
                </a:gridCol>
              </a:tblGrid>
              <a:tr h="612080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kern="1200" cap="none" spc="-2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rebuchet MS"/>
                        </a:rPr>
                        <a:t>№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800" b="1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Gilroy"/>
                          <a:ea typeface="+mn-ea"/>
                          <a:cs typeface="Trebuchet MS"/>
                        </a:rPr>
                        <a:t>Фамилия Имя</a:t>
                      </a:r>
                      <a:endParaRPr lang="ru-RU" sz="1800" b="1" i="0" u="none" strike="noStrike" kern="1200" cap="none" spc="-2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800" b="1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Gilroy"/>
                          <a:ea typeface="+mn-ea"/>
                          <a:cs typeface="Trebuchet MS"/>
                        </a:rPr>
                        <a:t>Роль в команде</a:t>
                      </a:r>
                      <a:endParaRPr lang="ru-RU" sz="1800" b="1" i="0" u="none" strike="noStrike" kern="1200" cap="none" spc="-2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kumimoji="0" lang="ru-RU" sz="1800" b="1" i="0" u="none" strike="noStrike" kern="1200" cap="none" spc="-2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Gilroy"/>
                          <a:ea typeface="+mn-ea"/>
                          <a:cs typeface="Trebuchet MS"/>
                        </a:rPr>
                        <a:t>Компетенции</a:t>
                      </a:r>
                      <a:endParaRPr lang="ru-RU" sz="1800" b="1" i="0" u="none" strike="noStrike" kern="1200" cap="none" spc="-2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971757"/>
                  </a:ext>
                </a:extLst>
              </a:tr>
              <a:tr h="469503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kern="1200" cap="none" spc="-2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rebuchet MS"/>
                        </a:rPr>
                        <a:t>1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Дрофа Даниил Андреевич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Лидер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800" b="0" i="0" u="none" strike="noStrike" kern="1200" cap="none" spc="-2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5515870"/>
                  </a:ext>
                </a:extLst>
              </a:tr>
              <a:tr h="469503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kern="1200" cap="none" spc="-2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rebuchet MS"/>
                        </a:rPr>
                        <a:t>2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Верёменко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Валерия Артёмовна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Дизайнер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800" b="0" i="0" u="none" strike="noStrike" kern="1200" cap="none" spc="-2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04747"/>
                  </a:ext>
                </a:extLst>
              </a:tr>
              <a:tr h="558952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kern="1200" cap="none" spc="-2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rebuchet MS"/>
                        </a:rPr>
                        <a:t>3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Капуста Анастасия Игоревна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Архитектор </a:t>
                      </a:r>
                      <a:b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Презентаций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800" b="0" i="0" u="none" strike="noStrike" kern="1200" cap="none" spc="-2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6184081"/>
                  </a:ext>
                </a:extLst>
              </a:tr>
              <a:tr h="469503"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kern="1200" cap="none" spc="-2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rebuchet MS"/>
                        </a:rPr>
                        <a:t>4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Кульчицкий Владислав Русланович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Разработчик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800" b="0" i="0" u="none" strike="noStrike" kern="1200" cap="none" spc="-2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4687058"/>
                  </a:ext>
                </a:extLst>
              </a:tr>
              <a:tr h="469503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kern="1200" cap="none" spc="-2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rebuchet MS"/>
                        </a:rPr>
                        <a:t>5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Вьюгов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Даниил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Михайлович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Исследователь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800" b="0" i="0" u="none" strike="noStrike" kern="1200" cap="none" spc="-2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0801435"/>
                  </a:ext>
                </a:extLst>
              </a:tr>
              <a:tr h="469503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kern="1200" cap="none" spc="-2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rebuchet MS"/>
                        </a:rPr>
                        <a:t>6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Винникова</a:t>
                      </a:r>
                      <a:r>
                        <a:rPr lang="ru-RU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Полина Олеговна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Исследователь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800" b="0" i="0" u="none" strike="noStrike" kern="1200" cap="none" spc="-2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398355"/>
                  </a:ext>
                </a:extLst>
              </a:tr>
              <a:tr h="469503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kern="1200" cap="none" spc="-2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rebuchet MS"/>
                        </a:rPr>
                        <a:t>7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Макаренко Валерия Александровна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Маркетолог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800" b="0" i="0" u="none" strike="noStrike" kern="1200" cap="none" spc="-2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95999"/>
                  </a:ext>
                </a:extLst>
              </a:tr>
              <a:tr h="406328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kern="1200" cap="none" spc="-2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rebuchet MS"/>
                        </a:rPr>
                        <a:t>8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Романенко Ольга Сергеевна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Тестировщик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800" b="0" i="0" u="none" strike="noStrike" kern="1200" cap="none" spc="-2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475205"/>
                  </a:ext>
                </a:extLst>
              </a:tr>
              <a:tr h="558952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kern="1200" cap="none" spc="-2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rebuchet MS"/>
                        </a:rPr>
                        <a:t>9</a:t>
                      </a: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Вишневецкая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Виктория Вячеславовна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Экономист,</a:t>
                      </a:r>
                      <a:b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Финансист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800" b="0" i="0" u="none" strike="noStrike" kern="1200" cap="none" spc="-2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638852"/>
                  </a:ext>
                </a:extLst>
              </a:tr>
              <a:tr h="1335459"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2000" b="0" i="0" u="none" strike="noStrike" cap="none" spc="-2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Raleway ExtraBold"/>
                        </a:rPr>
                        <a:t> </a:t>
                      </a: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4572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810260" algn="l"/>
                        </a:tabLst>
                      </a:pPr>
                      <a:r>
                        <a:rPr lang="ru-RU" sz="2000" b="0" i="0" u="none" strike="noStrike" cap="none" spc="-2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Raleway ExtraBold"/>
                        </a:rPr>
                        <a:t> </a:t>
                      </a: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algn="r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800" b="1" i="0" u="none" strike="noStrike" kern="1200" cap="none" spc="-2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179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358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536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715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5894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073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252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430" algn="l" defTabSz="91435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algn="ctr" defTabSz="91435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ru-RU" sz="1100" b="1" i="0" u="none" strike="noStrike" kern="1200" cap="none" spc="-2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Trebuchet MS"/>
                      </a:endParaRPr>
                    </a:p>
                  </a:txBody>
                  <a:tcPr marL="56474" marR="56474" marT="0" marB="0" anchor="ctr">
                    <a:lnL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1382404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381" y="954638"/>
            <a:ext cx="1366893" cy="18202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0" r="-1"/>
          <a:stretch/>
        </p:blipFill>
        <p:spPr>
          <a:xfrm>
            <a:off x="309155" y="978409"/>
            <a:ext cx="1348863" cy="176993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88837" y="2772113"/>
            <a:ext cx="1934053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Веременко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Валерия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Артемовна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Маркетолог,</a:t>
            </a:r>
            <a:b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Дизайнер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02964" y="2781522"/>
            <a:ext cx="16945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Капуста Анастасия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Игоревна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Дизайнер,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Маркетолог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416004" y="2747899"/>
            <a:ext cx="2800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Дрофа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Даниил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Андреевич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Лидер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351742" y="2781522"/>
            <a:ext cx="140775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Кульчицкий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Владислав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Русланович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Программист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41594" t="35579" r="43358" b="26944"/>
          <a:stretch/>
        </p:blipFill>
        <p:spPr>
          <a:xfrm>
            <a:off x="5315009" y="954638"/>
            <a:ext cx="1306508" cy="1820686"/>
          </a:xfrm>
          <a:prstGeom prst="rect">
            <a:avLst/>
          </a:prstGeom>
        </p:spPr>
      </p:pic>
      <p:pic>
        <p:nvPicPr>
          <p:cNvPr id="12" name="Picture 4" descr="https://sun9-72.userapi.com/impg/ky0dsAb2GLB42fiIb4zAP4N1818MCDsv2XgNEA/gEkW-m0OopA.jpg?size=1080x1619&amp;quality=95&amp;sign=7cbc6aff8dbd2e0ece5532a6f3f2d365&amp;type=album"/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9" t="18954" r="6388"/>
          <a:stretch/>
        </p:blipFill>
        <p:spPr bwMode="auto">
          <a:xfrm>
            <a:off x="3722890" y="954638"/>
            <a:ext cx="1248503" cy="181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sun9-25.userapi.com/impg/nArFXWM3a7AAPC9YieWCqBTzEEq74l0TiuCOwQ/ocTUuzZAoBE.jpg?size=853x1280&amp;quality=95&amp;sign=bc063cbe20e59a968fbd4471e706aa7b&amp;type=album"/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0" t="24020" r="12992" b="8155"/>
          <a:stretch/>
        </p:blipFill>
        <p:spPr bwMode="auto">
          <a:xfrm>
            <a:off x="6907128" y="969259"/>
            <a:ext cx="1248900" cy="181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9049111" y="2193693"/>
            <a:ext cx="16945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rgbClr val="1E1E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Вишневецкая</a:t>
            </a:r>
            <a:endParaRPr lang="ru-RU" dirty="0">
              <a:solidFill>
                <a:srgbClr val="1E1E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rgbClr val="1E1E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Вячеслав </a:t>
            </a:r>
            <a:endParaRPr lang="ru-RU" dirty="0">
              <a:solidFill>
                <a:srgbClr val="1E1E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rgbClr val="1E1E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Юрьевич</a:t>
            </a:r>
            <a:endParaRPr lang="ru-RU" dirty="0">
              <a:solidFill>
                <a:srgbClr val="1E1E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717007" y="2772113"/>
            <a:ext cx="16945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Вишневецкая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Виктория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Вячеславовна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01342" y="1727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342F3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</a:t>
            </a:r>
            <a:endParaRPr lang="ru-RU" b="1" i="0" dirty="0">
              <a:solidFill>
                <a:srgbClr val="342F37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371693" y="3196529"/>
            <a:ext cx="9187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342F3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Трекер</a:t>
            </a:r>
            <a:endParaRPr lang="ru-RU" b="1" i="0" dirty="0">
              <a:solidFill>
                <a:srgbClr val="342F37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096694" y="5653499"/>
            <a:ext cx="15921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1E1E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Мусаева</a:t>
            </a:r>
          </a:p>
          <a:p>
            <a:pPr algn="ctr"/>
            <a:r>
              <a:rPr lang="ru-RU" dirty="0" smtClean="0">
                <a:solidFill>
                  <a:srgbClr val="1E1E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</a:t>
            </a:r>
          </a:p>
          <a:p>
            <a:pPr algn="ctr"/>
            <a:r>
              <a:rPr lang="ru-RU" dirty="0" smtClean="0">
                <a:solidFill>
                  <a:srgbClr val="1E1E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Сергеевна 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13566" y="5720447"/>
            <a:ext cx="11672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Романенко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Ольга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Сергеевна</a:t>
            </a:r>
            <a:endParaRPr lang="ru-RU" sz="16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802009" y="5759413"/>
            <a:ext cx="11910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Винникова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Полина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Олеговна</a:t>
            </a:r>
            <a:endParaRPr lang="ru-RU" sz="16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695827" y="5783965"/>
            <a:ext cx="15237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Макаренко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Валерия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Александровна</a:t>
            </a:r>
            <a:endParaRPr lang="ru-RU" sz="16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794844" y="5783965"/>
            <a:ext cx="129445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Вьюгов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Даниил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Михайлович</a:t>
            </a:r>
            <a:endParaRPr lang="ru-RU" sz="1600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7833" y="354853"/>
            <a:ext cx="1877142" cy="1874559"/>
          </a:xfrm>
          <a:prstGeom prst="rect">
            <a:avLst/>
          </a:prstGeom>
        </p:spPr>
      </p:pic>
      <p:pic>
        <p:nvPicPr>
          <p:cNvPr id="1026" name="Picture 2" descr="https://sun9-83.userapi.com/s/v1/ig2/12Y0MtG4o-Wqbqu_8LVVz0evgSpb0cpoRJ7w689VN0E3M_lhb82M8dKN5nEOsajatRR0eiNnU8AgHAwQEjUV_14-.jpg?quality=95&amp;as=32x43,48x64,72x96,108x144,160x213,240x320,360x480,480x640,540x720,640x853,720x960,1080x1440,1280x1707,1440x1920,1920x2560&amp;from=bu&amp;cs=1280x0"/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050" y="4021592"/>
            <a:ext cx="1319283" cy="17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6.userapi.com/s/v1/ig2/ZqtSBZsBAVOlOEet_tSaIjqU1Kk0-INSg8SHLsLyNUkIPxcMG6wp3HCaFQnqhVKPbhLTBmJOuUkcrdbHVDlkBDF3.jpg?quality=95&amp;as=32x43,48x64,72x96,108x144,160x213,240x319,360x479,480x639,540x718,640x852,720x958,1080x1437,1280x1703,1440x1916,1924x2560&amp;from=bu&amp;cs=1280x0"/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77" y="4097417"/>
            <a:ext cx="1171027" cy="155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3" t="26690" r="23628"/>
          <a:stretch/>
        </p:blipFill>
        <p:spPr>
          <a:xfrm flipH="1">
            <a:off x="2858535" y="4097004"/>
            <a:ext cx="1203415" cy="1692545"/>
          </a:xfrm>
          <a:prstGeom prst="rect">
            <a:avLst/>
          </a:prstGeom>
        </p:spPr>
      </p:pic>
      <p:pic>
        <p:nvPicPr>
          <p:cNvPr id="1034" name="Picture 10" descr="https://sun9-42.userapi.com/s/v1/ig2/eNHF0OjuQvC6yN0GJ53D9LhXm571DBJW574ACPTEK7HxtK793zltsL0w8TQ1wXYvTVeJGIlwFZS6goxm6NiBHTpY.jpg?quality=95&amp;as=32x43,48x64,72x96,108x144,160x213,240x320,360x480,480x640,540x720,640x853,720x960,1080x1440,1280x1707,1440x1920,1920x2560&amp;from=bu&amp;cs=1920x0"/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786" y="4083195"/>
            <a:ext cx="1283472" cy="171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3" t="17175" r="23588" b="-254"/>
          <a:stretch/>
        </p:blipFill>
        <p:spPr>
          <a:xfrm>
            <a:off x="9091600" y="3597136"/>
            <a:ext cx="1602309" cy="203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7">
            <a:extLst>
              <a:ext uri="{FF2B5EF4-FFF2-40B4-BE49-F238E27FC236}">
                <a16:creationId xmlns:a16="http://schemas.microsoft.com/office/drawing/2014/main" id="{111EDB80-834F-876E-BCC4-549E7DB360AA}"/>
              </a:ext>
            </a:extLst>
          </p:cNvPr>
          <p:cNvSpPr/>
          <p:nvPr/>
        </p:nvSpPr>
        <p:spPr>
          <a:xfrm>
            <a:off x="4211149" y="4359"/>
            <a:ext cx="4989397" cy="1748294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DD7BB6-F6B7-766F-D97A-93801E0AE40A}"/>
              </a:ext>
            </a:extLst>
          </p:cNvPr>
          <p:cNvSpPr/>
          <p:nvPr/>
        </p:nvSpPr>
        <p:spPr>
          <a:xfrm>
            <a:off x="0" y="-4063"/>
            <a:ext cx="4224338" cy="6862063"/>
          </a:xfrm>
          <a:prstGeom prst="rect">
            <a:avLst/>
          </a:prstGeom>
          <a:solidFill>
            <a:srgbClr val="FE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196DD6-CAC3-6514-931C-475C5008973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47" y="188919"/>
            <a:ext cx="2247664" cy="1497272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3D6D405-F699-915E-80D5-1CFDF10D0C2C}"/>
              </a:ext>
            </a:extLst>
          </p:cNvPr>
          <p:cNvSpPr/>
          <p:nvPr/>
        </p:nvSpPr>
        <p:spPr>
          <a:xfrm>
            <a:off x="0" y="1752653"/>
            <a:ext cx="12192000" cy="1155329"/>
          </a:xfrm>
          <a:prstGeom prst="rect">
            <a:avLst/>
          </a:prstGeom>
          <a:solidFill>
            <a:srgbClr val="8D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D00FF"/>
              </a:solidFill>
            </a:endParaRPr>
          </a:p>
        </p:txBody>
      </p:sp>
      <p:pic>
        <p:nvPicPr>
          <p:cNvPr id="15" name="Рисунок 14" descr="Изображение выглядит как человек, одежда, Человеческое лицо, плечо&#10;&#10;Автоматически созданное описание">
            <a:extLst>
              <a:ext uri="{FF2B5EF4-FFF2-40B4-BE49-F238E27FC236}">
                <a16:creationId xmlns:a16="http://schemas.microsoft.com/office/drawing/2014/main" id="{BCBE673C-F4D7-FD67-4150-B27C863ED1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9"/>
          <a:stretch/>
        </p:blipFill>
        <p:spPr>
          <a:xfrm>
            <a:off x="9200546" y="2907201"/>
            <a:ext cx="2991454" cy="3950799"/>
          </a:xfrm>
          <a:prstGeom prst="rect">
            <a:avLst/>
          </a:prstGeom>
        </p:spPr>
      </p:pic>
      <p:sp>
        <p:nvSpPr>
          <p:cNvPr id="11" name="object 5">
            <a:extLst>
              <a:ext uri="{FF2B5EF4-FFF2-40B4-BE49-F238E27FC236}">
                <a16:creationId xmlns:a16="http://schemas.microsoft.com/office/drawing/2014/main" id="{576DEC54-9931-F72D-92DF-7B45B29303A3}"/>
              </a:ext>
            </a:extLst>
          </p:cNvPr>
          <p:cNvSpPr txBox="1">
            <a:spLocks/>
          </p:cNvSpPr>
          <p:nvPr/>
        </p:nvSpPr>
        <p:spPr>
          <a:xfrm>
            <a:off x="925847" y="1942578"/>
            <a:ext cx="26418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3600" b="1">
                <a:solidFill>
                  <a:schemeClr val="bg1"/>
                </a:solidFill>
                <a:latin typeface="AstronC" pitchFamily="82" charset="0"/>
                <a:cs typeface="Calibri Light" panose="020F0302020204030204" pitchFamily="34" charset="0"/>
              </a:defRPr>
            </a:lvl1pPr>
          </a:lstStyle>
          <a:p>
            <a:r>
              <a:rPr lang="ru-RU" dirty="0"/>
              <a:t>КОНТАКТЫ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BA9004-6639-EE3E-6402-0CF19866C75F}"/>
              </a:ext>
            </a:extLst>
          </p:cNvPr>
          <p:cNvSpPr txBox="1"/>
          <p:nvPr/>
        </p:nvSpPr>
        <p:spPr>
          <a:xfrm>
            <a:off x="328557" y="3246105"/>
            <a:ext cx="4831212" cy="1155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3200" dirty="0">
                <a:solidFill>
                  <a:schemeClr val="bg1"/>
                </a:solidFill>
              </a:rPr>
              <a:t>+7(919)-889-61-24</a:t>
            </a:r>
            <a:endParaRPr sz="3200" dirty="0">
              <a:solidFill>
                <a:schemeClr val="bg1"/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9A3BFD10-89EF-E80D-2CB5-1F4C43FF44A0}"/>
              </a:ext>
            </a:extLst>
          </p:cNvPr>
          <p:cNvSpPr txBox="1"/>
          <p:nvPr/>
        </p:nvSpPr>
        <p:spPr>
          <a:xfrm>
            <a:off x="4552895" y="3242847"/>
            <a:ext cx="4831212" cy="1155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3200" dirty="0"/>
              <a:t>E</a:t>
            </a:r>
            <a:r>
              <a:rPr sz="3200" dirty="0"/>
              <a:t>mail</a:t>
            </a:r>
            <a:r>
              <a:rPr lang="ru-RU" sz="3200" dirty="0"/>
              <a:t>: </a:t>
            </a:r>
            <a:r>
              <a:rPr lang="en-US" sz="3200" dirty="0"/>
              <a:t>drofa@sfedu.ru</a:t>
            </a:r>
            <a:endParaRPr sz="3200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C679356-11E8-46F0-96EF-24A2119D9D40}"/>
              </a:ext>
            </a:extLst>
          </p:cNvPr>
          <p:cNvGrpSpPr/>
          <p:nvPr/>
        </p:nvGrpSpPr>
        <p:grpSpPr>
          <a:xfrm>
            <a:off x="9200546" y="4359"/>
            <a:ext cx="2991454" cy="2911808"/>
            <a:chOff x="9200546" y="4359"/>
            <a:chExt cx="2991454" cy="2911808"/>
          </a:xfrm>
        </p:grpSpPr>
        <p:sp>
          <p:nvSpPr>
            <p:cNvPr id="9" name="Прямоугольник 9">
              <a:extLst>
                <a:ext uri="{FF2B5EF4-FFF2-40B4-BE49-F238E27FC236}">
                  <a16:creationId xmlns:a16="http://schemas.microsoft.com/office/drawing/2014/main" id="{8B9DCC5A-144E-C5EE-81B0-F7D5410F5AB5}"/>
                </a:ext>
              </a:extLst>
            </p:cNvPr>
            <p:cNvSpPr/>
            <p:nvPr/>
          </p:nvSpPr>
          <p:spPr>
            <a:xfrm>
              <a:off x="9200546" y="4359"/>
              <a:ext cx="2991454" cy="2911808"/>
            </a:xfrm>
            <a:prstGeom prst="rect">
              <a:avLst/>
            </a:prstGeom>
            <a:solidFill>
              <a:srgbClr val="FCAF17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EE56C8C2-2C3E-4E82-BB0E-079633554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4402" r="51413"/>
            <a:stretch>
              <a:fillRect/>
            </a:stretch>
          </p:blipFill>
          <p:spPr bwMode="auto">
            <a:xfrm>
              <a:off x="9673828" y="1547404"/>
              <a:ext cx="2270322" cy="1033117"/>
            </a:xfrm>
            <a:prstGeom prst="rect">
              <a:avLst/>
            </a:prstGeom>
          </p:spPr>
        </p:pic>
        <p:pic>
          <p:nvPicPr>
            <p:cNvPr id="16" name="Рисунок 15" descr="Изображение выглядит как текст, логотип, символ, Шрифт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0E13671B-A07A-4DBB-9DEE-8738ED32F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800" y="440331"/>
              <a:ext cx="899294" cy="813994"/>
            </a:xfrm>
            <a:prstGeom prst="rect">
              <a:avLst/>
            </a:prstGeom>
          </p:spPr>
        </p:pic>
        <p:pic>
          <p:nvPicPr>
            <p:cNvPr id="18" name="Рисунок 17" descr="Изображение выглядит как Шрифт, логотип, Графика, символ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BFF3E8F1-DD4B-40FF-8DE3-24A099E372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393" b="14393"/>
            <a:stretch/>
          </p:blipFill>
          <p:spPr>
            <a:xfrm>
              <a:off x="10532094" y="459017"/>
              <a:ext cx="1343960" cy="9570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9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 2013–2022">
  <a:themeElements>
    <a:clrScheme name="Тема Office 2013–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 2013–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 2013–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6945</TotalTime>
  <Words>1361</Words>
  <Application>Microsoft Office PowerPoint</Application>
  <PresentationFormat>Широкоэкранный</PresentationFormat>
  <Paragraphs>289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35" baseType="lpstr">
      <vt:lpstr>Arial</vt:lpstr>
      <vt:lpstr>Arial Unicode MS</vt:lpstr>
      <vt:lpstr>AstronC</vt:lpstr>
      <vt:lpstr>Calibri</vt:lpstr>
      <vt:lpstr>Calibri Light</vt:lpstr>
      <vt:lpstr>Courier New</vt:lpstr>
      <vt:lpstr>Gilroy</vt:lpstr>
      <vt:lpstr>Gilroy-ExtraBold</vt:lpstr>
      <vt:lpstr>Gilroy-Light</vt:lpstr>
      <vt:lpstr>Helvetica</vt:lpstr>
      <vt:lpstr>Jost</vt:lpstr>
      <vt:lpstr>Raleway</vt:lpstr>
      <vt:lpstr>Raleway ExtraBold</vt:lpstr>
      <vt:lpstr>Symbol</vt:lpstr>
      <vt:lpstr>Times New Roman</vt:lpstr>
      <vt:lpstr>Trebuchet MS</vt:lpstr>
      <vt:lpstr>Тема Office</vt:lpstr>
      <vt:lpstr>1_Тема Office 2013–2022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Платформа УниверТехПред</dc:title>
  <dc:creator>Труфанов Станислав Алексеевич</dc:creator>
  <cp:lastModifiedBy>Дрофа Даниил Андреевич</cp:lastModifiedBy>
  <cp:revision>846</cp:revision>
  <dcterms:created xsi:type="dcterms:W3CDTF">2022-09-16T20:15:23Z</dcterms:created>
  <dcterms:modified xsi:type="dcterms:W3CDTF">2025-10-28T16:05:25Z</dcterms:modified>
</cp:coreProperties>
</file>