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92" r:id="rId2"/>
    <p:sldId id="295" r:id="rId3"/>
    <p:sldId id="323" r:id="rId4"/>
    <p:sldId id="318" r:id="rId5"/>
    <p:sldId id="317" r:id="rId6"/>
    <p:sldId id="316" r:id="rId7"/>
    <p:sldId id="328" r:id="rId8"/>
    <p:sldId id="327" r:id="rId9"/>
    <p:sldId id="325" r:id="rId10"/>
  </p:sldIdLst>
  <p:sldSz cx="15240000" cy="8572500"/>
  <p:notesSz cx="8572500" cy="15240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nest ExtraBold" panose="020B0604020202020204" charset="-52"/>
      <p:bold r:id="rId16"/>
    </p:embeddedFont>
    <p:embeddedFont>
      <p:font typeface="Onest ExtraLight" panose="020B0604020202020204" charset="0"/>
      <p:regular r:id="rId17"/>
    </p:embeddedFont>
    <p:embeddedFont>
      <p:font typeface="Onest Medium" panose="020B0604020202020204" charset="-52"/>
      <p:regular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0">
          <p15:clr>
            <a:srgbClr val="A4A3A4"/>
          </p15:clr>
        </p15:guide>
        <p15:guide id="2" pos="4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602"/>
    <a:srgbClr val="1C3DB3"/>
    <a:srgbClr val="F0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198" y="78"/>
      </p:cViewPr>
      <p:guideLst>
        <p:guide orient="horz" pos="2700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20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7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7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Команда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0" y="1246"/>
            <a:ext cx="15430030" cy="8633352"/>
            <a:chOff x="0" y="0"/>
            <a:chExt cx="15430030" cy="8633352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0" y="0"/>
              <a:ext cx="15430030" cy="8615524"/>
              <a:chOff x="299" y="130"/>
              <a:chExt cx="15430030" cy="8595863"/>
            </a:xfrm>
          </p:grpSpPr>
          <p:grpSp>
            <p:nvGrpSpPr>
              <p:cNvPr id="23" name="Группа 22"/>
              <p:cNvGrpSpPr/>
              <p:nvPr userDrawn="1"/>
            </p:nvGrpSpPr>
            <p:grpSpPr>
              <a:xfrm>
                <a:off x="299" y="130"/>
                <a:ext cx="15240990" cy="8574324"/>
                <a:chOff x="299" y="130"/>
                <a:chExt cx="15240990" cy="8574324"/>
              </a:xfrm>
            </p:grpSpPr>
            <p:pic>
              <p:nvPicPr>
                <p:cNvPr id="9" name="Rectangle 7137" descr="preencoded.png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10382250" y="130"/>
                  <a:ext cx="2048008" cy="381716"/>
                </a:xfrm>
                <a:prstGeom prst="rect">
                  <a:avLst/>
                </a:prstGeom>
              </p:spPr>
            </p:pic>
            <p:pic>
              <p:nvPicPr>
                <p:cNvPr id="10" name="Rectangle 7138" descr="preencoded.png"/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/>
              </p:blipFill>
              <p:spPr>
                <a:xfrm>
                  <a:off x="8181975" y="846"/>
                  <a:ext cx="1105033" cy="381388"/>
                </a:xfrm>
                <a:prstGeom prst="rect">
                  <a:avLst/>
                </a:prstGeom>
              </p:spPr>
            </p:pic>
            <p:pic>
              <p:nvPicPr>
                <p:cNvPr id="12" name="Rectangle 7143" descr="preencoded.png"/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758" y="4345994"/>
                  <a:ext cx="241613" cy="2152716"/>
                </a:xfrm>
                <a:prstGeom prst="rect">
                  <a:avLst/>
                </a:prstGeom>
              </p:spPr>
            </p:pic>
            <p:pic>
              <p:nvPicPr>
                <p:cNvPr id="13" name="Rectangle 7144" descr="preencoded.png"/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299" y="1717094"/>
                  <a:ext cx="381193" cy="1104966"/>
                </a:xfrm>
                <a:prstGeom prst="rect">
                  <a:avLst/>
                </a:prstGeom>
              </p:spPr>
            </p:pic>
            <p:pic>
              <p:nvPicPr>
                <p:cNvPr id="14" name="Rectangle 7145" descr="preencoded.png"/>
                <p:cNvPicPr>
                  <a:picLocks noChangeAspect="1"/>
                </p:cNvPicPr>
                <p:nvPr userDrawn="1"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/>
              </p:blipFill>
              <p:spPr>
                <a:xfrm>
                  <a:off x="381492" y="6753954"/>
                  <a:ext cx="413565" cy="1799112"/>
                </a:xfrm>
                <a:prstGeom prst="rect">
                  <a:avLst/>
                </a:prstGeom>
              </p:spPr>
            </p:pic>
            <p:pic>
              <p:nvPicPr>
                <p:cNvPr id="15" name="Rectangle 7146" descr="preencoded.png"/>
                <p:cNvPicPr>
                  <a:picLocks noChangeAspect="1"/>
                </p:cNvPicPr>
                <p:nvPr userDrawn="1"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rcRect/>
                <a:stretch/>
              </p:blipFill>
              <p:spPr>
                <a:xfrm>
                  <a:off x="8516780" y="8192393"/>
                  <a:ext cx="1619317" cy="381284"/>
                </a:xfrm>
                <a:prstGeom prst="rect">
                  <a:avLst/>
                </a:prstGeom>
              </p:spPr>
            </p:pic>
            <p:pic>
              <p:nvPicPr>
                <p:cNvPr id="16" name="Rectangle 7147" descr="preencoded.png"/>
                <p:cNvPicPr>
                  <a:picLocks noChangeAspect="1"/>
                </p:cNvPicPr>
                <p:nvPr userDrawn="1"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/>
                <a:stretch/>
              </p:blipFill>
              <p:spPr>
                <a:xfrm>
                  <a:off x="5906930" y="8192719"/>
                  <a:ext cx="2343217" cy="381409"/>
                </a:xfrm>
                <a:prstGeom prst="rect">
                  <a:avLst/>
                </a:prstGeom>
              </p:spPr>
            </p:pic>
            <p:pic>
              <p:nvPicPr>
                <p:cNvPr id="17" name="Rectangle 7148" descr="preencoded.png"/>
                <p:cNvPicPr>
                  <a:picLocks noChangeAspect="1"/>
                </p:cNvPicPr>
                <p:nvPr userDrawn="1"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>
                <a:xfrm>
                  <a:off x="4802030" y="8193239"/>
                  <a:ext cx="476317" cy="381084"/>
                </a:xfrm>
                <a:prstGeom prst="rect">
                  <a:avLst/>
                </a:prstGeom>
              </p:spPr>
            </p:pic>
            <p:pic>
              <p:nvPicPr>
                <p:cNvPr id="18" name="Rectangle 7149" descr="preencoded.png"/>
                <p:cNvPicPr>
                  <a:picLocks noChangeAspect="1"/>
                </p:cNvPicPr>
                <p:nvPr userDrawn="1"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rcRect/>
                <a:stretch/>
              </p:blipFill>
              <p:spPr>
                <a:xfrm>
                  <a:off x="4059080" y="8383836"/>
                  <a:ext cx="476317" cy="190618"/>
                </a:xfrm>
                <a:prstGeom prst="rect">
                  <a:avLst/>
                </a:prstGeom>
              </p:spPr>
            </p:pic>
            <p:pic>
              <p:nvPicPr>
                <p:cNvPr id="19" name="Rectangle 7140" descr="preencoded.png"/>
                <p:cNvPicPr>
                  <a:picLocks noChangeAspect="1"/>
                </p:cNvPicPr>
                <p:nvPr userDrawn="1"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rcRect/>
                <a:stretch/>
              </p:blipFill>
              <p:spPr>
                <a:xfrm>
                  <a:off x="14859998" y="5714999"/>
                  <a:ext cx="381291" cy="1666941"/>
                </a:xfrm>
                <a:prstGeom prst="rect">
                  <a:avLst/>
                </a:prstGeom>
              </p:spPr>
            </p:pic>
            <p:pic>
              <p:nvPicPr>
                <p:cNvPr id="20" name="Rectangle 7141" descr="preencoded.png"/>
                <p:cNvPicPr>
                  <a:picLocks noChangeAspect="1"/>
                </p:cNvPicPr>
                <p:nvPr userDrawn="1"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rcRect/>
                <a:stretch/>
              </p:blipFill>
              <p:spPr>
                <a:xfrm>
                  <a:off x="14999205" y="3581399"/>
                  <a:ext cx="241613" cy="1104966"/>
                </a:xfrm>
                <a:prstGeom prst="rect">
                  <a:avLst/>
                </a:prstGeom>
              </p:spPr>
            </p:pic>
            <p:pic>
              <p:nvPicPr>
                <p:cNvPr id="21" name="Rectangle 7142" descr="preencoded.png"/>
                <p:cNvPicPr>
                  <a:picLocks noChangeAspect="1"/>
                </p:cNvPicPr>
                <p:nvPr userDrawn="1"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rcRect/>
                <a:stretch/>
              </p:blipFill>
              <p:spPr>
                <a:xfrm>
                  <a:off x="14860413" y="8096249"/>
                  <a:ext cx="379587" cy="476316"/>
                </a:xfrm>
                <a:prstGeom prst="rect">
                  <a:avLst/>
                </a:prstGeom>
              </p:spPr>
            </p:pic>
          </p:grpSp>
          <p:sp>
            <p:nvSpPr>
              <p:cNvPr id="22" name="Text 1"/>
              <p:cNvSpPr/>
              <p:nvPr userDrawn="1"/>
            </p:nvSpPr>
            <p:spPr>
              <a:xfrm rot="21599400">
                <a:off x="381538" y="460582"/>
                <a:ext cx="8395121" cy="5265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ct val="80621"/>
                  </a:lnSpc>
                  <a:buNone/>
                </a:pPr>
                <a:r>
                  <a:rPr lang="ru-RU" sz="4400" dirty="0">
                    <a:solidFill>
                      <a:srgbClr val="1C3DB3"/>
                    </a:solidFill>
                    <a:latin typeface="Onest ExtraBold" pitchFamily="34" charset="0"/>
                  </a:rPr>
                  <a:t>КОМАНДА</a:t>
                </a:r>
                <a:r>
                  <a:rPr lang="ru-RU" sz="4400" baseline="0" dirty="0">
                    <a:solidFill>
                      <a:srgbClr val="1C3DB3"/>
                    </a:solidFill>
                    <a:latin typeface="Onest ExtraBold" pitchFamily="34" charset="0"/>
                  </a:rPr>
                  <a:t> ПРОЕКТА</a:t>
                </a:r>
                <a:endParaRPr lang="en-US" sz="4400" dirty="0">
                  <a:solidFill>
                    <a:srgbClr val="1C3DB3"/>
                  </a:solidFill>
                </a:endParaRPr>
              </a:p>
            </p:txBody>
          </p:sp>
          <p:pic>
            <p:nvPicPr>
              <p:cNvPr id="24" name="Рисунок 23"/>
              <p:cNvPicPr>
                <a:picLocks noChangeAspect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47249" y="7963459"/>
                <a:ext cx="3685050" cy="632534"/>
              </a:xfrm>
              <a:prstGeom prst="rect">
                <a:avLst/>
              </a:prstGeom>
            </p:spPr>
          </p:pic>
          <p:sp>
            <p:nvSpPr>
              <p:cNvPr id="25" name="Прямоугольник 24"/>
              <p:cNvSpPr/>
              <p:nvPr userDrawn="1"/>
            </p:nvSpPr>
            <p:spPr>
              <a:xfrm>
                <a:off x="13610427" y="7495453"/>
                <a:ext cx="18199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C5603"/>
                    </a:solidFill>
                    <a:latin typeface="Onest ExtraBold" panose="020B0604020202020204" charset="-52"/>
                  </a:rPr>
                  <a:t>[</a:t>
                </a:r>
                <a:r>
                  <a:rPr lang="ru-RU" sz="2800" b="1" dirty="0">
                    <a:solidFill>
                      <a:srgbClr val="FC5603"/>
                    </a:solidFill>
                    <a:latin typeface="Onest ExtraBold" panose="020B0604020202020204" charset="-52"/>
                  </a:rPr>
                  <a:t>2025</a:t>
                </a:r>
                <a:r>
                  <a:rPr lang="en-US" sz="2800" b="1" dirty="0">
                    <a:solidFill>
                      <a:srgbClr val="FC5603"/>
                    </a:solidFill>
                    <a:latin typeface="Onest ExtraBold" panose="020B0604020202020204" charset="-52"/>
                  </a:rPr>
                  <a:t>]</a:t>
                </a:r>
                <a:endParaRPr lang="ru-RU" sz="2800" dirty="0"/>
              </a:p>
            </p:txBody>
          </p:sp>
        </p:grpSp>
        <p:pic>
          <p:nvPicPr>
            <p:cNvPr id="36" name="Group 277132769" descr="preencoded.png"/>
            <p:cNvPicPr>
              <a:picLocks noChangeAspect="1"/>
            </p:cNvPicPr>
            <p:nvPr userDrawn="1"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0" y="718"/>
              <a:ext cx="15343650" cy="8632634"/>
            </a:xfrm>
            <a:prstGeom prst="rect">
              <a:avLst/>
            </a:prstGeom>
          </p:spPr>
        </p:pic>
      </p:grpSp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254821" y="1114982"/>
            <a:ext cx="2686050" cy="26349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latin typeface="Onest ExtraLight" pitchFamily="2" charset="0"/>
              </a:defRPr>
            </a:lvl1pPr>
          </a:lstStyle>
          <a:p>
            <a:r>
              <a:rPr lang="ru-RU" dirty="0">
                <a:latin typeface="Onest ExtraLight" pitchFamily="2" charset="0"/>
              </a:rPr>
              <a:t>РИСУНОК</a:t>
            </a:r>
            <a:endParaRPr lang="ru-RU" dirty="0"/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9936443" y="1114982"/>
            <a:ext cx="2686050" cy="26349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latin typeface="Onest ExtraLight" pitchFamily="2" charset="0"/>
              </a:defRPr>
            </a:lvl1pPr>
          </a:lstStyle>
          <a:p>
            <a:r>
              <a:rPr lang="ru-RU" dirty="0">
                <a:latin typeface="Onest ExtraLight" pitchFamily="2" charset="0"/>
              </a:rPr>
              <a:t>РИСУНОК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6141405" y="1114982"/>
            <a:ext cx="2686050" cy="26349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latin typeface="Onest ExtraLight" pitchFamily="2" charset="0"/>
              </a:defRPr>
            </a:lvl1pPr>
          </a:lstStyle>
          <a:p>
            <a:r>
              <a:rPr lang="ru-RU" dirty="0">
                <a:latin typeface="Onest ExtraLight" pitchFamily="2" charset="0"/>
              </a:rPr>
              <a:t>РИСУНОК</a:t>
            </a:r>
            <a:endParaRPr lang="ru-RU" dirty="0"/>
          </a:p>
        </p:txBody>
      </p:sp>
      <p:sp>
        <p:nvSpPr>
          <p:cNvPr id="3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9909172" y="4671242"/>
            <a:ext cx="2686050" cy="26349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latin typeface="Onest ExtraLight" pitchFamily="2" charset="0"/>
              </a:defRPr>
            </a:lvl1pPr>
          </a:lstStyle>
          <a:p>
            <a:r>
              <a:rPr lang="ru-RU" dirty="0">
                <a:latin typeface="Onest ExtraLight" pitchFamily="2" charset="0"/>
              </a:rPr>
              <a:t>РИСУНОК</a:t>
            </a:r>
            <a:endParaRPr lang="ru-RU" dirty="0"/>
          </a:p>
        </p:txBody>
      </p:sp>
      <p:sp>
        <p:nvSpPr>
          <p:cNvPr id="35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114266" y="4621882"/>
            <a:ext cx="2686050" cy="26349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latin typeface="Onest ExtraLight" pitchFamily="2" charset="0"/>
              </a:defRPr>
            </a:lvl1pPr>
          </a:lstStyle>
          <a:p>
            <a:r>
              <a:rPr lang="ru-RU" dirty="0">
                <a:latin typeface="Onest ExtraLight" pitchFamily="2" charset="0"/>
              </a:rPr>
              <a:t>РИСУНОК</a:t>
            </a:r>
            <a:endParaRPr lang="ru-RU" dirty="0"/>
          </a:p>
        </p:txBody>
      </p:sp>
      <p:sp>
        <p:nvSpPr>
          <p:cNvPr id="37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2254821" y="4655791"/>
            <a:ext cx="2686050" cy="26349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latin typeface="Onest ExtraLight" pitchFamily="2" charset="0"/>
              </a:defRPr>
            </a:lvl1pPr>
          </a:lstStyle>
          <a:p>
            <a:r>
              <a:rPr lang="ru-RU" dirty="0">
                <a:latin typeface="Onest ExtraLight" pitchFamily="2" charset="0"/>
              </a:rPr>
              <a:t>РИСУНОК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2254821" y="3870701"/>
            <a:ext cx="2767013" cy="431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7"/>
          </p:nvPr>
        </p:nvSpPr>
        <p:spPr>
          <a:xfrm>
            <a:off x="10017466" y="3872819"/>
            <a:ext cx="2623337" cy="431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8"/>
          </p:nvPr>
        </p:nvSpPr>
        <p:spPr>
          <a:xfrm>
            <a:off x="6141406" y="3870701"/>
            <a:ext cx="2686050" cy="431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0"/>
          </p:nvPr>
        </p:nvSpPr>
        <p:spPr>
          <a:xfrm>
            <a:off x="6033303" y="7450097"/>
            <a:ext cx="2767013" cy="431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1"/>
          </p:nvPr>
        </p:nvSpPr>
        <p:spPr>
          <a:xfrm>
            <a:off x="10100963" y="7457919"/>
            <a:ext cx="2494259" cy="431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pic>
        <p:nvPicPr>
          <p:cNvPr id="50" name="Rectangle 7124" descr="preencoded.png"/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928" y="6073871"/>
            <a:ext cx="1421472" cy="439573"/>
          </a:xfrm>
          <a:prstGeom prst="rect">
            <a:avLst/>
          </a:prstGeom>
        </p:spPr>
      </p:pic>
      <p:pic>
        <p:nvPicPr>
          <p:cNvPr id="52" name="Rectangle 7124" descr="preencoded.png"/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 rot="5400000">
            <a:off x="229667" y="6844153"/>
            <a:ext cx="1945888" cy="439573"/>
          </a:xfrm>
          <a:prstGeom prst="rect">
            <a:avLst/>
          </a:prstGeom>
        </p:spPr>
      </p:pic>
      <p:pic>
        <p:nvPicPr>
          <p:cNvPr id="53" name="Rectangle 7129" descr="preencoded.png"/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586519" y="6073872"/>
            <a:ext cx="401938" cy="2002166"/>
          </a:xfrm>
          <a:prstGeom prst="rect">
            <a:avLst/>
          </a:prstGeom>
        </p:spPr>
      </p:pic>
      <p:pic>
        <p:nvPicPr>
          <p:cNvPr id="54" name="Rectangle 7145" descr="preencoded.png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699331" y="7893706"/>
            <a:ext cx="404921" cy="1041207"/>
          </a:xfrm>
          <a:prstGeom prst="rect">
            <a:avLst/>
          </a:prstGeom>
        </p:spPr>
      </p:pic>
      <p:pic>
        <p:nvPicPr>
          <p:cNvPr id="55" name="Rectangle 7129" descr="preencoded.png"/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586519" y="8239200"/>
            <a:ext cx="401938" cy="327364"/>
          </a:xfrm>
          <a:prstGeom prst="rect">
            <a:avLst/>
          </a:prstGeom>
        </p:spPr>
      </p:pic>
      <p:grpSp>
        <p:nvGrpSpPr>
          <p:cNvPr id="28" name="Группа 27"/>
          <p:cNvGrpSpPr/>
          <p:nvPr userDrawn="1"/>
        </p:nvGrpSpPr>
        <p:grpSpPr>
          <a:xfrm>
            <a:off x="13141352" y="-1"/>
            <a:ext cx="2129960" cy="2641280"/>
            <a:chOff x="4180297" y="9206881"/>
            <a:chExt cx="2129960" cy="2641280"/>
          </a:xfrm>
        </p:grpSpPr>
        <p:pic>
          <p:nvPicPr>
            <p:cNvPr id="56" name="Rectangle 7124" descr="preencoded.png"/>
            <p:cNvPicPr>
              <a:picLocks noChangeAspect="1"/>
            </p:cNvPicPr>
            <p:nvPr userDrawn="1"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 rot="16200000">
              <a:off x="4030281" y="10145967"/>
              <a:ext cx="1878170" cy="439573"/>
            </a:xfrm>
            <a:prstGeom prst="rect">
              <a:avLst/>
            </a:prstGeom>
          </p:spPr>
        </p:pic>
        <p:pic>
          <p:nvPicPr>
            <p:cNvPr id="57" name="Rectangle 7124" descr="preencoded.png"/>
            <p:cNvPicPr>
              <a:picLocks noChangeAspect="1"/>
            </p:cNvPicPr>
            <p:nvPr userDrawn="1"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 rot="16200000">
              <a:off x="4705914" y="10617721"/>
              <a:ext cx="1945888" cy="439573"/>
            </a:xfrm>
            <a:prstGeom prst="rect">
              <a:avLst/>
            </a:prstGeom>
          </p:spPr>
        </p:pic>
        <p:pic>
          <p:nvPicPr>
            <p:cNvPr id="58" name="Rectangle 7129" descr="preencoded.png"/>
            <p:cNvPicPr>
              <a:picLocks noChangeAspect="1"/>
            </p:cNvPicPr>
            <p:nvPr userDrawn="1"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 rot="10800000">
              <a:off x="4180298" y="9206881"/>
              <a:ext cx="401938" cy="2097957"/>
            </a:xfrm>
            <a:prstGeom prst="rect">
              <a:avLst/>
            </a:prstGeom>
          </p:spPr>
        </p:pic>
        <p:pic>
          <p:nvPicPr>
            <p:cNvPr id="59" name="Rectangle 7145" descr="preencoded.png"/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 rot="16200000">
              <a:off x="5141574" y="11091091"/>
              <a:ext cx="365075" cy="1149065"/>
            </a:xfrm>
            <a:prstGeom prst="rect">
              <a:avLst/>
            </a:prstGeom>
          </p:spPr>
        </p:pic>
        <p:pic>
          <p:nvPicPr>
            <p:cNvPr id="60" name="Rectangle 7129" descr="preencoded.png"/>
            <p:cNvPicPr>
              <a:picLocks noChangeAspect="1"/>
            </p:cNvPicPr>
            <p:nvPr userDrawn="1"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 rot="10800000">
              <a:off x="4180297" y="11483087"/>
              <a:ext cx="401938" cy="365073"/>
            </a:xfrm>
            <a:prstGeom prst="rect">
              <a:avLst/>
            </a:prstGeom>
          </p:spPr>
        </p:pic>
        <p:pic>
          <p:nvPicPr>
            <p:cNvPr id="61" name="Rectangle 7124" descr="preencoded.png"/>
            <p:cNvPicPr>
              <a:picLocks noChangeAspect="1"/>
            </p:cNvPicPr>
            <p:nvPr userDrawn="1"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 rot="10800000">
              <a:off x="4749578" y="9206881"/>
              <a:ext cx="1560679" cy="439573"/>
            </a:xfrm>
            <a:prstGeom prst="rect">
              <a:avLst/>
            </a:prstGeom>
          </p:spPr>
        </p:pic>
      </p:grpSp>
      <p:sp>
        <p:nvSpPr>
          <p:cNvPr id="62" name="Текст 7"/>
          <p:cNvSpPr>
            <a:spLocks noGrp="1"/>
          </p:cNvSpPr>
          <p:nvPr>
            <p:ph type="body" sz="quarter" idx="22"/>
          </p:nvPr>
        </p:nvSpPr>
        <p:spPr>
          <a:xfrm>
            <a:off x="2254821" y="7510929"/>
            <a:ext cx="2767013" cy="431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3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21" Type="http://schemas.openxmlformats.org/officeDocument/2006/relationships/image" Target="../media/image50.svg"/><Relationship Id="rId34" Type="http://schemas.openxmlformats.org/officeDocument/2006/relationships/image" Target="../media/image63.sv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svg"/><Relationship Id="rId33" Type="http://schemas.openxmlformats.org/officeDocument/2006/relationships/image" Target="../media/image62.png"/><Relationship Id="rId38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sv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31" Type="http://schemas.openxmlformats.org/officeDocument/2006/relationships/image" Target="../media/image60.svg"/><Relationship Id="rId4" Type="http://schemas.openxmlformats.org/officeDocument/2006/relationships/image" Target="../media/image33.svg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sv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8" Type="http://schemas.openxmlformats.org/officeDocument/2006/relationships/image" Target="../media/image37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67.jpeg"/><Relationship Id="rId21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1.svg"/><Relationship Id="rId24" Type="http://schemas.openxmlformats.org/officeDocument/2006/relationships/image" Target="../media/image19.png"/><Relationship Id="rId5" Type="http://schemas.openxmlformats.org/officeDocument/2006/relationships/image" Target="../media/image69.sv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14.svg"/><Relationship Id="rId31" Type="http://schemas.openxmlformats.org/officeDocument/2006/relationships/image" Target="../media/image25.png"/><Relationship Id="rId4" Type="http://schemas.openxmlformats.org/officeDocument/2006/relationships/image" Target="../media/image68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67.jpeg"/><Relationship Id="rId21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1.svg"/><Relationship Id="rId24" Type="http://schemas.openxmlformats.org/officeDocument/2006/relationships/image" Target="../media/image19.png"/><Relationship Id="rId5" Type="http://schemas.openxmlformats.org/officeDocument/2006/relationships/image" Target="../media/image69.sv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14.svg"/><Relationship Id="rId31" Type="http://schemas.openxmlformats.org/officeDocument/2006/relationships/image" Target="../media/image25.png"/><Relationship Id="rId4" Type="http://schemas.openxmlformats.org/officeDocument/2006/relationships/image" Target="../media/image68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67.jpeg"/><Relationship Id="rId21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1.svg"/><Relationship Id="rId24" Type="http://schemas.openxmlformats.org/officeDocument/2006/relationships/image" Target="../media/image19.png"/><Relationship Id="rId5" Type="http://schemas.openxmlformats.org/officeDocument/2006/relationships/image" Target="../media/image69.sv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14.svg"/><Relationship Id="rId31" Type="http://schemas.openxmlformats.org/officeDocument/2006/relationships/image" Target="../media/image25.png"/><Relationship Id="rId4" Type="http://schemas.openxmlformats.org/officeDocument/2006/relationships/image" Target="../media/image68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67.jpeg"/><Relationship Id="rId21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1.svg"/><Relationship Id="rId24" Type="http://schemas.openxmlformats.org/officeDocument/2006/relationships/image" Target="../media/image19.png"/><Relationship Id="rId5" Type="http://schemas.openxmlformats.org/officeDocument/2006/relationships/image" Target="../media/image69.sv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14.svg"/><Relationship Id="rId31" Type="http://schemas.openxmlformats.org/officeDocument/2006/relationships/image" Target="../media/image25.png"/><Relationship Id="rId4" Type="http://schemas.openxmlformats.org/officeDocument/2006/relationships/image" Target="../media/image68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67.jpeg"/><Relationship Id="rId21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1.svg"/><Relationship Id="rId24" Type="http://schemas.openxmlformats.org/officeDocument/2006/relationships/image" Target="../media/image19.png"/><Relationship Id="rId5" Type="http://schemas.openxmlformats.org/officeDocument/2006/relationships/image" Target="../media/image69.sv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14.svg"/><Relationship Id="rId31" Type="http://schemas.openxmlformats.org/officeDocument/2006/relationships/image" Target="../media/image25.png"/><Relationship Id="rId4" Type="http://schemas.openxmlformats.org/officeDocument/2006/relationships/image" Target="../media/image68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67.jpeg"/><Relationship Id="rId21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1.svg"/><Relationship Id="rId24" Type="http://schemas.openxmlformats.org/officeDocument/2006/relationships/image" Target="../media/image19.png"/><Relationship Id="rId5" Type="http://schemas.openxmlformats.org/officeDocument/2006/relationships/image" Target="../media/image69.sv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14.svg"/><Relationship Id="rId31" Type="http://schemas.openxmlformats.org/officeDocument/2006/relationships/image" Target="../media/image25.png"/><Relationship Id="rId4" Type="http://schemas.openxmlformats.org/officeDocument/2006/relationships/image" Target="../media/image68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67.jpeg"/><Relationship Id="rId21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1.svg"/><Relationship Id="rId24" Type="http://schemas.openxmlformats.org/officeDocument/2006/relationships/image" Target="../media/image19.png"/><Relationship Id="rId5" Type="http://schemas.openxmlformats.org/officeDocument/2006/relationships/image" Target="../media/image69.sv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14.svg"/><Relationship Id="rId31" Type="http://schemas.openxmlformats.org/officeDocument/2006/relationships/image" Target="../media/image25.png"/><Relationship Id="rId4" Type="http://schemas.openxmlformats.org/officeDocument/2006/relationships/image" Target="../media/image68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7107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5240961" cy="2755385"/>
          </a:xfrm>
          <a:prstGeom prst="rect">
            <a:avLst/>
          </a:prstGeom>
        </p:spPr>
      </p:pic>
      <p:pic>
        <p:nvPicPr>
          <p:cNvPr id="3" name="Rectangle 712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058650" y="0"/>
            <a:ext cx="3182311" cy="2753280"/>
          </a:xfrm>
          <a:prstGeom prst="rect">
            <a:avLst/>
          </a:prstGeom>
        </p:spPr>
      </p:pic>
      <p:pic>
        <p:nvPicPr>
          <p:cNvPr id="4" name="Mask group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0"/>
            <a:ext cx="15240961" cy="2755385"/>
          </a:xfrm>
          <a:prstGeom prst="rect">
            <a:avLst/>
          </a:prstGeom>
        </p:spPr>
      </p:pic>
      <p:pic>
        <p:nvPicPr>
          <p:cNvPr id="5" name="Rectangle 710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80977" y="0"/>
            <a:ext cx="3667647" cy="1364669"/>
          </a:xfrm>
          <a:prstGeom prst="rect">
            <a:avLst/>
          </a:prstGeom>
        </p:spPr>
      </p:pic>
      <p:pic>
        <p:nvPicPr>
          <p:cNvPr id="6" name="Rectangle 710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48362" y="1363041"/>
            <a:ext cx="2829258" cy="953488"/>
          </a:xfrm>
          <a:prstGeom prst="rect">
            <a:avLst/>
          </a:prstGeom>
        </p:spPr>
      </p:pic>
      <p:pic>
        <p:nvPicPr>
          <p:cNvPr id="7" name="Rectangle 711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610458" y="620172"/>
            <a:ext cx="1314746" cy="848184"/>
          </a:xfrm>
          <a:prstGeom prst="rect">
            <a:avLst/>
          </a:prstGeom>
        </p:spPr>
      </p:pic>
      <p:pic>
        <p:nvPicPr>
          <p:cNvPr id="8" name="Rectangle 711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0" y="1200839"/>
            <a:ext cx="771969" cy="754475"/>
          </a:xfrm>
          <a:prstGeom prst="rect">
            <a:avLst/>
          </a:prstGeom>
        </p:spPr>
      </p:pic>
      <p:pic>
        <p:nvPicPr>
          <p:cNvPr id="9" name="Rectangle 7113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972658" y="619470"/>
            <a:ext cx="2419023" cy="848473"/>
          </a:xfrm>
          <a:prstGeom prst="rect">
            <a:avLst/>
          </a:prstGeom>
        </p:spPr>
      </p:pic>
      <p:pic>
        <p:nvPicPr>
          <p:cNvPr id="10" name="Rectangle 7114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115675" y="391"/>
            <a:ext cx="943936" cy="2820164"/>
          </a:xfrm>
          <a:prstGeom prst="rect">
            <a:avLst/>
          </a:prstGeom>
        </p:spPr>
      </p:pic>
      <p:pic>
        <p:nvPicPr>
          <p:cNvPr id="11" name="Rectangle 7115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706005" y="2095725"/>
            <a:ext cx="1296215" cy="689209"/>
          </a:xfrm>
          <a:prstGeom prst="rect">
            <a:avLst/>
          </a:prstGeom>
        </p:spPr>
      </p:pic>
      <p:pic>
        <p:nvPicPr>
          <p:cNvPr id="12" name="Rectangle 7116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3001881" y="1363041"/>
            <a:ext cx="943204" cy="761425"/>
          </a:xfrm>
          <a:prstGeom prst="rect">
            <a:avLst/>
          </a:prstGeom>
        </p:spPr>
      </p:pic>
      <p:pic>
        <p:nvPicPr>
          <p:cNvPr id="13" name="Rectangle 7117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3497033" y="618821"/>
            <a:ext cx="1743374" cy="857859"/>
          </a:xfrm>
          <a:prstGeom prst="rect">
            <a:avLst/>
          </a:prstGeom>
        </p:spPr>
      </p:pic>
      <p:pic>
        <p:nvPicPr>
          <p:cNvPr id="14" name="Rectangle 7111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7925056" y="1467761"/>
            <a:ext cx="1048046" cy="848091"/>
          </a:xfrm>
          <a:prstGeom prst="rect">
            <a:avLst/>
          </a:prstGeom>
        </p:spPr>
      </p:pic>
      <p:pic>
        <p:nvPicPr>
          <p:cNvPr id="15" name="Rectangle 711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8972956" y="2324828"/>
            <a:ext cx="1047900" cy="609571"/>
          </a:xfrm>
          <a:prstGeom prst="rect">
            <a:avLst/>
          </a:prstGeom>
        </p:spPr>
      </p:pic>
      <p:pic>
        <p:nvPicPr>
          <p:cNvPr id="16" name="Vector" descr="preencoded.png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038292" y="382661"/>
            <a:ext cx="2343363" cy="610418"/>
          </a:xfrm>
          <a:prstGeom prst="rect">
            <a:avLst/>
          </a:prstGeom>
        </p:spPr>
      </p:pic>
      <p:pic>
        <p:nvPicPr>
          <p:cNvPr id="17" name="Безымянный-2_Монтажная область 1 2" descr="preencoded.png"/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3274" y="18761590"/>
            <a:ext cx="15241495" cy="8575160"/>
          </a:xfrm>
          <a:prstGeom prst="rect">
            <a:avLst/>
          </a:prstGeom>
        </p:spPr>
      </p:pic>
      <p:pic>
        <p:nvPicPr>
          <p:cNvPr id="18" name="Безымянный-3_Монтажная область 1 1" descr="preencoded.png"/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4860" y="27848437"/>
            <a:ext cx="15251020" cy="8575161"/>
          </a:xfrm>
          <a:prstGeom prst="rect">
            <a:avLst/>
          </a:prstGeom>
        </p:spPr>
      </p:pic>
      <p:pic>
        <p:nvPicPr>
          <p:cNvPr id="19" name="Rectangle 7120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4764970" y="6991400"/>
            <a:ext cx="95284" cy="95284"/>
          </a:xfrm>
          <a:prstGeom prst="rect">
            <a:avLst/>
          </a:prstGeom>
        </p:spPr>
      </p:pic>
      <p:pic>
        <p:nvPicPr>
          <p:cNvPr id="20" name="Line 1616" descr="preencoded.png"/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391748" y="7027021"/>
            <a:ext cx="14382757" cy="24071"/>
          </a:xfrm>
          <a:prstGeom prst="rect">
            <a:avLst/>
          </a:prstGeom>
        </p:spPr>
      </p:pic>
      <p:sp>
        <p:nvSpPr>
          <p:cNvPr id="22" name="default_name"/>
          <p:cNvSpPr/>
          <p:nvPr/>
        </p:nvSpPr>
        <p:spPr>
          <a:xfrm rot="-600">
            <a:off x="486105" y="6405044"/>
            <a:ext cx="8611561" cy="401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ru-RU" sz="2091" dirty="0">
                <a:solidFill>
                  <a:srgbClr val="071108"/>
                </a:solidFill>
                <a:latin typeface="Onest Medium" pitchFamily="34" charset="0"/>
                <a:ea typeface="Onest Medium" pitchFamily="34" charset="-122"/>
                <a:cs typeface="Onest Medium" pitchFamily="34" charset="-120"/>
              </a:rPr>
              <a:t>Лидер стартап-проекта: Филиппович Владислав Алексеевич</a:t>
            </a:r>
            <a:endParaRPr lang="en-US" sz="2091" dirty="0"/>
          </a:p>
        </p:txBody>
      </p:sp>
      <p:sp>
        <p:nvSpPr>
          <p:cNvPr id="26" name="2025"/>
          <p:cNvSpPr/>
          <p:nvPr/>
        </p:nvSpPr>
        <p:spPr>
          <a:xfrm rot="-600">
            <a:off x="12049125" y="7934391"/>
            <a:ext cx="2809935" cy="343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91" dirty="0">
                <a:solidFill>
                  <a:srgbClr val="071108"/>
                </a:solidFill>
                <a:latin typeface="Onest Medium" pitchFamily="34" charset="0"/>
                <a:ea typeface="Onest Medium" pitchFamily="34" charset="-122"/>
                <a:cs typeface="Onest Medium" pitchFamily="34" charset="-120"/>
              </a:rPr>
              <a:t>Волгоград, 202</a:t>
            </a:r>
            <a:r>
              <a:rPr lang="ru-RU" sz="2091" dirty="0">
                <a:solidFill>
                  <a:srgbClr val="071108"/>
                </a:solidFill>
                <a:latin typeface="Onest Medium" pitchFamily="34" charset="0"/>
                <a:ea typeface="Onest Medium" pitchFamily="34" charset="-122"/>
                <a:cs typeface="Onest Medium" pitchFamily="34" charset="-120"/>
              </a:rPr>
              <a:t>6</a:t>
            </a:r>
            <a:endParaRPr lang="en-US" sz="209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2228" r="13474" b="19142"/>
          <a:stretch/>
        </p:blipFill>
        <p:spPr>
          <a:xfrm>
            <a:off x="4179965" y="1495366"/>
            <a:ext cx="2566052" cy="7104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956" y="583200"/>
            <a:ext cx="1939935" cy="74303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00" y="1009263"/>
            <a:ext cx="1738723" cy="29845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607719" y="649684"/>
            <a:ext cx="90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[</a:t>
            </a:r>
            <a:r>
              <a:rPr lang="ru-RU" sz="1600" b="1" dirty="0">
                <a:solidFill>
                  <a:srgbClr val="FC5603"/>
                </a:solidFill>
                <a:latin typeface="Onest ExtraBold" panose="020B0604020202020204" charset="-52"/>
              </a:rPr>
              <a:t>2026</a:t>
            </a:r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]</a:t>
            </a:r>
            <a:endParaRPr lang="ru-RU" sz="1600" dirty="0"/>
          </a:p>
        </p:txBody>
      </p:sp>
      <p:sp>
        <p:nvSpPr>
          <p:cNvPr id="37" name="Text 0"/>
          <p:cNvSpPr/>
          <p:nvPr/>
        </p:nvSpPr>
        <p:spPr>
          <a:xfrm rot="-600">
            <a:off x="381187" y="3942641"/>
            <a:ext cx="14373063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 i="0" dirty="0">
                <a:effectLst/>
                <a:latin typeface="Roboto Condensed" panose="02000000000000000000" pitchFamily="2" charset="0"/>
              </a:rPr>
              <a:t>«</a:t>
            </a:r>
            <a:r>
              <a:rPr lang="en-US" sz="4800" b="1" i="0" dirty="0" err="1">
                <a:effectLst/>
                <a:latin typeface="Roboto Condensed" panose="02000000000000000000" pitchFamily="2" charset="0"/>
              </a:rPr>
              <a:t>EDUnomics</a:t>
            </a:r>
            <a:r>
              <a:rPr lang="en-US" sz="4800" b="1" i="0" dirty="0">
                <a:effectLst/>
                <a:latin typeface="Roboto Condensed" panose="02000000000000000000" pitchFamily="2" charset="0"/>
              </a:rPr>
              <a:t>»: </a:t>
            </a:r>
            <a:r>
              <a:rPr lang="ru-RU" sz="4800" b="1" i="0" dirty="0">
                <a:effectLst/>
                <a:latin typeface="Roboto Condensed" panose="02000000000000000000" pitchFamily="2" charset="0"/>
              </a:rPr>
              <a:t>интерактивная настольная игра-тренажер</a:t>
            </a:r>
          </a:p>
        </p:txBody>
      </p:sp>
      <p:sp>
        <p:nvSpPr>
          <p:cNvPr id="30" name="default_name"/>
          <p:cNvSpPr/>
          <p:nvPr/>
        </p:nvSpPr>
        <p:spPr>
          <a:xfrm rot="-600">
            <a:off x="601914" y="7831643"/>
            <a:ext cx="5026785" cy="339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ru-RU" sz="2091" dirty="0">
                <a:solidFill>
                  <a:srgbClr val="071108"/>
                </a:solidFill>
                <a:latin typeface="Onest Medium" pitchFamily="34" charset="0"/>
                <a:ea typeface="Onest Medium" pitchFamily="34" charset="-122"/>
                <a:cs typeface="Onest Medium" pitchFamily="34" charset="-120"/>
              </a:rPr>
              <a:t>1 этап. Труба экспертов</a:t>
            </a:r>
            <a:endParaRPr lang="en-US" sz="2091" dirty="0"/>
          </a:p>
        </p:txBody>
      </p:sp>
    </p:spTree>
    <p:extLst>
      <p:ext uri="{BB962C8B-B14F-4D97-AF65-F5344CB8AC3E}">
        <p14:creationId xmlns:p14="http://schemas.microsoft.com/office/powerpoint/2010/main" val="86164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зымянный-2_Монтажная область 1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4" y="18761590"/>
            <a:ext cx="15241495" cy="8575160"/>
          </a:xfrm>
          <a:prstGeom prst="rect">
            <a:avLst/>
          </a:prstGeom>
        </p:spPr>
      </p:pic>
      <p:pic>
        <p:nvPicPr>
          <p:cNvPr id="4" name="Безымянный-3_Монтажная область 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0" y="27848440"/>
            <a:ext cx="15251020" cy="8575161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373291" y="380985"/>
            <a:ext cx="485948" cy="495470"/>
          </a:xfrm>
          <a:prstGeom prst="rect">
            <a:avLst/>
          </a:prstGeom>
        </p:spPr>
      </p:pic>
      <p:pic>
        <p:nvPicPr>
          <p:cNvPr id="6" name="Rectangle 713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82250" y="130"/>
            <a:ext cx="2048008" cy="381716"/>
          </a:xfrm>
          <a:prstGeom prst="rect">
            <a:avLst/>
          </a:prstGeom>
        </p:spPr>
      </p:pic>
      <p:pic>
        <p:nvPicPr>
          <p:cNvPr id="7" name="Rectangle 713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81975" y="846"/>
            <a:ext cx="1105033" cy="381388"/>
          </a:xfrm>
          <a:prstGeom prst="rect">
            <a:avLst/>
          </a:prstGeom>
        </p:spPr>
      </p:pic>
      <p:pic>
        <p:nvPicPr>
          <p:cNvPr id="8" name="Rectangle 713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696825" y="279"/>
            <a:ext cx="476383" cy="381167"/>
          </a:xfrm>
          <a:prstGeom prst="rect">
            <a:avLst/>
          </a:prstGeom>
        </p:spPr>
      </p:pic>
      <p:pic>
        <p:nvPicPr>
          <p:cNvPr id="10" name="Rectangle 714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9" y="1717094"/>
            <a:ext cx="381193" cy="1104966"/>
          </a:xfrm>
          <a:prstGeom prst="rect">
            <a:avLst/>
          </a:prstGeom>
        </p:spPr>
      </p:pic>
      <p:pic>
        <p:nvPicPr>
          <p:cNvPr id="11" name="Rectangle 714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27" y="7032044"/>
            <a:ext cx="381269" cy="1543116"/>
          </a:xfrm>
          <a:prstGeom prst="rect">
            <a:avLst/>
          </a:prstGeom>
        </p:spPr>
      </p:pic>
      <p:pic>
        <p:nvPicPr>
          <p:cNvPr id="12" name="Rectangle 714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516780" y="8192393"/>
            <a:ext cx="1619317" cy="381284"/>
          </a:xfrm>
          <a:prstGeom prst="rect">
            <a:avLst/>
          </a:prstGeom>
        </p:spPr>
      </p:pic>
      <p:pic>
        <p:nvPicPr>
          <p:cNvPr id="13" name="Rectangle 714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06930" y="8192719"/>
            <a:ext cx="2343217" cy="381409"/>
          </a:xfrm>
          <a:prstGeom prst="rect">
            <a:avLst/>
          </a:prstGeom>
        </p:spPr>
      </p:pic>
      <p:pic>
        <p:nvPicPr>
          <p:cNvPr id="14" name="Rectangle 714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802030" y="8193239"/>
            <a:ext cx="476317" cy="381084"/>
          </a:xfrm>
          <a:prstGeom prst="rect">
            <a:avLst/>
          </a:prstGeom>
        </p:spPr>
      </p:pic>
      <p:pic>
        <p:nvPicPr>
          <p:cNvPr id="15" name="Rectangle 7149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059080" y="8383836"/>
            <a:ext cx="476317" cy="190618"/>
          </a:xfrm>
          <a:prstGeom prst="rect">
            <a:avLst/>
          </a:prstGeom>
        </p:spPr>
      </p:pic>
      <p:pic>
        <p:nvPicPr>
          <p:cNvPr id="16" name="Rectangle 7140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4859998" y="5714999"/>
            <a:ext cx="381291" cy="1666941"/>
          </a:xfrm>
          <a:prstGeom prst="rect">
            <a:avLst/>
          </a:prstGeom>
        </p:spPr>
      </p:pic>
      <p:pic>
        <p:nvPicPr>
          <p:cNvPr id="17" name="Rectangle 7141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4999205" y="3581399"/>
            <a:ext cx="241613" cy="1104966"/>
          </a:xfrm>
          <a:prstGeom prst="rect">
            <a:avLst/>
          </a:prstGeom>
        </p:spPr>
      </p:pic>
      <p:pic>
        <p:nvPicPr>
          <p:cNvPr id="18" name="Rectangle 714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4860413" y="8096249"/>
            <a:ext cx="381083" cy="47631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 rot="-600">
            <a:off x="845423" y="502926"/>
            <a:ext cx="9469882" cy="7036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621"/>
              </a:lnSpc>
            </a:pPr>
            <a:r>
              <a:rPr lang="ru-RU" sz="54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Аннотация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2228" r="13474" b="19142"/>
          <a:stretch/>
        </p:blipFill>
        <p:spPr>
          <a:xfrm>
            <a:off x="10754107" y="502099"/>
            <a:ext cx="2209075" cy="55104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81656" y="1387813"/>
            <a:ext cx="5354847" cy="3095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Тема/идея</a:t>
            </a:r>
          </a:p>
        </p:txBody>
      </p:sp>
      <p:sp>
        <p:nvSpPr>
          <p:cNvPr id="41" name="Овал 40"/>
          <p:cNvSpPr/>
          <p:nvPr/>
        </p:nvSpPr>
        <p:spPr>
          <a:xfrm>
            <a:off x="949241" y="140208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76" y="721054"/>
            <a:ext cx="1738723" cy="29845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850586" y="431524"/>
            <a:ext cx="90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[</a:t>
            </a:r>
            <a:r>
              <a:rPr lang="ru-RU" sz="1600" b="1" dirty="0">
                <a:solidFill>
                  <a:srgbClr val="FC5603"/>
                </a:solidFill>
                <a:latin typeface="Onest ExtraBold" panose="020B0604020202020204" charset="-52"/>
              </a:rPr>
              <a:t>2026</a:t>
            </a:r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]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35649" y="2941225"/>
            <a:ext cx="5354847" cy="3095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Цель стартап-проекта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35649" y="4462500"/>
            <a:ext cx="5354847" cy="61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Рынок НТИ / сквозные/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Критические технологии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35648" y="6326627"/>
            <a:ext cx="5354847" cy="3095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Ожидаемые результаты</a:t>
            </a:r>
          </a:p>
        </p:txBody>
      </p:sp>
      <p:sp>
        <p:nvSpPr>
          <p:cNvPr id="35" name="Овал 34"/>
          <p:cNvSpPr/>
          <p:nvPr/>
        </p:nvSpPr>
        <p:spPr>
          <a:xfrm>
            <a:off x="922498" y="294122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22497" y="4462500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22496" y="6348428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52002" y="1384121"/>
            <a:ext cx="9551075" cy="1028651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52002" y="2958718"/>
            <a:ext cx="9551075" cy="1273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52002" y="4627852"/>
            <a:ext cx="9551075" cy="1432545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Edunet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Искусственный интеллект, включая технологии машинного обучения и когнитивные технологии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Технологии искусственного интеллекта в отраслях экономики, социальной сферы и в органах публичной власти.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52001" y="6348428"/>
            <a:ext cx="9551075" cy="15683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0ADC8-472A-42EE-C864-078BD66778BE}"/>
              </a:ext>
            </a:extLst>
          </p:cNvPr>
          <p:cNvSpPr txBox="1"/>
          <p:nvPr/>
        </p:nvSpPr>
        <p:spPr>
          <a:xfrm>
            <a:off x="5040188" y="1504709"/>
            <a:ext cx="925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Проект реализуется на основе технологий искусственного интеллекта в рамках рынка Edunet, с использованием когнитивных технологий.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67CCE-55D0-B932-AD5B-7E1C987273E3}"/>
              </a:ext>
            </a:extLst>
          </p:cNvPr>
          <p:cNvSpPr txBox="1"/>
          <p:nvPr/>
        </p:nvSpPr>
        <p:spPr>
          <a:xfrm>
            <a:off x="5037596" y="3165498"/>
            <a:ext cx="9333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Создание настольной игры, направленной на развитие компетенций, навыков, а также на укрепление командного взаимодействия, предполагающей моделирование профессиональных ситуаций и решение задач в условиях, приближенных к реальным.</a:t>
            </a:r>
          </a:p>
          <a:p>
            <a:endParaRPr lang="ru-RU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6FDBD26-41B9-59AE-9136-0B45736A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107" y="6657106"/>
            <a:ext cx="9101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Arial" panose="020B0604020202020204" pitchFamily="34" charset="0"/>
              </a:rPr>
              <a:t>Г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отовая настольная игра-тренажёр, брендирование и добавление механик по требованию клиента.</a:t>
            </a:r>
          </a:p>
        </p:txBody>
      </p:sp>
    </p:spTree>
    <p:extLst>
      <p:ext uri="{BB962C8B-B14F-4D97-AF65-F5344CB8AC3E}">
        <p14:creationId xmlns:p14="http://schemas.microsoft.com/office/powerpoint/2010/main" val="40624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зымянный-2_Монтажная область 1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4" y="18761590"/>
            <a:ext cx="15241495" cy="8575160"/>
          </a:xfrm>
          <a:prstGeom prst="rect">
            <a:avLst/>
          </a:prstGeom>
        </p:spPr>
      </p:pic>
      <p:pic>
        <p:nvPicPr>
          <p:cNvPr id="4" name="Безымянный-3_Монтажная область 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0" y="27848440"/>
            <a:ext cx="15251020" cy="8575161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373291" y="380985"/>
            <a:ext cx="485948" cy="495470"/>
          </a:xfrm>
          <a:prstGeom prst="rect">
            <a:avLst/>
          </a:prstGeom>
        </p:spPr>
      </p:pic>
      <p:pic>
        <p:nvPicPr>
          <p:cNvPr id="6" name="Rectangle 713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82250" y="130"/>
            <a:ext cx="2048008" cy="381716"/>
          </a:xfrm>
          <a:prstGeom prst="rect">
            <a:avLst/>
          </a:prstGeom>
        </p:spPr>
      </p:pic>
      <p:pic>
        <p:nvPicPr>
          <p:cNvPr id="7" name="Rectangle 713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81975" y="846"/>
            <a:ext cx="1105033" cy="381388"/>
          </a:xfrm>
          <a:prstGeom prst="rect">
            <a:avLst/>
          </a:prstGeom>
        </p:spPr>
      </p:pic>
      <p:pic>
        <p:nvPicPr>
          <p:cNvPr id="8" name="Rectangle 713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696825" y="279"/>
            <a:ext cx="476383" cy="381167"/>
          </a:xfrm>
          <a:prstGeom prst="rect">
            <a:avLst/>
          </a:prstGeom>
        </p:spPr>
      </p:pic>
      <p:pic>
        <p:nvPicPr>
          <p:cNvPr id="10" name="Rectangle 714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9" y="1717094"/>
            <a:ext cx="381193" cy="1104966"/>
          </a:xfrm>
          <a:prstGeom prst="rect">
            <a:avLst/>
          </a:prstGeom>
        </p:spPr>
      </p:pic>
      <p:pic>
        <p:nvPicPr>
          <p:cNvPr id="11" name="Rectangle 714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27" y="7032044"/>
            <a:ext cx="381269" cy="1543116"/>
          </a:xfrm>
          <a:prstGeom prst="rect">
            <a:avLst/>
          </a:prstGeom>
        </p:spPr>
      </p:pic>
      <p:pic>
        <p:nvPicPr>
          <p:cNvPr id="12" name="Rectangle 714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516780" y="8192393"/>
            <a:ext cx="1619317" cy="381284"/>
          </a:xfrm>
          <a:prstGeom prst="rect">
            <a:avLst/>
          </a:prstGeom>
        </p:spPr>
      </p:pic>
      <p:pic>
        <p:nvPicPr>
          <p:cNvPr id="13" name="Rectangle 714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06930" y="8192719"/>
            <a:ext cx="2343217" cy="381409"/>
          </a:xfrm>
          <a:prstGeom prst="rect">
            <a:avLst/>
          </a:prstGeom>
        </p:spPr>
      </p:pic>
      <p:pic>
        <p:nvPicPr>
          <p:cNvPr id="14" name="Rectangle 714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802030" y="8193239"/>
            <a:ext cx="476317" cy="381084"/>
          </a:xfrm>
          <a:prstGeom prst="rect">
            <a:avLst/>
          </a:prstGeom>
        </p:spPr>
      </p:pic>
      <p:pic>
        <p:nvPicPr>
          <p:cNvPr id="15" name="Rectangle 7149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059080" y="8383836"/>
            <a:ext cx="476317" cy="190618"/>
          </a:xfrm>
          <a:prstGeom prst="rect">
            <a:avLst/>
          </a:prstGeom>
        </p:spPr>
      </p:pic>
      <p:pic>
        <p:nvPicPr>
          <p:cNvPr id="16" name="Rectangle 7140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4859998" y="5714999"/>
            <a:ext cx="381291" cy="1666941"/>
          </a:xfrm>
          <a:prstGeom prst="rect">
            <a:avLst/>
          </a:prstGeom>
        </p:spPr>
      </p:pic>
      <p:pic>
        <p:nvPicPr>
          <p:cNvPr id="17" name="Rectangle 7141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4999205" y="3581399"/>
            <a:ext cx="241613" cy="1104966"/>
          </a:xfrm>
          <a:prstGeom prst="rect">
            <a:avLst/>
          </a:prstGeom>
        </p:spPr>
      </p:pic>
      <p:pic>
        <p:nvPicPr>
          <p:cNvPr id="18" name="Rectangle 714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4860413" y="8096249"/>
            <a:ext cx="381083" cy="47631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 rot="-600">
            <a:off x="193670" y="542008"/>
            <a:ext cx="9469882" cy="6254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621"/>
              </a:lnSpc>
            </a:pPr>
            <a:r>
              <a:rPr lang="ru-RU" sz="48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Актуальность идеи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2228" r="13474" b="19142"/>
          <a:stretch/>
        </p:blipFill>
        <p:spPr>
          <a:xfrm>
            <a:off x="10789839" y="537960"/>
            <a:ext cx="1925028" cy="53299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81657" y="1387813"/>
            <a:ext cx="3016724" cy="3095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Для страны/региона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949241" y="140208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76" y="721054"/>
            <a:ext cx="1738723" cy="29845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850586" y="431524"/>
            <a:ext cx="90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[</a:t>
            </a:r>
            <a:r>
              <a:rPr lang="ru-RU" sz="1600" b="1" dirty="0">
                <a:solidFill>
                  <a:srgbClr val="FC5603"/>
                </a:solidFill>
                <a:latin typeface="Onest ExtraBold" panose="020B0604020202020204" charset="-52"/>
              </a:rPr>
              <a:t>2026</a:t>
            </a:r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]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35649" y="2941224"/>
            <a:ext cx="2723431" cy="61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Для отрасли/компании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35649" y="4974703"/>
            <a:ext cx="3199748" cy="3095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Для пользователей</a:t>
            </a:r>
          </a:p>
        </p:txBody>
      </p:sp>
      <p:sp>
        <p:nvSpPr>
          <p:cNvPr id="35" name="Овал 34"/>
          <p:cNvSpPr/>
          <p:nvPr/>
        </p:nvSpPr>
        <p:spPr>
          <a:xfrm>
            <a:off x="922498" y="294122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53399" y="4974703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52002" y="1384121"/>
            <a:ext cx="9551075" cy="1395573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dirty="0">
                <a:solidFill>
                  <a:srgbClr val="0F1115"/>
                </a:solidFill>
                <a:effectLst/>
              </a:rPr>
              <a:t>Проект соответствует задачам импортозамещения в сфере корпоративного обучения и развития человеческого капитала. Российские предприятия обрабатывающей промышленности нуждаются в доступных и эффективных инструментах для повышения экономической грамотности инженерных кадров без отрыва от производства.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28610" y="2968508"/>
            <a:ext cx="9551075" cy="17700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0" i="0">
                <a:solidFill>
                  <a:srgbClr val="0F1115"/>
                </a:solidFill>
                <a:effectLst/>
              </a:rPr>
              <a:t>Обрабатывающая промышленность испытывает дефицит специалистов, способных принимать экономически обоснованные решения на уровне цеха. Игра-тренажёр формирует понимание дилеммы «скорость принятия решения – качество продукции – себестоимость», что напрямую снижает издержки, брак и нерациональное использование ресурсов.</a:t>
            </a:r>
          </a:p>
          <a:p>
            <a:br>
              <a:rPr lang="ru-RU"/>
            </a:b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28610" y="5107655"/>
            <a:ext cx="9551075" cy="1666941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dirty="0">
                <a:solidFill>
                  <a:srgbClr val="0F1115"/>
                </a:solidFill>
                <a:effectLst/>
              </a:rPr>
              <a:t>Компании получают недорогой, многократно используемый инструмент для тренингов. Сотрудники в игровой форме, без риска для реального бизнеса, осваивают калькуляцию затрат, прогнозирование и учёт рыночных требований, развивают управленческое мышление и коммерческую грамотность.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5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зымянный-2_Монтажная область 1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4" y="18761590"/>
            <a:ext cx="15241495" cy="8575160"/>
          </a:xfrm>
          <a:prstGeom prst="rect">
            <a:avLst/>
          </a:prstGeom>
        </p:spPr>
      </p:pic>
      <p:pic>
        <p:nvPicPr>
          <p:cNvPr id="4" name="Безымянный-3_Монтажная область 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0" y="27848440"/>
            <a:ext cx="15251020" cy="8575161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373291" y="380985"/>
            <a:ext cx="485948" cy="495470"/>
          </a:xfrm>
          <a:prstGeom prst="rect">
            <a:avLst/>
          </a:prstGeom>
        </p:spPr>
      </p:pic>
      <p:pic>
        <p:nvPicPr>
          <p:cNvPr id="6" name="Rectangle 713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82250" y="130"/>
            <a:ext cx="2048008" cy="381716"/>
          </a:xfrm>
          <a:prstGeom prst="rect">
            <a:avLst/>
          </a:prstGeom>
        </p:spPr>
      </p:pic>
      <p:pic>
        <p:nvPicPr>
          <p:cNvPr id="7" name="Rectangle 713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81975" y="846"/>
            <a:ext cx="1105033" cy="381388"/>
          </a:xfrm>
          <a:prstGeom prst="rect">
            <a:avLst/>
          </a:prstGeom>
        </p:spPr>
      </p:pic>
      <p:pic>
        <p:nvPicPr>
          <p:cNvPr id="8" name="Rectangle 713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696825" y="279"/>
            <a:ext cx="476383" cy="381167"/>
          </a:xfrm>
          <a:prstGeom prst="rect">
            <a:avLst/>
          </a:prstGeom>
        </p:spPr>
      </p:pic>
      <p:pic>
        <p:nvPicPr>
          <p:cNvPr id="10" name="Rectangle 714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9" y="1717094"/>
            <a:ext cx="381193" cy="1104966"/>
          </a:xfrm>
          <a:prstGeom prst="rect">
            <a:avLst/>
          </a:prstGeom>
        </p:spPr>
      </p:pic>
      <p:pic>
        <p:nvPicPr>
          <p:cNvPr id="11" name="Rectangle 714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27" y="7032044"/>
            <a:ext cx="381269" cy="1543116"/>
          </a:xfrm>
          <a:prstGeom prst="rect">
            <a:avLst/>
          </a:prstGeom>
        </p:spPr>
      </p:pic>
      <p:pic>
        <p:nvPicPr>
          <p:cNvPr id="12" name="Rectangle 714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516780" y="8192393"/>
            <a:ext cx="1619317" cy="381284"/>
          </a:xfrm>
          <a:prstGeom prst="rect">
            <a:avLst/>
          </a:prstGeom>
        </p:spPr>
      </p:pic>
      <p:pic>
        <p:nvPicPr>
          <p:cNvPr id="13" name="Rectangle 714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06930" y="8192719"/>
            <a:ext cx="2343217" cy="381409"/>
          </a:xfrm>
          <a:prstGeom prst="rect">
            <a:avLst/>
          </a:prstGeom>
        </p:spPr>
      </p:pic>
      <p:pic>
        <p:nvPicPr>
          <p:cNvPr id="14" name="Rectangle 714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802030" y="8193239"/>
            <a:ext cx="476317" cy="381084"/>
          </a:xfrm>
          <a:prstGeom prst="rect">
            <a:avLst/>
          </a:prstGeom>
        </p:spPr>
      </p:pic>
      <p:pic>
        <p:nvPicPr>
          <p:cNvPr id="15" name="Rectangle 7149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059080" y="8383836"/>
            <a:ext cx="476317" cy="190618"/>
          </a:xfrm>
          <a:prstGeom prst="rect">
            <a:avLst/>
          </a:prstGeom>
        </p:spPr>
      </p:pic>
      <p:pic>
        <p:nvPicPr>
          <p:cNvPr id="16" name="Rectangle 7140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4859998" y="5714999"/>
            <a:ext cx="381291" cy="1666941"/>
          </a:xfrm>
          <a:prstGeom prst="rect">
            <a:avLst/>
          </a:prstGeom>
        </p:spPr>
      </p:pic>
      <p:pic>
        <p:nvPicPr>
          <p:cNvPr id="17" name="Rectangle 7141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4999205" y="3581399"/>
            <a:ext cx="241613" cy="1104966"/>
          </a:xfrm>
          <a:prstGeom prst="rect">
            <a:avLst/>
          </a:prstGeom>
        </p:spPr>
      </p:pic>
      <p:pic>
        <p:nvPicPr>
          <p:cNvPr id="18" name="Rectangle 714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4860413" y="8096249"/>
            <a:ext cx="381083" cy="47631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 rot="-600">
            <a:off x="345782" y="606588"/>
            <a:ext cx="9469882" cy="7036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621"/>
              </a:lnSpc>
            </a:pPr>
            <a:r>
              <a:rPr lang="ru-RU" sz="54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Целевая аудитория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2228" r="13474" b="19142"/>
          <a:stretch/>
        </p:blipFill>
        <p:spPr>
          <a:xfrm>
            <a:off x="10788967" y="618268"/>
            <a:ext cx="1670385" cy="462490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949241" y="140208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76" y="721054"/>
            <a:ext cx="1738723" cy="29845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850586" y="431524"/>
            <a:ext cx="90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[</a:t>
            </a:r>
            <a:r>
              <a:rPr lang="ru-RU" sz="1600" b="1" dirty="0">
                <a:solidFill>
                  <a:srgbClr val="FC5603"/>
                </a:solidFill>
                <a:latin typeface="Onest ExtraBold" panose="020B0604020202020204" charset="-52"/>
              </a:rPr>
              <a:t>2026</a:t>
            </a:r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 ]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39245" y="2970717"/>
            <a:ext cx="3073443" cy="6093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Выбранный целевой сегмент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42598" y="4555031"/>
            <a:ext cx="3259432" cy="914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Описание представителей целевого сегмента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922498" y="294122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22497" y="4462500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52002" y="1384121"/>
            <a:ext cx="9551075" cy="1028651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16882" y="2937237"/>
            <a:ext cx="9551075" cy="1273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редние и малые предприятия обрабатывающей промышленности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52001" y="4655024"/>
            <a:ext cx="9551075" cy="2578450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61954" y="1438373"/>
            <a:ext cx="3073443" cy="6142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Потенциальные целевые сегменты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BBB668-1184-515E-AAC4-A35FB793E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765" y="1494800"/>
            <a:ext cx="94213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B2B: компании обрабатывающей промышленности, нуждающиеся в экономической подготовке кадров без затрат на длительные курсы.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B983A4-984A-95F0-AADA-44B97BDAD604}"/>
              </a:ext>
            </a:extLst>
          </p:cNvPr>
          <p:cNvSpPr txBox="1"/>
          <p:nvPr/>
        </p:nvSpPr>
        <p:spPr>
          <a:xfrm>
            <a:off x="5132881" y="4766803"/>
            <a:ext cx="89819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Потребительский сегмент – средние и малые предприятия обрабатывающей промышленности, занимающиеся производством товаров с использованием различных технологий:</a:t>
            </a:r>
          </a:p>
          <a:p>
            <a:pPr lvl="0"/>
            <a:r>
              <a:rPr lang="ru-RU" sz="1600" dirty="0"/>
              <a:t>испытывающие потребность в формировании / углублении знаний экономики предприятия у своих сотрудников, понимания ими экономических  механизмов производственной деятельности (в том числе формирования себестоимости), развития навыков принятия решений (в том числе в логике «цена – качество – затраты»);</a:t>
            </a:r>
          </a:p>
          <a:p>
            <a:pPr lvl="0"/>
            <a:r>
              <a:rPr lang="ru-RU" sz="1600" dirty="0"/>
              <a:t>готовые осуществлять затраты на подготовку своих сотрудников;</a:t>
            </a:r>
          </a:p>
          <a:p>
            <a:r>
              <a:rPr lang="ru-RU" sz="1600" dirty="0"/>
              <a:t>использующие  или готовые использовать игровой подход в обучении как инструмент формирования профессиональных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0451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зымянный-2_Монтажная область 1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4" y="18761590"/>
            <a:ext cx="15241495" cy="8575160"/>
          </a:xfrm>
          <a:prstGeom prst="rect">
            <a:avLst/>
          </a:prstGeom>
        </p:spPr>
      </p:pic>
      <p:pic>
        <p:nvPicPr>
          <p:cNvPr id="4" name="Безымянный-3_Монтажная область 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0" y="27848440"/>
            <a:ext cx="15251020" cy="8575161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373291" y="380985"/>
            <a:ext cx="485948" cy="495470"/>
          </a:xfrm>
          <a:prstGeom prst="rect">
            <a:avLst/>
          </a:prstGeom>
        </p:spPr>
      </p:pic>
      <p:pic>
        <p:nvPicPr>
          <p:cNvPr id="6" name="Rectangle 713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82250" y="130"/>
            <a:ext cx="2048008" cy="381716"/>
          </a:xfrm>
          <a:prstGeom prst="rect">
            <a:avLst/>
          </a:prstGeom>
        </p:spPr>
      </p:pic>
      <p:pic>
        <p:nvPicPr>
          <p:cNvPr id="7" name="Rectangle 713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81975" y="846"/>
            <a:ext cx="1105033" cy="381388"/>
          </a:xfrm>
          <a:prstGeom prst="rect">
            <a:avLst/>
          </a:prstGeom>
        </p:spPr>
      </p:pic>
      <p:pic>
        <p:nvPicPr>
          <p:cNvPr id="8" name="Rectangle 713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696825" y="279"/>
            <a:ext cx="476383" cy="381167"/>
          </a:xfrm>
          <a:prstGeom prst="rect">
            <a:avLst/>
          </a:prstGeom>
        </p:spPr>
      </p:pic>
      <p:pic>
        <p:nvPicPr>
          <p:cNvPr id="10" name="Rectangle 714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9" y="1717094"/>
            <a:ext cx="381193" cy="1104966"/>
          </a:xfrm>
          <a:prstGeom prst="rect">
            <a:avLst/>
          </a:prstGeom>
        </p:spPr>
      </p:pic>
      <p:pic>
        <p:nvPicPr>
          <p:cNvPr id="11" name="Rectangle 714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27" y="7032044"/>
            <a:ext cx="381269" cy="1543116"/>
          </a:xfrm>
          <a:prstGeom prst="rect">
            <a:avLst/>
          </a:prstGeom>
        </p:spPr>
      </p:pic>
      <p:pic>
        <p:nvPicPr>
          <p:cNvPr id="12" name="Rectangle 714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516780" y="8192393"/>
            <a:ext cx="1619317" cy="381284"/>
          </a:xfrm>
          <a:prstGeom prst="rect">
            <a:avLst/>
          </a:prstGeom>
        </p:spPr>
      </p:pic>
      <p:pic>
        <p:nvPicPr>
          <p:cNvPr id="13" name="Rectangle 714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06930" y="8192719"/>
            <a:ext cx="2343217" cy="381409"/>
          </a:xfrm>
          <a:prstGeom prst="rect">
            <a:avLst/>
          </a:prstGeom>
        </p:spPr>
      </p:pic>
      <p:pic>
        <p:nvPicPr>
          <p:cNvPr id="14" name="Rectangle 714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802030" y="8193239"/>
            <a:ext cx="476317" cy="381084"/>
          </a:xfrm>
          <a:prstGeom prst="rect">
            <a:avLst/>
          </a:prstGeom>
        </p:spPr>
      </p:pic>
      <p:pic>
        <p:nvPicPr>
          <p:cNvPr id="15" name="Rectangle 7149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059080" y="8383836"/>
            <a:ext cx="476317" cy="190618"/>
          </a:xfrm>
          <a:prstGeom prst="rect">
            <a:avLst/>
          </a:prstGeom>
        </p:spPr>
      </p:pic>
      <p:pic>
        <p:nvPicPr>
          <p:cNvPr id="16" name="Rectangle 7140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4859998" y="5714999"/>
            <a:ext cx="381291" cy="1666941"/>
          </a:xfrm>
          <a:prstGeom prst="rect">
            <a:avLst/>
          </a:prstGeom>
        </p:spPr>
      </p:pic>
      <p:pic>
        <p:nvPicPr>
          <p:cNvPr id="17" name="Rectangle 7141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4999205" y="3581399"/>
            <a:ext cx="241613" cy="1104966"/>
          </a:xfrm>
          <a:prstGeom prst="rect">
            <a:avLst/>
          </a:prstGeom>
        </p:spPr>
      </p:pic>
      <p:pic>
        <p:nvPicPr>
          <p:cNvPr id="18" name="Rectangle 714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4860413" y="8096249"/>
            <a:ext cx="381083" cy="47631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 rot="-600">
            <a:off x="845423" y="502926"/>
            <a:ext cx="9469882" cy="7036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621"/>
              </a:lnSpc>
            </a:pPr>
            <a:r>
              <a:rPr lang="ru-RU" sz="54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Проблема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2228" r="13474" b="19142"/>
          <a:stretch/>
        </p:blipFill>
        <p:spPr>
          <a:xfrm>
            <a:off x="4686987" y="221100"/>
            <a:ext cx="3274937" cy="9067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27161" y="1384121"/>
            <a:ext cx="3016724" cy="6093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Какую проблему ЦА решает продукт?</a:t>
            </a:r>
          </a:p>
        </p:txBody>
      </p:sp>
      <p:sp>
        <p:nvSpPr>
          <p:cNvPr id="41" name="Овал 40"/>
          <p:cNvSpPr/>
          <p:nvPr/>
        </p:nvSpPr>
        <p:spPr>
          <a:xfrm>
            <a:off x="949241" y="140208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76" y="721054"/>
            <a:ext cx="1738723" cy="29845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850586" y="431524"/>
            <a:ext cx="90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[</a:t>
            </a:r>
            <a:r>
              <a:rPr lang="ru-RU" sz="1600" b="1" dirty="0">
                <a:solidFill>
                  <a:srgbClr val="FC5603"/>
                </a:solidFill>
                <a:latin typeface="Onest ExtraBold" panose="020B0604020202020204" charset="-52"/>
              </a:rPr>
              <a:t>2026</a:t>
            </a:r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]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35649" y="2941224"/>
            <a:ext cx="3294224" cy="914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Чем можно подтвердить наличие у ЦА данной проблемы?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35649" y="4974703"/>
            <a:ext cx="3199748" cy="6093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Как сейчас ЦА решает свою проблему?</a:t>
            </a:r>
          </a:p>
        </p:txBody>
      </p:sp>
      <p:sp>
        <p:nvSpPr>
          <p:cNvPr id="35" name="Овал 34"/>
          <p:cNvSpPr/>
          <p:nvPr/>
        </p:nvSpPr>
        <p:spPr>
          <a:xfrm>
            <a:off x="922498" y="294122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53399" y="4974703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8609" y="1286919"/>
            <a:ext cx="9551075" cy="1395573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28611" y="3006666"/>
            <a:ext cx="9551075" cy="17700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28611" y="5139577"/>
            <a:ext cx="9551075" cy="2573048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урсы повышения</a:t>
            </a:r>
          </a:p>
          <a:p>
            <a:pPr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квалификации, где формируются только теоретические знания.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9D642403-67FA-6846-C9C7-39D90BD5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882" y="1352275"/>
            <a:ext cx="884095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Наш продукт решает критическую часть проблемы компаний обрабатывающей промышленности, связанную с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отсутствием системной подготовки инженерных кадров в вопросах экономики и управления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В условиях необходимости повышения операционной эффективности и цифровой трансформации производства, специалисты сталкиваются со следующими вызовами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BE7DE-0717-AE11-823D-A94F32C2147E}"/>
              </a:ext>
            </a:extLst>
          </p:cNvPr>
          <p:cNvSpPr txBox="1"/>
          <p:nvPr/>
        </p:nvSpPr>
        <p:spPr>
          <a:xfrm>
            <a:off x="4971882" y="3045366"/>
            <a:ext cx="9401409" cy="165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Сталкиваются с этой проблемой компании обрабатывающей промышленности. Это связано с тем, что в инженерных вузах часто отсутствует блок обучения экономическим аспектам, а если он и есть, то его недостаточно для формирования у выпускников </a:t>
            </a:r>
            <a:r>
              <a:rPr lang="ru-RU" sz="1400" b="1" dirty="0"/>
              <a:t>прикладных бизнес-навыков</a:t>
            </a:r>
            <a:r>
              <a:rPr lang="ru-RU" sz="1400" dirty="0"/>
              <a:t> и </a:t>
            </a:r>
            <a:r>
              <a:rPr lang="ru-RU" sz="1400" b="1" dirty="0"/>
              <a:t>коммерческой грамотности</a:t>
            </a:r>
            <a:r>
              <a:rPr lang="ru-RU" sz="1400" dirty="0"/>
              <a:t>. В результате компании вынуждены самостоятельно </a:t>
            </a:r>
            <a:r>
              <a:rPr lang="ru-RU" sz="1400" b="1" dirty="0"/>
              <a:t>повышать операционную эффективность</a:t>
            </a:r>
            <a:r>
              <a:rPr lang="ru-RU" sz="1400" dirty="0"/>
              <a:t> своих специалистов, обучая их </a:t>
            </a:r>
            <a:r>
              <a:rPr lang="ru-RU" sz="1400" b="1" dirty="0"/>
              <a:t>управленческому мышлению</a:t>
            </a:r>
            <a:r>
              <a:rPr lang="ru-RU" sz="1400" dirty="0"/>
              <a:t>, чтобы они могли </a:t>
            </a:r>
            <a:r>
              <a:rPr lang="ru-RU" sz="1400" b="1" dirty="0"/>
              <a:t>принимать обоснованные решения</a:t>
            </a:r>
            <a:r>
              <a:rPr lang="ru-RU" sz="1400" dirty="0"/>
              <a:t> в дилемме «скорость – качество – себестоимость». Предприятия напрямую заинтересованы в том, чтобы </a:t>
            </a:r>
            <a:r>
              <a:rPr lang="ru-RU" sz="1400" b="1" dirty="0"/>
              <a:t>развить эти компетенции</a:t>
            </a:r>
            <a:r>
              <a:rPr lang="ru-RU" sz="1400" dirty="0"/>
              <a:t> у сотрудников для более эффективной работы и сокращения издержек.</a:t>
            </a:r>
          </a:p>
        </p:txBody>
      </p:sp>
    </p:spTree>
    <p:extLst>
      <p:ext uri="{BB962C8B-B14F-4D97-AF65-F5344CB8AC3E}">
        <p14:creationId xmlns:p14="http://schemas.microsoft.com/office/powerpoint/2010/main" val="317610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зымянный-2_Монтажная область 1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4" y="18761590"/>
            <a:ext cx="15241495" cy="8575160"/>
          </a:xfrm>
          <a:prstGeom prst="rect">
            <a:avLst/>
          </a:prstGeom>
        </p:spPr>
      </p:pic>
      <p:pic>
        <p:nvPicPr>
          <p:cNvPr id="4" name="Безымянный-3_Монтажная область 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0" y="27848440"/>
            <a:ext cx="15251020" cy="8575161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373291" y="380985"/>
            <a:ext cx="485948" cy="495470"/>
          </a:xfrm>
          <a:prstGeom prst="rect">
            <a:avLst/>
          </a:prstGeom>
        </p:spPr>
      </p:pic>
      <p:pic>
        <p:nvPicPr>
          <p:cNvPr id="6" name="Rectangle 713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82250" y="130"/>
            <a:ext cx="2048008" cy="381716"/>
          </a:xfrm>
          <a:prstGeom prst="rect">
            <a:avLst/>
          </a:prstGeom>
        </p:spPr>
      </p:pic>
      <p:pic>
        <p:nvPicPr>
          <p:cNvPr id="7" name="Rectangle 713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81975" y="846"/>
            <a:ext cx="1105033" cy="381388"/>
          </a:xfrm>
          <a:prstGeom prst="rect">
            <a:avLst/>
          </a:prstGeom>
        </p:spPr>
      </p:pic>
      <p:pic>
        <p:nvPicPr>
          <p:cNvPr id="8" name="Rectangle 713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696825" y="279"/>
            <a:ext cx="476383" cy="381167"/>
          </a:xfrm>
          <a:prstGeom prst="rect">
            <a:avLst/>
          </a:prstGeom>
        </p:spPr>
      </p:pic>
      <p:pic>
        <p:nvPicPr>
          <p:cNvPr id="10" name="Rectangle 714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9" y="1717094"/>
            <a:ext cx="381193" cy="1104966"/>
          </a:xfrm>
          <a:prstGeom prst="rect">
            <a:avLst/>
          </a:prstGeom>
        </p:spPr>
      </p:pic>
      <p:pic>
        <p:nvPicPr>
          <p:cNvPr id="11" name="Rectangle 714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27" y="7032044"/>
            <a:ext cx="381269" cy="1543116"/>
          </a:xfrm>
          <a:prstGeom prst="rect">
            <a:avLst/>
          </a:prstGeom>
        </p:spPr>
      </p:pic>
      <p:pic>
        <p:nvPicPr>
          <p:cNvPr id="12" name="Rectangle 714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516780" y="8192393"/>
            <a:ext cx="1619317" cy="381284"/>
          </a:xfrm>
          <a:prstGeom prst="rect">
            <a:avLst/>
          </a:prstGeom>
        </p:spPr>
      </p:pic>
      <p:pic>
        <p:nvPicPr>
          <p:cNvPr id="13" name="Rectangle 714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06930" y="8192719"/>
            <a:ext cx="2343217" cy="381409"/>
          </a:xfrm>
          <a:prstGeom prst="rect">
            <a:avLst/>
          </a:prstGeom>
        </p:spPr>
      </p:pic>
      <p:pic>
        <p:nvPicPr>
          <p:cNvPr id="14" name="Rectangle 714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802030" y="8193239"/>
            <a:ext cx="476317" cy="381084"/>
          </a:xfrm>
          <a:prstGeom prst="rect">
            <a:avLst/>
          </a:prstGeom>
        </p:spPr>
      </p:pic>
      <p:pic>
        <p:nvPicPr>
          <p:cNvPr id="15" name="Rectangle 7149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059080" y="8383836"/>
            <a:ext cx="476317" cy="190618"/>
          </a:xfrm>
          <a:prstGeom prst="rect">
            <a:avLst/>
          </a:prstGeom>
        </p:spPr>
      </p:pic>
      <p:pic>
        <p:nvPicPr>
          <p:cNvPr id="16" name="Rectangle 7140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4859998" y="5714999"/>
            <a:ext cx="381291" cy="1666941"/>
          </a:xfrm>
          <a:prstGeom prst="rect">
            <a:avLst/>
          </a:prstGeom>
        </p:spPr>
      </p:pic>
      <p:pic>
        <p:nvPicPr>
          <p:cNvPr id="17" name="Rectangle 7141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4999205" y="3581399"/>
            <a:ext cx="241613" cy="1104966"/>
          </a:xfrm>
          <a:prstGeom prst="rect">
            <a:avLst/>
          </a:prstGeom>
        </p:spPr>
      </p:pic>
      <p:pic>
        <p:nvPicPr>
          <p:cNvPr id="18" name="Rectangle 714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4860413" y="8096249"/>
            <a:ext cx="381083" cy="47631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 rot="-600">
            <a:off x="845423" y="502926"/>
            <a:ext cx="9469882" cy="7036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621"/>
              </a:lnSpc>
            </a:pPr>
            <a:r>
              <a:rPr lang="ru-RU" sz="54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Продукт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2228" r="13474" b="19142"/>
          <a:stretch/>
        </p:blipFill>
        <p:spPr>
          <a:xfrm>
            <a:off x="5702968" y="408836"/>
            <a:ext cx="2298769" cy="6364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81656" y="1387813"/>
            <a:ext cx="5354847" cy="3095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Наименование</a:t>
            </a:r>
          </a:p>
        </p:txBody>
      </p:sp>
      <p:sp>
        <p:nvSpPr>
          <p:cNvPr id="41" name="Овал 40"/>
          <p:cNvSpPr/>
          <p:nvPr/>
        </p:nvSpPr>
        <p:spPr>
          <a:xfrm>
            <a:off x="949241" y="140208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76" y="721054"/>
            <a:ext cx="1738723" cy="29845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850586" y="431524"/>
            <a:ext cx="90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[</a:t>
            </a:r>
            <a:r>
              <a:rPr lang="ru-RU" sz="1600" b="1" dirty="0">
                <a:solidFill>
                  <a:srgbClr val="FC5603"/>
                </a:solidFill>
                <a:latin typeface="Onest ExtraBold" panose="020B0604020202020204" charset="-52"/>
              </a:rPr>
              <a:t>2026</a:t>
            </a:r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]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35649" y="2941225"/>
            <a:ext cx="2935409" cy="9189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Описание/характеристики/области применения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50067" y="5425884"/>
            <a:ext cx="3285330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Технологическое ядро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(какая технология лежит в основе продукта)</a:t>
            </a:r>
          </a:p>
        </p:txBody>
      </p:sp>
      <p:sp>
        <p:nvSpPr>
          <p:cNvPr id="35" name="Овал 34"/>
          <p:cNvSpPr/>
          <p:nvPr/>
        </p:nvSpPr>
        <p:spPr>
          <a:xfrm>
            <a:off x="922498" y="2941225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72084" y="5441937"/>
            <a:ext cx="300825" cy="265905"/>
          </a:xfrm>
          <a:prstGeom prst="ellipse">
            <a:avLst/>
          </a:prstGeom>
          <a:solidFill>
            <a:srgbClr val="FC5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Onest ExtraBold" panose="020B0604020202020204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02030" y="1384122"/>
            <a:ext cx="9701047" cy="796584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«EDUnomics»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54866" y="2822060"/>
            <a:ext cx="9648212" cy="208826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4854865" y="5344771"/>
            <a:ext cx="9849212" cy="2196458"/>
          </a:xfrm>
          <a:prstGeom prst="rect">
            <a:avLst/>
          </a:prstGeom>
          <a:solidFill>
            <a:schemeClr val="bg1"/>
          </a:solidFill>
          <a:ln w="38100">
            <a:solidFill>
              <a:srgbClr val="FC5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91D1658-0031-5954-225F-4FF8A533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1" y="-184606"/>
            <a:ext cx="1524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корпоративное обучение сотрудников (инженеров, технологов, производственного персонала) на средних и малых предприятиях.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FFFEF50-7225-508D-4562-34EB86E51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015" y="2831870"/>
            <a:ext cx="95510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Продукт представляет собой настольную игру-тренажёр в коробочном формате, нацеленную на развитие экономических компетенций у инженерно-технических кадров и подготовку человеческого капитала для цифровой промышленности. В коробке находится всё необходимое для игрового процесса: игровое поле; четыре колоды карт (компоненты, действия, события, заказы); фишки и кубики (классический шестигранный кубик D6, четыре фишки для обозначения игроков, жетоны ресурсов); инструкция с полным описанием правил. Ключевые технические параметры игры: количество игроков — от 2 до 4, оптимальное для командного тренинга; время одной партии — от 45 до 90 минут.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2C40FD43-0949-EE85-28FA-80C3263E8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865" y="5350615"/>
            <a:ext cx="984921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технологию продукта входит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методика создания физической настольной игры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тренажёра «EDUnomics», со своим уникальным набором компонентов и правилами их использования. Игра использует базовые игровые компоненты (кубики D6, жетоны ресурсов, карты четырёх типов), но с ключевым упором на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образовательный процесс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сфере экономики предприятия. В правила игры заложены не только механики, но и конкретные, задачи – сценарии заказов, требования клиентов, а также экономические ситуации - постоянно сменяющиеся циклы в экономике</a:t>
            </a:r>
          </a:p>
        </p:txBody>
      </p:sp>
    </p:spTree>
    <p:extLst>
      <p:ext uri="{BB962C8B-B14F-4D97-AF65-F5344CB8AC3E}">
        <p14:creationId xmlns:p14="http://schemas.microsoft.com/office/powerpoint/2010/main" val="394105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зымянный-2_Монтажная область 1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4" y="18761590"/>
            <a:ext cx="15241495" cy="8575160"/>
          </a:xfrm>
          <a:prstGeom prst="rect">
            <a:avLst/>
          </a:prstGeom>
        </p:spPr>
      </p:pic>
      <p:pic>
        <p:nvPicPr>
          <p:cNvPr id="4" name="Безымянный-3_Монтажная область 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0" y="27848440"/>
            <a:ext cx="15251020" cy="8575161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373291" y="380985"/>
            <a:ext cx="485948" cy="495470"/>
          </a:xfrm>
          <a:prstGeom prst="rect">
            <a:avLst/>
          </a:prstGeom>
        </p:spPr>
      </p:pic>
      <p:pic>
        <p:nvPicPr>
          <p:cNvPr id="6" name="Rectangle 713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82250" y="130"/>
            <a:ext cx="2048008" cy="381716"/>
          </a:xfrm>
          <a:prstGeom prst="rect">
            <a:avLst/>
          </a:prstGeom>
        </p:spPr>
      </p:pic>
      <p:pic>
        <p:nvPicPr>
          <p:cNvPr id="7" name="Rectangle 713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81975" y="846"/>
            <a:ext cx="1105033" cy="381388"/>
          </a:xfrm>
          <a:prstGeom prst="rect">
            <a:avLst/>
          </a:prstGeom>
        </p:spPr>
      </p:pic>
      <p:pic>
        <p:nvPicPr>
          <p:cNvPr id="8" name="Rectangle 713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696825" y="279"/>
            <a:ext cx="476383" cy="381167"/>
          </a:xfrm>
          <a:prstGeom prst="rect">
            <a:avLst/>
          </a:prstGeom>
        </p:spPr>
      </p:pic>
      <p:pic>
        <p:nvPicPr>
          <p:cNvPr id="10" name="Rectangle 714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9" y="1717094"/>
            <a:ext cx="381193" cy="1104966"/>
          </a:xfrm>
          <a:prstGeom prst="rect">
            <a:avLst/>
          </a:prstGeom>
        </p:spPr>
      </p:pic>
      <p:pic>
        <p:nvPicPr>
          <p:cNvPr id="11" name="Rectangle 714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27" y="7032044"/>
            <a:ext cx="381269" cy="1543116"/>
          </a:xfrm>
          <a:prstGeom prst="rect">
            <a:avLst/>
          </a:prstGeom>
        </p:spPr>
      </p:pic>
      <p:pic>
        <p:nvPicPr>
          <p:cNvPr id="12" name="Rectangle 714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516780" y="8192393"/>
            <a:ext cx="1619317" cy="381284"/>
          </a:xfrm>
          <a:prstGeom prst="rect">
            <a:avLst/>
          </a:prstGeom>
        </p:spPr>
      </p:pic>
      <p:pic>
        <p:nvPicPr>
          <p:cNvPr id="13" name="Rectangle 714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06930" y="8192719"/>
            <a:ext cx="2343217" cy="381409"/>
          </a:xfrm>
          <a:prstGeom prst="rect">
            <a:avLst/>
          </a:prstGeom>
        </p:spPr>
      </p:pic>
      <p:pic>
        <p:nvPicPr>
          <p:cNvPr id="14" name="Rectangle 714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802030" y="8193239"/>
            <a:ext cx="476317" cy="381084"/>
          </a:xfrm>
          <a:prstGeom prst="rect">
            <a:avLst/>
          </a:prstGeom>
        </p:spPr>
      </p:pic>
      <p:pic>
        <p:nvPicPr>
          <p:cNvPr id="15" name="Rectangle 7149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059080" y="8383836"/>
            <a:ext cx="476317" cy="190618"/>
          </a:xfrm>
          <a:prstGeom prst="rect">
            <a:avLst/>
          </a:prstGeom>
        </p:spPr>
      </p:pic>
      <p:pic>
        <p:nvPicPr>
          <p:cNvPr id="16" name="Rectangle 7140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4859998" y="5714999"/>
            <a:ext cx="381291" cy="1666941"/>
          </a:xfrm>
          <a:prstGeom prst="rect">
            <a:avLst/>
          </a:prstGeom>
        </p:spPr>
      </p:pic>
      <p:pic>
        <p:nvPicPr>
          <p:cNvPr id="17" name="Rectangle 7141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4999205" y="3581399"/>
            <a:ext cx="241613" cy="1104966"/>
          </a:xfrm>
          <a:prstGeom prst="rect">
            <a:avLst/>
          </a:prstGeom>
        </p:spPr>
      </p:pic>
      <p:pic>
        <p:nvPicPr>
          <p:cNvPr id="18" name="Rectangle 714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4860413" y="8096249"/>
            <a:ext cx="381083" cy="47631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 rot="-600">
            <a:off x="845423" y="502926"/>
            <a:ext cx="9469882" cy="7036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621"/>
              </a:lnSpc>
            </a:pPr>
            <a:r>
              <a:rPr lang="ru-RU" sz="54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Конкуренты/аналоги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2228" r="13474" b="19142"/>
          <a:stretch/>
        </p:blipFill>
        <p:spPr>
          <a:xfrm>
            <a:off x="9040474" y="426098"/>
            <a:ext cx="2191246" cy="6067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896" y="593817"/>
            <a:ext cx="1738723" cy="29845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3224026" y="262247"/>
            <a:ext cx="90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[</a:t>
            </a:r>
            <a:r>
              <a:rPr lang="ru-RU" sz="1600" b="1" dirty="0">
                <a:solidFill>
                  <a:srgbClr val="FC5603"/>
                </a:solidFill>
                <a:latin typeface="Onest ExtraBold" panose="020B0604020202020204" charset="-52"/>
              </a:rPr>
              <a:t>2026</a:t>
            </a:r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]</a:t>
            </a:r>
            <a:endParaRPr lang="ru-RU" sz="1600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5350"/>
              </p:ext>
            </p:extLst>
          </p:nvPr>
        </p:nvGraphicFramePr>
        <p:xfrm>
          <a:off x="541423" y="1912063"/>
          <a:ext cx="13920535" cy="53437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4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28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Характеристики продукта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Ваша разработка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Конкурент №1 </a:t>
                      </a:r>
                      <a:endParaRPr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МосИгра, Россия</a:t>
                      </a:r>
                      <a:r>
                        <a:rPr lang="ru-RU" sz="2400" dirty="0"/>
                        <a:t>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Конкурент №2 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2400" dirty="0"/>
                        <a:t>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Хобби ворлд </a:t>
                      </a:r>
                      <a:r>
                        <a:rPr lang="ru-RU" sz="2400" dirty="0"/>
                        <a:t>, страна)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Конкурент №3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2400" dirty="0"/>
                        <a:t>(Название, страна)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5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освоения базовых экономических навыков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игровая партия (45–90 минут).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измеряется (игры не имеют обучающей цели по экономике).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Зависит от заказа; при отсутствии экономического сценария – не формирует навык.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16 до 40 часов (стандартные онлайн-курсы по экономике). Требует самостоятельного изучения, без игровой практики.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5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моделируемых производственных дилемм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типа (скорость, качество, себестоимость, долговечность). Покрывает 90% типовых задач ИТР.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0–1 (общие бизнес-ситуации).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Определяется заказчиком; редко более 1–2 дилемм.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(теоретические лекции, кейсы без симуляции производства). Дилеммы не моделируются в реальном времени.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зымянный-2_Монтажная область 1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4" y="18761590"/>
            <a:ext cx="15241495" cy="8575160"/>
          </a:xfrm>
          <a:prstGeom prst="rect">
            <a:avLst/>
          </a:prstGeom>
        </p:spPr>
      </p:pic>
      <p:pic>
        <p:nvPicPr>
          <p:cNvPr id="4" name="Безымянный-3_Монтажная область 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0" y="27848440"/>
            <a:ext cx="15251020" cy="8575161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373291" y="380985"/>
            <a:ext cx="485948" cy="495470"/>
          </a:xfrm>
          <a:prstGeom prst="rect">
            <a:avLst/>
          </a:prstGeom>
        </p:spPr>
      </p:pic>
      <p:pic>
        <p:nvPicPr>
          <p:cNvPr id="6" name="Rectangle 713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82250" y="130"/>
            <a:ext cx="2048008" cy="381716"/>
          </a:xfrm>
          <a:prstGeom prst="rect">
            <a:avLst/>
          </a:prstGeom>
        </p:spPr>
      </p:pic>
      <p:pic>
        <p:nvPicPr>
          <p:cNvPr id="7" name="Rectangle 713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81975" y="846"/>
            <a:ext cx="1105033" cy="381388"/>
          </a:xfrm>
          <a:prstGeom prst="rect">
            <a:avLst/>
          </a:prstGeom>
        </p:spPr>
      </p:pic>
      <p:pic>
        <p:nvPicPr>
          <p:cNvPr id="8" name="Rectangle 713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696825" y="279"/>
            <a:ext cx="476383" cy="381167"/>
          </a:xfrm>
          <a:prstGeom prst="rect">
            <a:avLst/>
          </a:prstGeom>
        </p:spPr>
      </p:pic>
      <p:pic>
        <p:nvPicPr>
          <p:cNvPr id="10" name="Rectangle 714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9" y="1717094"/>
            <a:ext cx="381193" cy="1104966"/>
          </a:xfrm>
          <a:prstGeom prst="rect">
            <a:avLst/>
          </a:prstGeom>
        </p:spPr>
      </p:pic>
      <p:pic>
        <p:nvPicPr>
          <p:cNvPr id="11" name="Rectangle 714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27" y="7032044"/>
            <a:ext cx="381269" cy="1543116"/>
          </a:xfrm>
          <a:prstGeom prst="rect">
            <a:avLst/>
          </a:prstGeom>
        </p:spPr>
      </p:pic>
      <p:pic>
        <p:nvPicPr>
          <p:cNvPr id="12" name="Rectangle 714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516780" y="8192393"/>
            <a:ext cx="1619317" cy="381284"/>
          </a:xfrm>
          <a:prstGeom prst="rect">
            <a:avLst/>
          </a:prstGeom>
        </p:spPr>
      </p:pic>
      <p:pic>
        <p:nvPicPr>
          <p:cNvPr id="13" name="Rectangle 714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06930" y="8192719"/>
            <a:ext cx="2343217" cy="381409"/>
          </a:xfrm>
          <a:prstGeom prst="rect">
            <a:avLst/>
          </a:prstGeom>
        </p:spPr>
      </p:pic>
      <p:pic>
        <p:nvPicPr>
          <p:cNvPr id="14" name="Rectangle 714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802030" y="8193239"/>
            <a:ext cx="476317" cy="381084"/>
          </a:xfrm>
          <a:prstGeom prst="rect">
            <a:avLst/>
          </a:prstGeom>
        </p:spPr>
      </p:pic>
      <p:pic>
        <p:nvPicPr>
          <p:cNvPr id="15" name="Rectangle 7149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059080" y="8383836"/>
            <a:ext cx="476317" cy="190618"/>
          </a:xfrm>
          <a:prstGeom prst="rect">
            <a:avLst/>
          </a:prstGeom>
        </p:spPr>
      </p:pic>
      <p:pic>
        <p:nvPicPr>
          <p:cNvPr id="16" name="Rectangle 7140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4859998" y="5714999"/>
            <a:ext cx="381291" cy="1666941"/>
          </a:xfrm>
          <a:prstGeom prst="rect">
            <a:avLst/>
          </a:prstGeom>
        </p:spPr>
      </p:pic>
      <p:pic>
        <p:nvPicPr>
          <p:cNvPr id="17" name="Rectangle 7141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4999205" y="3581399"/>
            <a:ext cx="241613" cy="1104966"/>
          </a:xfrm>
          <a:prstGeom prst="rect">
            <a:avLst/>
          </a:prstGeom>
        </p:spPr>
      </p:pic>
      <p:pic>
        <p:nvPicPr>
          <p:cNvPr id="18" name="Rectangle 714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4860413" y="8096249"/>
            <a:ext cx="381083" cy="47631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 rot="-600">
            <a:off x="627825" y="338108"/>
            <a:ext cx="9469882" cy="9723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621"/>
              </a:lnSpc>
            </a:pPr>
            <a:r>
              <a:rPr lang="ru-RU" sz="54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Бизнес-модель</a:t>
            </a:r>
          </a:p>
          <a:p>
            <a:pPr>
              <a:lnSpc>
                <a:spcPct val="80621"/>
              </a:lnSpc>
            </a:pPr>
            <a:r>
              <a:rPr lang="ru-RU" sz="24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(Э. </a:t>
            </a:r>
            <a:r>
              <a:rPr lang="ru-RU" sz="2400" dirty="0" err="1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Маурья</a:t>
            </a:r>
            <a:r>
              <a:rPr lang="ru-RU" sz="2400" dirty="0">
                <a:solidFill>
                  <a:srgbClr val="071108"/>
                </a:solidFill>
                <a:latin typeface="Onest ExtraBold" pitchFamily="34" charset="0"/>
                <a:ea typeface="Onest ExtraBold" pitchFamily="34" charset="-122"/>
                <a:cs typeface="Onest ExtraBold" pitchFamily="34" charset="-120"/>
              </a:rPr>
              <a:t>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2228" r="13474" b="19142"/>
          <a:stretch/>
        </p:blipFill>
        <p:spPr>
          <a:xfrm>
            <a:off x="9843558" y="513661"/>
            <a:ext cx="1770335" cy="4901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654" y="618077"/>
            <a:ext cx="1738723" cy="29845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3469770" y="330485"/>
            <a:ext cx="90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[</a:t>
            </a:r>
            <a:r>
              <a:rPr lang="ru-RU" sz="1600" b="1" dirty="0">
                <a:solidFill>
                  <a:srgbClr val="FC5603"/>
                </a:solidFill>
                <a:latin typeface="Onest ExtraBold" panose="020B0604020202020204" charset="-52"/>
              </a:rPr>
              <a:t>2026</a:t>
            </a:r>
            <a:r>
              <a:rPr lang="en-US" sz="1600" b="1" dirty="0">
                <a:solidFill>
                  <a:srgbClr val="FC5603"/>
                </a:solidFill>
                <a:latin typeface="Onest ExtraBold" panose="020B0604020202020204" charset="-52"/>
              </a:rPr>
              <a:t>]</a:t>
            </a:r>
            <a:endParaRPr lang="ru-RU" sz="1600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92438"/>
              </p:ext>
            </p:extLst>
          </p:nvPr>
        </p:nvGraphicFramePr>
        <p:xfrm>
          <a:off x="1012826" y="1624535"/>
          <a:ext cx="13360465" cy="6617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1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860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Проблема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Конкуренты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(существующие альтернативы ее решения)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Решение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Ценностное предложение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2200" kern="1200" dirty="0">
                        <a:solidFill>
                          <a:srgbClr val="071108"/>
                        </a:solidFill>
                        <a:latin typeface="Onest ExtraBold" pitchFamily="34" charset="0"/>
                        <a:ea typeface="Onest ExtraBold" pitchFamily="34" charset="-122"/>
                        <a:cs typeface="Onest ExtraBold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2200" kern="1200" dirty="0">
                        <a:solidFill>
                          <a:srgbClr val="071108"/>
                        </a:solidFill>
                        <a:latin typeface="Onest ExtraBold" pitchFamily="34" charset="0"/>
                        <a:ea typeface="Onest ExtraBold" pitchFamily="34" charset="-122"/>
                        <a:cs typeface="Onest ExtraBold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2200" kern="1200" dirty="0">
                        <a:solidFill>
                          <a:srgbClr val="071108"/>
                        </a:solidFill>
                        <a:latin typeface="Onest ExtraBold" pitchFamily="34" charset="0"/>
                        <a:ea typeface="Onest ExtraBold" pitchFamily="34" charset="-122"/>
                        <a:cs typeface="Onest ExtraBold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2200" kern="1200" dirty="0">
                        <a:solidFill>
                          <a:srgbClr val="071108"/>
                        </a:solidFill>
                        <a:latin typeface="Onest ExtraBold" pitchFamily="34" charset="0"/>
                        <a:ea typeface="Onest ExtraBold" pitchFamily="34" charset="-122"/>
                        <a:cs typeface="Onest ExtraBold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2200" kern="1200" dirty="0">
                        <a:solidFill>
                          <a:srgbClr val="071108"/>
                        </a:solidFill>
                        <a:latin typeface="Onest ExtraBold" pitchFamily="34" charset="0"/>
                        <a:ea typeface="Onest ExtraBold" pitchFamily="34" charset="-122"/>
                        <a:cs typeface="Onest ExtraBold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2200" kern="1200" dirty="0">
                        <a:solidFill>
                          <a:srgbClr val="071108"/>
                        </a:solidFill>
                        <a:latin typeface="Onest ExtraBold" pitchFamily="34" charset="0"/>
                        <a:ea typeface="Onest ExtraBold" pitchFamily="34" charset="-122"/>
                        <a:cs typeface="Onest ExtraBold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2200" kern="1200" dirty="0">
                        <a:solidFill>
                          <a:srgbClr val="071108"/>
                        </a:solidFill>
                        <a:latin typeface="Onest ExtraBold" pitchFamily="34" charset="0"/>
                        <a:ea typeface="Onest ExtraBold" pitchFamily="34" charset="-122"/>
                        <a:cs typeface="Onest ExtraBold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2200" kern="1200" dirty="0">
                        <a:solidFill>
                          <a:srgbClr val="071108"/>
                        </a:solidFill>
                        <a:latin typeface="Onest ExtraBold" pitchFamily="34" charset="0"/>
                        <a:ea typeface="Onest ExtraBold" pitchFamily="34" charset="-122"/>
                        <a:cs typeface="Onest ExtraBold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Нерыночное конкурентное преимущество</a:t>
                      </a: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Сегменты потребителей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1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Ключевые метрики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 </a:t>
                      </a: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Каналы продвижения и продажи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888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Издержки и их структура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 </a:t>
                      </a: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Доходы и их потоки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rgbClr val="071108"/>
                          </a:solidFill>
                          <a:latin typeface="Onest ExtraBold" pitchFamily="34" charset="0"/>
                          <a:ea typeface="Onest ExtraBold" pitchFamily="34" charset="-122"/>
                          <a:cs typeface="Onest ExtraBold" pitchFamily="34" charset="-120"/>
                        </a:rPr>
                        <a:t> </a:t>
                      </a:r>
                    </a:p>
                  </a:txBody>
                  <a:tcPr marL="61039" marR="61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3543EE6-92A8-FF46-1E91-FBE4E9C03538}"/>
              </a:ext>
            </a:extLst>
          </p:cNvPr>
          <p:cNvSpPr txBox="1"/>
          <p:nvPr/>
        </p:nvSpPr>
        <p:spPr>
          <a:xfrm>
            <a:off x="1122744" y="2029486"/>
            <a:ext cx="2332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Недостаток экономических знаний у инженерно-технических работников предприятий обрабатывающей промышленности.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90FDD-E608-9A42-06F7-58E806087694}"/>
              </a:ext>
            </a:extLst>
          </p:cNvPr>
          <p:cNvSpPr txBox="1"/>
          <p:nvPr/>
        </p:nvSpPr>
        <p:spPr>
          <a:xfrm>
            <a:off x="1116997" y="5465796"/>
            <a:ext cx="2505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МосИгра</a:t>
            </a:r>
          </a:p>
          <a:p>
            <a:r>
              <a:rPr lang="ru-RU" sz="1600" dirty="0"/>
              <a:t>Хобби </a:t>
            </a:r>
            <a:r>
              <a:rPr lang="ru-RU" sz="1600"/>
              <a:t>ворлд </a:t>
            </a:r>
          </a:p>
          <a:p>
            <a:r>
              <a:rPr lang="ru-RU" sz="1600"/>
              <a:t>Скилл </a:t>
            </a:r>
            <a:r>
              <a:rPr lang="ru-RU" sz="1600" dirty="0"/>
              <a:t>бокс</a:t>
            </a:r>
          </a:p>
          <a:p>
            <a:r>
              <a:rPr lang="ru-RU" sz="1600" dirty="0"/>
              <a:t>Гикбреинс</a:t>
            </a:r>
          </a:p>
          <a:p>
            <a:r>
              <a:rPr lang="ru-RU" sz="1600" dirty="0"/>
              <a:t>Степик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CF301-8522-1D9A-A900-9CE3650BEBAB}"/>
              </a:ext>
            </a:extLst>
          </p:cNvPr>
          <p:cNvSpPr txBox="1"/>
          <p:nvPr/>
        </p:nvSpPr>
        <p:spPr>
          <a:xfrm>
            <a:off x="3622876" y="4845469"/>
            <a:ext cx="244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проданых игр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DBA164-F004-D8BF-358D-98062E60462C}"/>
              </a:ext>
            </a:extLst>
          </p:cNvPr>
          <p:cNvSpPr txBox="1"/>
          <p:nvPr/>
        </p:nvSpPr>
        <p:spPr>
          <a:xfrm>
            <a:off x="8831484" y="4845469"/>
            <a:ext cx="3234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Через крупных посредников и напрямую между нами и предприятиями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AEE49-11BC-0E20-BECE-102943EF3C3B}"/>
              </a:ext>
            </a:extLst>
          </p:cNvPr>
          <p:cNvSpPr txBox="1"/>
          <p:nvPr/>
        </p:nvSpPr>
        <p:spPr>
          <a:xfrm>
            <a:off x="8831484" y="7463775"/>
            <a:ext cx="539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Продажа игр напрямую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934AD4-62BC-602E-EC4B-9951EBD5545C}"/>
              </a:ext>
            </a:extLst>
          </p:cNvPr>
          <p:cNvSpPr txBox="1"/>
          <p:nvPr/>
        </p:nvSpPr>
        <p:spPr>
          <a:xfrm>
            <a:off x="6285054" y="2161392"/>
            <a:ext cx="23785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Наша настольная игра-тренажер помогает малым и средним предприятиям в обрабатывающей промышленности, которые хотят сформировать практические навыки в области экономики предприятия у непрофильных работников тем, что предлагает малозатратный вариант получения практических навыков и развить коммуникативные навыки</a:t>
            </a:r>
          </a:p>
          <a:p>
            <a:endParaRPr lang="ru-RU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8196BA-CF1C-8CF9-7D17-FA23D5359469}"/>
              </a:ext>
            </a:extLst>
          </p:cNvPr>
          <p:cNvSpPr txBox="1"/>
          <p:nvPr/>
        </p:nvSpPr>
        <p:spPr>
          <a:xfrm>
            <a:off x="12285656" y="2269577"/>
            <a:ext cx="2087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Наша основная ЦА – это малый и средний бизнес в секторе обрабатывающей промышленности, сталкивающиеся с недостатком экономических знаний у непрофильных сотредников, заинтересованные в том чтобы восполнить этот «пробел»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6BF3EF-A975-A553-00F6-FA31A806223A}"/>
              </a:ext>
            </a:extLst>
          </p:cNvPr>
          <p:cNvSpPr txBox="1"/>
          <p:nvPr/>
        </p:nvSpPr>
        <p:spPr>
          <a:xfrm>
            <a:off x="3622876" y="2029486"/>
            <a:ext cx="2442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процессе игры игроки прогружаются в роль управляющего предприятием и вынеждены наблюдать за циклами производства, принимать взвешенные решение с учетом внешних условий конкуренции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48DF0E-3A57-14A2-7034-AAFDFAF9DADF}"/>
              </a:ext>
            </a:extLst>
          </p:cNvPr>
          <p:cNvSpPr txBox="1"/>
          <p:nvPr/>
        </p:nvSpPr>
        <p:spPr>
          <a:xfrm>
            <a:off x="1122744" y="7491433"/>
            <a:ext cx="74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Транспортировка, типография, дизайн.</a:t>
            </a:r>
          </a:p>
        </p:txBody>
      </p:sp>
    </p:spTree>
    <p:extLst>
      <p:ext uri="{BB962C8B-B14F-4D97-AF65-F5344CB8AC3E}">
        <p14:creationId xmlns:p14="http://schemas.microsoft.com/office/powerpoint/2010/main" val="379416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7A4317-EA12-4E95-A333-359662FDED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209" b="13209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DE013C1-43FB-4CBF-9C98-8038D7F553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3209" b="13209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296FEB-4FB3-4C75-9F3D-04DA452DC7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3209" b="13209"/>
          <a:stretch>
            <a:fillRect/>
          </a:stretch>
        </p:blipFill>
        <p:spPr/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68EDCE9-73D9-4555-A491-F1898CAC39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946" b="946"/>
          <a:stretch>
            <a:fillRect/>
          </a:stretch>
        </p:blipFill>
        <p:spPr>
          <a:xfrm>
            <a:off x="9986109" y="4655791"/>
            <a:ext cx="2686050" cy="2634954"/>
          </a:xfrm>
        </p:spPr>
      </p:pic>
      <p:sp>
        <p:nvSpPr>
          <p:cNvPr id="7" name="Рисунок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Филиппович Владислав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Херовимчук</a:t>
            </a:r>
            <a:r>
              <a:rPr lang="ru-RU" dirty="0"/>
              <a:t> </a:t>
            </a:r>
            <a:r>
              <a:rPr lang="ru-RU" dirty="0" err="1"/>
              <a:t>Кирил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Гунина</a:t>
            </a:r>
            <a:r>
              <a:rPr lang="ru-RU" dirty="0"/>
              <a:t> Анна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0"/>
          </p:nvPr>
        </p:nvSpPr>
        <p:spPr>
          <a:xfrm>
            <a:off x="10017466" y="7510929"/>
            <a:ext cx="2767013" cy="43112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Семенова Полина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Жидков Матвей</a:t>
            </a:r>
          </a:p>
        </p:txBody>
      </p:sp>
    </p:spTree>
    <p:extLst>
      <p:ext uri="{BB962C8B-B14F-4D97-AF65-F5344CB8AC3E}">
        <p14:creationId xmlns:p14="http://schemas.microsoft.com/office/powerpoint/2010/main" val="387245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1117</Words>
  <Application>Microsoft Office PowerPoint</Application>
  <PresentationFormat>Произвольный</PresentationFormat>
  <Paragraphs>142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Onest Medium</vt:lpstr>
      <vt:lpstr>Times New Roman</vt:lpstr>
      <vt:lpstr>Arial</vt:lpstr>
      <vt:lpstr>Calibri</vt:lpstr>
      <vt:lpstr>Onest ExtraLight</vt:lpstr>
      <vt:lpstr>Roboto Condensed</vt:lpstr>
      <vt:lpstr>Onest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Влалислав Филиппович</cp:lastModifiedBy>
  <cp:revision>66</cp:revision>
  <dcterms:created xsi:type="dcterms:W3CDTF">2025-08-13T15:05:18Z</dcterms:created>
  <dcterms:modified xsi:type="dcterms:W3CDTF">2026-05-10T11:55:54Z</dcterms:modified>
</cp:coreProperties>
</file>